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7" r:id="rId8"/>
    <p:sldId id="281" r:id="rId9"/>
    <p:sldId id="275" r:id="rId10"/>
    <p:sldId id="263" r:id="rId11"/>
    <p:sldId id="264" r:id="rId12"/>
    <p:sldId id="273" r:id="rId13"/>
    <p:sldId id="266" r:id="rId14"/>
    <p:sldId id="267" r:id="rId15"/>
    <p:sldId id="279" r:id="rId16"/>
    <p:sldId id="28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7/17/2019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services/comm/mkt_notices/archives/4129"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www.ercot.com/services/comm/mkt_notices/archives/413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2019 Q2 Update to MSWG</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7/23/19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spTree>
    <p:extLst>
      <p:ext uri="{BB962C8B-B14F-4D97-AF65-F5344CB8AC3E}">
        <p14:creationId xmlns:p14="http://schemas.microsoft.com/office/powerpoint/2010/main" val="50634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-2.2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3" name="Table 12"/>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2" name="Table 11"/>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35.3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1" name="Table 10"/>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spTree>
    <p:extLst>
      <p:ext uri="{BB962C8B-B14F-4D97-AF65-F5344CB8AC3E}">
        <p14:creationId xmlns:p14="http://schemas.microsoft.com/office/powerpoint/2010/main" val="234293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681105816"/>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Q2</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Q2 2019.</a:t>
            </a:r>
            <a:endParaRPr lang="en-US" sz="1100" dirty="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782895295"/>
              </p:ext>
            </p:extLst>
          </p:nvPr>
        </p:nvGraphicFramePr>
        <p:xfrm>
          <a:off x="609600" y="1143001"/>
          <a:ext cx="7924800" cy="2133599"/>
        </p:xfrm>
        <a:graphic>
          <a:graphicData uri="http://schemas.openxmlformats.org/drawingml/2006/table">
            <a:tbl>
              <a:tblPr firstRow="1" firstCol="1" bandRow="1"/>
              <a:tblGrid>
                <a:gridCol w="1066800"/>
                <a:gridCol w="2354426"/>
                <a:gridCol w="2488162"/>
                <a:gridCol w="2015412"/>
              </a:tblGrid>
              <a:tr h="31762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Q2</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4917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46723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8/9/2019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US" sz="1100" dirty="0" smtClean="0"/>
                        <a:t>Settlement system interface issue</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l" defTabSz="457200" rtl="0" eaLnBrk="1" latinLnBrk="0" hangingPunct="1">
                        <a:spcBef>
                          <a:spcPts val="0"/>
                        </a:spcBef>
                        <a:spcAft>
                          <a:spcPts val="0"/>
                        </a:spcAft>
                      </a:pPr>
                      <a:r>
                        <a:rPr lang="en-US" sz="1000" kern="1200" dirty="0" smtClean="0">
                          <a:solidFill>
                            <a:schemeClr val="dk1"/>
                          </a:solidFill>
                          <a:latin typeface="+mn-lt"/>
                          <a:ea typeface="+mn-ea"/>
                          <a:cs typeface="+mn-cs"/>
                        </a:rPr>
                        <a:t>RTASIAMT,</a:t>
                      </a:r>
                      <a:r>
                        <a:rPr lang="en-US" sz="1000" kern="1200" baseline="0" dirty="0" smtClean="0">
                          <a:solidFill>
                            <a:schemeClr val="dk1"/>
                          </a:solidFill>
                          <a:latin typeface="+mn-lt"/>
                          <a:ea typeface="+mn-ea"/>
                          <a:cs typeface="+mn-cs"/>
                        </a:rPr>
                        <a:t> LAASIRNAMT, RTEIAMT, LARTNRAMT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l" defTabSz="457200" rtl="0" eaLnBrk="1" latinLnBrk="0" hangingPunct="1">
                        <a:spcBef>
                          <a:spcPts val="0"/>
                        </a:spcBef>
                        <a:spcAft>
                          <a:spcPts val="0"/>
                        </a:spcAft>
                      </a:pPr>
                      <a:r>
                        <a:rPr lang="en-US" sz="1000" dirty="0" smtClean="0">
                          <a:hlinkClick r:id="rId3"/>
                        </a:rPr>
                        <a:t>M-A041219-02 </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381000">
                <a:tc>
                  <a:txBody>
                    <a:bodyPr/>
                    <a:lstStyle/>
                    <a:p>
                      <a:pPr algn="ctr" fontAlgn="b"/>
                      <a:r>
                        <a:rPr lang="en-US" sz="1000" b="1" i="0" u="none" strike="noStrike" dirty="0" smtClean="0">
                          <a:solidFill>
                            <a:schemeClr val="bg1"/>
                          </a:solidFill>
                          <a:effectLst/>
                          <a:latin typeface="+mn-lt"/>
                        </a:rPr>
                        <a:t>8/19/2019</a:t>
                      </a:r>
                      <a:endParaRPr lang="en-US" sz="1000" b="1" i="0" u="none" strike="noStrike" dirty="0">
                        <a:solidFill>
                          <a:schemeClr val="bg1"/>
                        </a:solidFill>
                        <a:effectLst/>
                        <a:latin typeface="+mn-lt"/>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t>Settlement system interface issue</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RTASIAMT,</a:t>
                      </a:r>
                      <a:r>
                        <a:rPr lang="en-US" sz="1000" kern="1200" baseline="0" dirty="0" smtClean="0">
                          <a:solidFill>
                            <a:schemeClr val="dk1"/>
                          </a:solidFill>
                          <a:latin typeface="+mn-lt"/>
                          <a:ea typeface="+mn-ea"/>
                          <a:cs typeface="+mn-cs"/>
                        </a:rPr>
                        <a:t> LAASIRNAMT, RTEIAMT, LARTNRAMT</a:t>
                      </a:r>
                      <a:endParaRPr lang="en-US" sz="1000" kern="1200" dirty="0" smtClean="0">
                        <a:solidFill>
                          <a:schemeClr val="dk1"/>
                        </a:solidFill>
                        <a:latin typeface="+mn-lt"/>
                        <a:ea typeface="+mn-ea"/>
                        <a:cs typeface="+mn-cs"/>
                      </a:endParaRPr>
                    </a:p>
                    <a:p>
                      <a:pPr marL="0" marR="0" algn="ctr" defTabSz="457200" rtl="0" eaLnBrk="1" latinLnBrk="0" hangingPunct="1">
                        <a:spcBef>
                          <a:spcPts val="0"/>
                        </a:spcBef>
                        <a:spcAft>
                          <a:spcPts val="0"/>
                        </a:spcAft>
                      </a:pP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l" defTabSz="457200" rtl="0" eaLnBrk="1" latinLnBrk="0" hangingPunct="1">
                        <a:spcBef>
                          <a:spcPts val="0"/>
                        </a:spcBef>
                        <a:spcAft>
                          <a:spcPts val="0"/>
                        </a:spcAft>
                      </a:pPr>
                      <a:r>
                        <a:rPr lang="en-US" sz="1000" dirty="0" smtClean="0">
                          <a:hlinkClick r:id="rId4"/>
                        </a:rPr>
                        <a:t>M-A041219-03 </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21093" y="1652469"/>
            <a:ext cx="7561279" cy="263479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b="3497"/>
          <a:stretch/>
        </p:blipFill>
        <p:spPr>
          <a:xfrm>
            <a:off x="6781800" y="4150291"/>
            <a:ext cx="1752600" cy="2278125"/>
          </a:xfrm>
          <a:prstGeom prst="rect">
            <a:avLst/>
          </a:prstGeom>
        </p:spPr>
      </p:pic>
      <p:pic>
        <p:nvPicPr>
          <p:cNvPr id="3" name="Picture 2"/>
          <p:cNvPicPr>
            <a:picLocks noChangeAspect="1"/>
          </p:cNvPicPr>
          <p:nvPr/>
        </p:nvPicPr>
        <p:blipFill>
          <a:blip r:embed="rId4"/>
          <a:stretch>
            <a:fillRect/>
          </a:stretch>
        </p:blipFill>
        <p:spPr>
          <a:xfrm>
            <a:off x="127206" y="974927"/>
            <a:ext cx="8764578" cy="272609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4717864" y="583433"/>
            <a:ext cx="3675878" cy="2808716"/>
          </a:xfrm>
          <a:prstGeom prst="rect">
            <a:avLst/>
          </a:prstGeom>
        </p:spPr>
      </p:pic>
      <p:pic>
        <p:nvPicPr>
          <p:cNvPr id="7" name="Picture 6"/>
          <p:cNvPicPr>
            <a:picLocks noChangeAspect="1"/>
          </p:cNvPicPr>
          <p:nvPr/>
        </p:nvPicPr>
        <p:blipFill>
          <a:blip r:embed="rId4"/>
          <a:stretch>
            <a:fillRect/>
          </a:stretch>
        </p:blipFill>
        <p:spPr>
          <a:xfrm>
            <a:off x="4717865" y="3392149"/>
            <a:ext cx="3675878" cy="2863806"/>
          </a:xfrm>
          <a:prstGeom prst="rect">
            <a:avLst/>
          </a:prstGeom>
        </p:spPr>
      </p:pic>
      <p:pic>
        <p:nvPicPr>
          <p:cNvPr id="5" name="Picture 4"/>
          <p:cNvPicPr>
            <a:picLocks noChangeAspect="1"/>
          </p:cNvPicPr>
          <p:nvPr/>
        </p:nvPicPr>
        <p:blipFill>
          <a:blip r:embed="rId5"/>
          <a:stretch>
            <a:fillRect/>
          </a:stretch>
        </p:blipFill>
        <p:spPr>
          <a:xfrm>
            <a:off x="653826" y="3397817"/>
            <a:ext cx="3718453" cy="2858138"/>
          </a:xfrm>
          <a:prstGeom prst="rect">
            <a:avLst/>
          </a:prstGeom>
        </p:spPr>
      </p:pic>
      <p:pic>
        <p:nvPicPr>
          <p:cNvPr id="4" name="Picture 3"/>
          <p:cNvPicPr>
            <a:picLocks noChangeAspect="1"/>
          </p:cNvPicPr>
          <p:nvPr/>
        </p:nvPicPr>
        <p:blipFill>
          <a:blip r:embed="rId6"/>
          <a:stretch>
            <a:fillRect/>
          </a:stretch>
        </p:blipFill>
        <p:spPr>
          <a:xfrm>
            <a:off x="619359" y="693563"/>
            <a:ext cx="3752920" cy="271180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stretch>
            <a:fillRect/>
          </a:stretch>
        </p:blipFill>
        <p:spPr>
          <a:xfrm>
            <a:off x="4749599" y="3582597"/>
            <a:ext cx="3651811" cy="2795715"/>
          </a:xfrm>
          <a:prstGeom prst="rect">
            <a:avLst/>
          </a:prstGeom>
        </p:spPr>
      </p:pic>
      <p:pic>
        <p:nvPicPr>
          <p:cNvPr id="8" name="Picture 7"/>
          <p:cNvPicPr>
            <a:picLocks noChangeAspect="1"/>
          </p:cNvPicPr>
          <p:nvPr/>
        </p:nvPicPr>
        <p:blipFill>
          <a:blip r:embed="rId4"/>
          <a:stretch>
            <a:fillRect/>
          </a:stretch>
        </p:blipFill>
        <p:spPr>
          <a:xfrm>
            <a:off x="578572" y="3546701"/>
            <a:ext cx="3661445" cy="2717008"/>
          </a:xfrm>
          <a:prstGeom prst="rect">
            <a:avLst/>
          </a:prstGeom>
        </p:spPr>
      </p:pic>
      <p:pic>
        <p:nvPicPr>
          <p:cNvPr id="7" name="Picture 6"/>
          <p:cNvPicPr>
            <a:picLocks noChangeAspect="1"/>
          </p:cNvPicPr>
          <p:nvPr/>
        </p:nvPicPr>
        <p:blipFill>
          <a:blip r:embed="rId5"/>
          <a:stretch>
            <a:fillRect/>
          </a:stretch>
        </p:blipFill>
        <p:spPr>
          <a:xfrm>
            <a:off x="611308" y="750986"/>
            <a:ext cx="3628709" cy="279571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11" name="Picture 10"/>
          <p:cNvPicPr>
            <a:picLocks noChangeAspect="1"/>
          </p:cNvPicPr>
          <p:nvPr/>
        </p:nvPicPr>
        <p:blipFill>
          <a:blip r:embed="rId6"/>
          <a:stretch>
            <a:fillRect/>
          </a:stretch>
        </p:blipFill>
        <p:spPr>
          <a:xfrm>
            <a:off x="4761149" y="685800"/>
            <a:ext cx="3628709" cy="2795715"/>
          </a:xfrm>
          <a:prstGeom prst="rect">
            <a:avLst/>
          </a:prstGeom>
        </p:spPr>
      </p:pic>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4400" y="762000"/>
            <a:ext cx="7428708" cy="540156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14400" y="762000"/>
            <a:ext cx="7391400" cy="538064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21635</TotalTime>
  <Words>1701</Words>
  <Application>Microsoft Office PowerPoint</Application>
  <PresentationFormat>On-screen Show (4:3)</PresentationFormat>
  <Paragraphs>706</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224</cp:revision>
  <cp:lastPrinted>2017-07-14T19:25:35Z</cp:lastPrinted>
  <dcterms:created xsi:type="dcterms:W3CDTF">2016-01-21T15:20:31Z</dcterms:created>
  <dcterms:modified xsi:type="dcterms:W3CDTF">2019-07-17T13:45:31Z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