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32" d="100"/>
          <a:sy n="132" d="100"/>
        </p:scale>
        <p:origin x="1728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7/16/2019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7/16/2019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Revision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Requests that 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emain Tabled</a:t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ction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required by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/17/2019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PRS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rmAutofit fontScale="85000" lnSpcReduction="10000"/>
          </a:bodyPr>
          <a:lstStyle/>
          <a:p>
            <a:pPr algn="l"/>
            <a:endParaRPr lang="en-US" sz="2000" b="1" dirty="0" smtClean="0">
              <a:solidFill>
                <a:schemeClr val="tx1"/>
              </a:solidFill>
            </a:endParaRP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NPRR838</a:t>
            </a:r>
            <a:r>
              <a:rPr lang="en-US" sz="2000" dirty="0">
                <a:solidFill>
                  <a:schemeClr val="tx1"/>
                </a:solidFill>
              </a:rPr>
              <a:t>, Updated O&amp;M Cost for RMR Resources 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NPRR903</a:t>
            </a:r>
            <a:r>
              <a:rPr lang="en-US" sz="2000" dirty="0">
                <a:solidFill>
                  <a:schemeClr val="tx1"/>
                </a:solidFill>
              </a:rPr>
              <a:t>, Day-Ahead Market Timing Deviations 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NPRR918</a:t>
            </a:r>
            <a:r>
              <a:rPr lang="en-US" sz="2000" dirty="0">
                <a:solidFill>
                  <a:schemeClr val="tx1"/>
                </a:solidFill>
              </a:rPr>
              <a:t>, Validation Clarification for PTP Obligations with Links to an Option 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NPRR919</a:t>
            </a:r>
            <a:r>
              <a:rPr lang="en-US" sz="2000" dirty="0">
                <a:solidFill>
                  <a:schemeClr val="tx1"/>
                </a:solidFill>
              </a:rPr>
              <a:t>, Exemption from Governor Primary Frequency Response Control for Certain Resources in Private Use Networks (ROS)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NPRR928</a:t>
            </a:r>
            <a:r>
              <a:rPr lang="en-US" sz="2000" dirty="0">
                <a:solidFill>
                  <a:schemeClr val="tx1"/>
                </a:solidFill>
              </a:rPr>
              <a:t>, Cybersecurity Incident Notification (PRS)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NPRR933</a:t>
            </a:r>
            <a:r>
              <a:rPr lang="en-US" sz="2000" dirty="0">
                <a:solidFill>
                  <a:schemeClr val="tx1"/>
                </a:solidFill>
              </a:rPr>
              <a:t>, Reporting of Demand Response by Retail Electric Providers and Non-Opt-In Entities (RMS/WMS)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NPRR934</a:t>
            </a:r>
            <a:r>
              <a:rPr lang="en-US" sz="2000" dirty="0">
                <a:solidFill>
                  <a:schemeClr val="tx1"/>
                </a:solidFill>
              </a:rPr>
              <a:t>, Advance Action Notice (AAN) and Clarify Process for Resource Outage Approval Withdrawal (PRS)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NPRR937</a:t>
            </a:r>
            <a:r>
              <a:rPr lang="en-US" sz="2000" dirty="0">
                <a:solidFill>
                  <a:schemeClr val="tx1"/>
                </a:solidFill>
              </a:rPr>
              <a:t>, Distribution Voltage Level Block Load Transfer (BLT) Deployment (ROS)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NPRR938</a:t>
            </a:r>
            <a:r>
              <a:rPr lang="en-US" sz="2000" dirty="0">
                <a:solidFill>
                  <a:schemeClr val="tx1"/>
                </a:solidFill>
              </a:rPr>
              <a:t>, Distribution Voltage Level Block Load Transfer (BLT) Compensation 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NPRR941</a:t>
            </a:r>
            <a:r>
              <a:rPr lang="en-US" sz="2000" dirty="0">
                <a:solidFill>
                  <a:schemeClr val="tx1"/>
                </a:solidFill>
              </a:rPr>
              <a:t>, Create a Lower Rio Grande Valley Hub 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NPRR946</a:t>
            </a:r>
            <a:r>
              <a:rPr lang="en-US" sz="2000" dirty="0">
                <a:solidFill>
                  <a:schemeClr val="tx1"/>
                </a:solidFill>
              </a:rPr>
              <a:t>, Allow TDSPs to Use 814_28, Complete Un-executable Transactions for 814_03 Switch Transactions Involved In A Mass Transition Event (RMS)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NPRR947</a:t>
            </a:r>
            <a:r>
              <a:rPr lang="en-US" sz="2000" dirty="0">
                <a:solidFill>
                  <a:schemeClr val="tx1"/>
                </a:solidFill>
              </a:rPr>
              <a:t>, Clarification to Ancillary Service Supply Responsibility Definition and Improvements to Determining and Charging for Ancillary Service Failed Quantities 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SCR800</a:t>
            </a:r>
            <a:r>
              <a:rPr lang="en-US" sz="2000" dirty="0">
                <a:solidFill>
                  <a:schemeClr val="tx1"/>
                </a:solidFill>
              </a:rPr>
              <a:t>, Addition of DC Tie Ramp to GTBD Calculation (ROS)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</TotalTime>
  <Words>200</Words>
  <Application>Microsoft Office PowerPoint</Application>
  <PresentationFormat>On-screen Show (4:3)</PresentationFormat>
  <Paragraphs>16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 Revision Requests that may remain Tabled No action required by 7/17/2019 PRS </vt:lpstr>
    </vt:vector>
  </TitlesOfParts>
  <Company>ERCOT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Suzy Clifton </cp:lastModifiedBy>
  <cp:revision>126</cp:revision>
  <dcterms:created xsi:type="dcterms:W3CDTF">2012-06-21T12:05:52Z</dcterms:created>
  <dcterms:modified xsi:type="dcterms:W3CDTF">2019-07-16T17:44:16Z</dcterms:modified>
</cp:coreProperties>
</file>