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58" r:id="rId8"/>
    <p:sldId id="318" r:id="rId9"/>
    <p:sldId id="341" r:id="rId10"/>
    <p:sldId id="334" r:id="rId11"/>
    <p:sldId id="343" r:id="rId12"/>
    <p:sldId id="342" r:id="rId13"/>
    <p:sldId id="338" r:id="rId14"/>
    <p:sldId id="294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67" autoAdjust="0"/>
    <p:restoredTop sz="98752" autoAdjust="0"/>
  </p:normalViewPr>
  <p:slideViewPr>
    <p:cSldViewPr showGuides="1">
      <p:cViewPr varScale="1">
        <p:scale>
          <a:sx n="116" d="100"/>
          <a:sy n="116" d="100"/>
        </p:scale>
        <p:origin x="120" y="16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24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26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206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772400" y="6553200"/>
            <a:ext cx="838200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July 2019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July 17,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1148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endParaRPr lang="en-US" sz="1800" dirty="0" smtClean="0"/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2019 Release Targets</a:t>
            </a:r>
          </a:p>
          <a:p>
            <a:pPr lvl="1"/>
            <a:r>
              <a:rPr lang="en-US" sz="1800" dirty="0"/>
              <a:t>Planned Project </a:t>
            </a:r>
            <a:r>
              <a:rPr lang="en-US" sz="1800" dirty="0" smtClean="0"/>
              <a:t>Starts</a:t>
            </a:r>
          </a:p>
          <a:p>
            <a:pPr lvl="1"/>
            <a:r>
              <a:rPr lang="en-US" sz="1800" dirty="0" smtClean="0"/>
              <a:t>Aging Items Report</a:t>
            </a:r>
          </a:p>
          <a:p>
            <a:pPr lvl="1"/>
            <a:r>
              <a:rPr lang="en-US" sz="1800" dirty="0" smtClean="0"/>
              <a:t>2019 </a:t>
            </a:r>
            <a:r>
              <a:rPr lang="en-US" sz="1800" dirty="0"/>
              <a:t>Project Spending Forecast</a:t>
            </a:r>
          </a:p>
          <a:p>
            <a:pPr lvl="1"/>
            <a:r>
              <a:rPr lang="en-US" sz="1800" dirty="0" smtClean="0"/>
              <a:t>Revision </a:t>
            </a:r>
            <a:r>
              <a:rPr lang="en-US" sz="1800" dirty="0"/>
              <a:t>Request Funding Placeholder </a:t>
            </a:r>
            <a:r>
              <a:rPr lang="en-US" sz="1800" dirty="0" smtClean="0"/>
              <a:t>Status</a:t>
            </a:r>
          </a:p>
          <a:p>
            <a:pPr lvl="1"/>
            <a:r>
              <a:rPr lang="en-US" sz="1800" dirty="0" smtClean="0"/>
              <a:t>Priority/Rank Options for Revision Requests with 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780534"/>
            <a:ext cx="8949560" cy="5460097"/>
          </a:xfrm>
        </p:spPr>
        <p:txBody>
          <a:bodyPr/>
          <a:lstStyle/>
          <a:p>
            <a:pPr>
              <a:tabLst>
                <a:tab pos="7199313" algn="l"/>
              </a:tabLst>
            </a:pPr>
            <a:r>
              <a:rPr lang="en-US" sz="1800" dirty="0" smtClean="0"/>
              <a:t>Off-Cycle Release – CMM Release 1b – </a:t>
            </a:r>
            <a:r>
              <a:rPr lang="en-US" sz="1800" dirty="0" smtClean="0"/>
              <a:t>6/2/2019</a:t>
            </a:r>
            <a:r>
              <a:rPr lang="en-US" sz="1800" dirty="0"/>
              <a:t>	</a:t>
            </a:r>
            <a:r>
              <a:rPr lang="en-US" sz="1800" i="1" dirty="0">
                <a:solidFill>
                  <a:srgbClr val="00B050"/>
                </a:solidFill>
              </a:rPr>
              <a:t> </a:t>
            </a:r>
            <a:r>
              <a:rPr lang="en-US" sz="1800" i="1" dirty="0" smtClean="0">
                <a:solidFill>
                  <a:srgbClr val="00B050"/>
                </a:solidFill>
              </a:rPr>
              <a:t>Complete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NPRR519 </a:t>
            </a:r>
            <a:r>
              <a:rPr lang="en-US" sz="1400" dirty="0"/>
              <a:t>– Exemption of ERS-Only QSEs from Collateral and Capitalization Requirements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NPRR620 </a:t>
            </a:r>
            <a:r>
              <a:rPr lang="en-US" sz="1400" dirty="0"/>
              <a:t>– Collateral Requirements for Counter-Parties with No Load or Generation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NPRR741 </a:t>
            </a:r>
            <a:r>
              <a:rPr lang="en-US" sz="1400" dirty="0"/>
              <a:t>– Clarifications to TPE and EAL Credit Exposure </a:t>
            </a:r>
            <a:r>
              <a:rPr lang="en-US" sz="1400" dirty="0" smtClean="0"/>
              <a:t>Calculations</a:t>
            </a:r>
            <a:endParaRPr lang="en-US" sz="600" dirty="0"/>
          </a:p>
          <a:p>
            <a:pPr>
              <a:tabLst>
                <a:tab pos="7199313" algn="l"/>
              </a:tabLst>
            </a:pPr>
            <a:r>
              <a:rPr lang="en-US" sz="1800" dirty="0"/>
              <a:t>Off-Cycle Release – CMM Release 1b </a:t>
            </a:r>
            <a:r>
              <a:rPr lang="en-US" sz="1800" dirty="0" smtClean="0"/>
              <a:t>– 6/15/2019</a:t>
            </a:r>
            <a:r>
              <a:rPr lang="en-US" sz="1800" dirty="0"/>
              <a:t>	</a:t>
            </a:r>
            <a:r>
              <a:rPr lang="en-US" sz="1800" i="1" dirty="0">
                <a:solidFill>
                  <a:srgbClr val="00B050"/>
                </a:solidFill>
              </a:rPr>
              <a:t> </a:t>
            </a:r>
            <a:r>
              <a:rPr lang="en-US" sz="1800" i="1" dirty="0" smtClean="0">
                <a:solidFill>
                  <a:srgbClr val="00B050"/>
                </a:solidFill>
              </a:rPr>
              <a:t>Complete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NPRR755 </a:t>
            </a:r>
            <a:r>
              <a:rPr lang="en-US" sz="1400" dirty="0"/>
              <a:t>– Data Agent-Only QSE </a:t>
            </a:r>
            <a:r>
              <a:rPr lang="en-US" sz="1400" dirty="0" smtClean="0"/>
              <a:t>Registration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tabLst>
                <a:tab pos="7199313" algn="l"/>
              </a:tabLst>
            </a:pPr>
            <a:r>
              <a:rPr lang="en-US" sz="1400" dirty="0"/>
              <a:t>NOGRR154 – </a:t>
            </a:r>
            <a:r>
              <a:rPr lang="en-US" sz="1100" dirty="0"/>
              <a:t>Alignment w/NPRR755 and Req. for ERCOT WAN Installation and Exchange of Resource-Specific XML </a:t>
            </a:r>
            <a:r>
              <a:rPr lang="en-US" sz="1100" dirty="0" smtClean="0"/>
              <a:t>Data</a:t>
            </a:r>
            <a:endParaRPr lang="en-US" sz="600" dirty="0" smtClean="0"/>
          </a:p>
          <a:p>
            <a:pPr>
              <a:tabLst>
                <a:tab pos="7199313" algn="l"/>
              </a:tabLst>
            </a:pPr>
            <a:r>
              <a:rPr lang="en-US" sz="1800" dirty="0"/>
              <a:t>Off-Cycle Release – </a:t>
            </a:r>
            <a:r>
              <a:rPr lang="en-US" sz="1800" dirty="0" smtClean="0"/>
              <a:t>7/1/2019</a:t>
            </a:r>
            <a:r>
              <a:rPr lang="en-US" sz="1800" dirty="0"/>
              <a:t>	</a:t>
            </a:r>
            <a:r>
              <a:rPr lang="en-US" sz="1800" i="1" dirty="0">
                <a:solidFill>
                  <a:srgbClr val="00B050"/>
                </a:solidFill>
              </a:rPr>
              <a:t> Complete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NPRR821 </a:t>
            </a:r>
            <a:r>
              <a:rPr lang="en-US" sz="1400" dirty="0"/>
              <a:t>– Elimination of the CRR Deration Process for Resource Node to Hub or Load Zone </a:t>
            </a:r>
            <a:r>
              <a:rPr lang="en-US" sz="1400" dirty="0" smtClean="0"/>
              <a:t>CRRs</a:t>
            </a:r>
            <a:endParaRPr lang="en-US" sz="600" dirty="0"/>
          </a:p>
          <a:p>
            <a:pPr>
              <a:tabLst>
                <a:tab pos="7199313" algn="l"/>
              </a:tabLst>
            </a:pPr>
            <a:r>
              <a:rPr lang="en-US" sz="1800" dirty="0"/>
              <a:t>2019 </a:t>
            </a:r>
            <a:r>
              <a:rPr lang="en-US" sz="1800" dirty="0" smtClean="0"/>
              <a:t>August </a:t>
            </a:r>
            <a:r>
              <a:rPr lang="en-US" sz="1800" dirty="0"/>
              <a:t>Release – </a:t>
            </a:r>
            <a:r>
              <a:rPr lang="en-US" sz="1800" dirty="0" smtClean="0"/>
              <a:t>R4 </a:t>
            </a:r>
            <a:r>
              <a:rPr lang="en-US" sz="1800" dirty="0"/>
              <a:t>– </a:t>
            </a:r>
            <a:r>
              <a:rPr lang="en-US" sz="1800" dirty="0" smtClean="0"/>
              <a:t>8/6/2019 </a:t>
            </a:r>
            <a:r>
              <a:rPr lang="en-US" sz="1800" dirty="0"/>
              <a:t>– </a:t>
            </a:r>
            <a:r>
              <a:rPr lang="en-US" sz="1800" dirty="0" smtClean="0"/>
              <a:t>8/8/2019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 smtClean="0">
                <a:solidFill>
                  <a:srgbClr val="00B050"/>
                </a:solidFill>
              </a:rPr>
              <a:t>In Flight</a:t>
            </a:r>
            <a:endParaRPr lang="en-US" sz="1600" dirty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NPRR873 </a:t>
            </a:r>
            <a:r>
              <a:rPr lang="en-US" sz="1400" dirty="0"/>
              <a:t>– Posting of the ERCOT Wide Intra-Hour Wind Power and Load Forecast on the MIS Public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NPRR925 </a:t>
            </a:r>
            <a:r>
              <a:rPr lang="en-US" sz="1400" dirty="0"/>
              <a:t>– Increasing Minimum Quantity for PTP Obligation Bids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SCR793 </a:t>
            </a:r>
            <a:r>
              <a:rPr lang="en-US" sz="1400" dirty="0"/>
              <a:t>– SSR Related Telemetry for Transmission Service Provider (TSP) Operators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SCR796 </a:t>
            </a:r>
            <a:r>
              <a:rPr lang="en-US" sz="1400" dirty="0"/>
              <a:t>– Change Validation Rules to Preclude Certain Transactions at Resource Nodes within </a:t>
            </a:r>
            <a:r>
              <a:rPr lang="en-US" sz="1400" dirty="0" smtClean="0"/>
              <a:t>PUNs</a:t>
            </a:r>
            <a:endParaRPr lang="en-US" sz="1400" dirty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SCR798 </a:t>
            </a:r>
            <a:r>
              <a:rPr lang="en-US" sz="1400" dirty="0"/>
              <a:t>– PTP Obligation Bid ID Limit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OBDRR003 </a:t>
            </a:r>
            <a:r>
              <a:rPr lang="en-US" sz="1400" dirty="0"/>
              <a:t>– </a:t>
            </a:r>
            <a:r>
              <a:rPr lang="en-US" sz="1300" dirty="0"/>
              <a:t>Change Validation Rules to Preclude Certain Transactions at Resource Nodes within </a:t>
            </a:r>
            <a:r>
              <a:rPr lang="en-US" sz="1300" dirty="0" smtClean="0"/>
              <a:t>PUNs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OBDRR014 – </a:t>
            </a:r>
            <a:r>
              <a:rPr lang="en-US" sz="1400" dirty="0"/>
              <a:t>Change Posting Location for Non-biddable Resource Nodes</a:t>
            </a:r>
            <a:endParaRPr lang="en-US" sz="1400" dirty="0" smtClean="0"/>
          </a:p>
          <a:p>
            <a:pPr>
              <a:tabLst>
                <a:tab pos="7199313" algn="l"/>
              </a:tabLst>
            </a:pPr>
            <a:r>
              <a:rPr lang="en-US" sz="1800" dirty="0" smtClean="0"/>
              <a:t>Off-Cycle Release </a:t>
            </a:r>
            <a:r>
              <a:rPr lang="en-US" sz="1800" dirty="0"/>
              <a:t>– </a:t>
            </a:r>
            <a:r>
              <a:rPr lang="en-US" sz="1800" dirty="0" smtClean="0"/>
              <a:t>9/1/2019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  <a:endParaRPr lang="en-US" sz="1600" dirty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NPRR899 </a:t>
            </a:r>
            <a:r>
              <a:rPr lang="en-US" sz="1400" dirty="0"/>
              <a:t>– Digital Certificate and User Security Administrator Clarifications and Opt Out Procedure</a:t>
            </a:r>
          </a:p>
          <a:p>
            <a:pPr lvl="1">
              <a:tabLst>
                <a:tab pos="7199313" algn="l"/>
              </a:tabLst>
            </a:pPr>
            <a:endParaRPr lang="en-US" sz="13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590800" y="6331549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2019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8168860"/>
              </p:ext>
            </p:extLst>
          </p:nvPr>
        </p:nvGraphicFramePr>
        <p:xfrm>
          <a:off x="160280" y="798446"/>
          <a:ext cx="8839200" cy="4207144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2/5 – 2/7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 – 4/4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5/28 – 5/30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8/6 – 8/8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10/15 – 10/17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12/10 – 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PGRR057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NPRR916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NPRR809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NPRR833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(a/b)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(c)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NPRR916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NPRR909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NOGRR154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NPRR899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OBDRR014 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NPRR899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SCR797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6498328" y="5467706"/>
            <a:ext cx="248539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NPRR809(b) – Reporting/posting system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NPRR833(a/b) – DAM/SCED system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NPRR833(c)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CRR </a:t>
            </a:r>
            <a:r>
              <a:rPr lang="en-US" sz="800" b="0" kern="0" dirty="0"/>
              <a:t>system </a:t>
            </a:r>
            <a:r>
              <a:rPr lang="en-US" sz="800" b="0" kern="0" dirty="0" smtClean="0"/>
              <a:t>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NPRR916(a) </a:t>
            </a:r>
            <a:r>
              <a:rPr lang="en-US" sz="800" b="0" kern="0" dirty="0"/>
              <a:t>– Mitigated Offer Floor to </a:t>
            </a:r>
            <a:r>
              <a:rPr lang="en-US" sz="800" b="0" kern="0" dirty="0" smtClean="0"/>
              <a:t>$0/MWh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NPRR916(b) – Mitigated Offer Floor to -$20/MWh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PGRR057(b) – List of GMD event contingencies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SCR781(a) – View / Edit capability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28754" y="1359665"/>
            <a:ext cx="278384" cy="3670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 smtClean="0">
                <a:solidFill>
                  <a:srgbClr val="000000"/>
                </a:solidFill>
              </a:rPr>
              <a:t> </a:t>
            </a:r>
            <a:endParaRPr lang="en-US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49675" y="1351705"/>
            <a:ext cx="37054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574809" y="3456801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</a:t>
            </a:r>
            <a:r>
              <a:rPr lang="en-US" sz="1200" dirty="0" smtClean="0"/>
              <a:t>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61749" y="472400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4" name="TextBox 12"/>
          <p:cNvSpPr txBox="1">
            <a:spLocks noChangeArrowheads="1"/>
          </p:cNvSpPr>
          <p:nvPr/>
        </p:nvSpPr>
        <p:spPr bwMode="auto">
          <a:xfrm>
            <a:off x="3468509" y="3384680"/>
            <a:ext cx="109728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6/2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56907" y="4475946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2636731" y="4112235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CMM Release 1b</a:t>
            </a:r>
            <a:endParaRPr lang="en-US" sz="1000" i="1" dirty="0"/>
          </a:p>
        </p:txBody>
      </p:sp>
      <p:sp>
        <p:nvSpPr>
          <p:cNvPr id="38" name="Left Brace 37"/>
          <p:cNvSpPr/>
          <p:nvPr/>
        </p:nvSpPr>
        <p:spPr>
          <a:xfrm>
            <a:off x="3294001" y="3635933"/>
            <a:ext cx="181024" cy="127541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594953" y="3637014"/>
            <a:ext cx="1513605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5/1</a:t>
            </a:r>
            <a:endParaRPr lang="en-US" sz="1200" kern="0" dirty="0"/>
          </a:p>
        </p:txBody>
      </p:sp>
      <p:sp>
        <p:nvSpPr>
          <p:cNvPr id="26" name="TextBox 25"/>
          <p:cNvSpPr txBox="1"/>
          <p:nvPr/>
        </p:nvSpPr>
        <p:spPr>
          <a:xfrm>
            <a:off x="5651086" y="1364232"/>
            <a:ext cx="370549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147569" y="2286000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</a:t>
            </a:r>
            <a:r>
              <a:rPr lang="en-US" sz="1200" dirty="0" smtClean="0"/>
              <a:t>/22</a:t>
            </a:r>
            <a:endParaRPr lang="en-US" sz="1200" kern="0" dirty="0"/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154016" y="3886200"/>
            <a:ext cx="14409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/26</a:t>
            </a:r>
            <a:endParaRPr lang="en-US" sz="1200" kern="0" dirty="0"/>
          </a:p>
        </p:txBody>
      </p:sp>
      <p:sp>
        <p:nvSpPr>
          <p:cNvPr id="40" name="TextBox 39"/>
          <p:cNvSpPr txBox="1"/>
          <p:nvPr/>
        </p:nvSpPr>
        <p:spPr>
          <a:xfrm>
            <a:off x="1326869" y="1374797"/>
            <a:ext cx="338554" cy="2623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r>
              <a:rPr lang="en-US" sz="1200" dirty="0" smtClean="0">
                <a:latin typeface="Wingdings" panose="05000000000000000000" pitchFamily="2" charset="2"/>
              </a:rPr>
              <a:t> </a:t>
            </a:r>
          </a:p>
          <a:p>
            <a:endParaRPr lang="en-US" sz="105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156925"/>
              </p:ext>
            </p:extLst>
          </p:nvPr>
        </p:nvGraphicFramePr>
        <p:xfrm>
          <a:off x="176358" y="5032090"/>
          <a:ext cx="8807362" cy="464820"/>
        </p:xfrm>
        <a:graphic>
          <a:graphicData uri="http://schemas.openxmlformats.org/drawingml/2006/table">
            <a:tbl>
              <a:tblPr firstRow="1" bandRow="1"/>
              <a:tblGrid>
                <a:gridCol w="845627"/>
                <a:gridCol w="709823"/>
                <a:gridCol w="1239992"/>
                <a:gridCol w="2362200"/>
                <a:gridCol w="3649720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NPRR664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NPRR702, </a:t>
                      </a:r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NPRR829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NPRR825(b), NPRR867, PGRR066, NPRR841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NPRR863 Ph1</a:t>
                      </a:r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8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NPRR885</a:t>
                      </a:r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8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NPRR887, NPRR929, SCR799, PGRR070</a:t>
                      </a:r>
                      <a:endParaRPr lang="en-US" sz="800" b="0" strike="no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7121419" y="1355990"/>
            <a:ext cx="370549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169297" y="2825264"/>
            <a:ext cx="141628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35" name="TextBox 12"/>
          <p:cNvSpPr txBox="1">
            <a:spLocks noChangeArrowheads="1"/>
          </p:cNvSpPr>
          <p:nvPr/>
        </p:nvSpPr>
        <p:spPr bwMode="auto">
          <a:xfrm>
            <a:off x="163538" y="335280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3/5</a:t>
            </a:r>
            <a:endParaRPr lang="en-US" sz="1200" kern="0" dirty="0"/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1598974" y="4316816"/>
            <a:ext cx="1517904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5/6 – 5/7</a:t>
            </a:r>
            <a:endParaRPr lang="en-US" sz="1200" kern="0" dirty="0"/>
          </a:p>
        </p:txBody>
      </p:sp>
      <p:sp>
        <p:nvSpPr>
          <p:cNvPr id="42" name="TextBox 12"/>
          <p:cNvSpPr txBox="1">
            <a:spLocks noChangeArrowheads="1"/>
          </p:cNvSpPr>
          <p:nvPr/>
        </p:nvSpPr>
        <p:spPr bwMode="auto">
          <a:xfrm>
            <a:off x="7464907" y="3049717"/>
            <a:ext cx="1524438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noProof="0" dirty="0" smtClean="0"/>
              <a:t>Q4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1200" b="0" i="0" u="none" strike="noStrike" kern="0" cap="none" spc="0" normalizeH="0" dirty="0" smtClean="0">
                <a:ln>
                  <a:noFill/>
                </a:ln>
                <a:effectLst/>
                <a:uLnTx/>
                <a:uFillTx/>
              </a:rPr>
              <a:t>Date TBD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05691" y="4694129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52400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2819308" y="384516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152400" y="4447401"/>
            <a:ext cx="14409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4/10</a:t>
            </a:r>
            <a:endParaRPr lang="en-US" sz="1200" kern="0" dirty="0"/>
          </a:p>
        </p:txBody>
      </p:sp>
      <p:sp>
        <p:nvSpPr>
          <p:cNvPr id="49" name="TextBox 48"/>
          <p:cNvSpPr txBox="1"/>
          <p:nvPr/>
        </p:nvSpPr>
        <p:spPr>
          <a:xfrm>
            <a:off x="1295400" y="416462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819400" y="4066401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6248400" y="1752600"/>
            <a:ext cx="762000" cy="31850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12"/>
          <p:cNvSpPr txBox="1">
            <a:spLocks noChangeArrowheads="1"/>
          </p:cNvSpPr>
          <p:nvPr/>
        </p:nvSpPr>
        <p:spPr bwMode="auto">
          <a:xfrm>
            <a:off x="3464405" y="4267200"/>
            <a:ext cx="109728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6/15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02989" y="1374797"/>
            <a:ext cx="27838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 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100" dirty="0" smtClean="0">
                <a:latin typeface="Wingdings" panose="05000000000000000000" pitchFamily="2" charset="2"/>
              </a:rPr>
              <a:t> 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7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1000" dirty="0">
              <a:latin typeface="Wingdings" panose="05000000000000000000" pitchFamily="2" charset="2"/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 flipV="1">
            <a:off x="6248400" y="1524000"/>
            <a:ext cx="129623" cy="22860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3470498" y="2760590"/>
            <a:ext cx="109728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636612" y="4461703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2" name="TextBox 12"/>
          <p:cNvSpPr txBox="1">
            <a:spLocks noChangeArrowheads="1"/>
          </p:cNvSpPr>
          <p:nvPr/>
        </p:nvSpPr>
        <p:spPr bwMode="auto">
          <a:xfrm>
            <a:off x="4572000" y="4142601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9</a:t>
            </a:r>
            <a:r>
              <a:rPr lang="en-US" sz="1200" dirty="0" smtClean="0">
                <a:solidFill>
                  <a:srgbClr val="FF0000"/>
                </a:solidFill>
              </a:rPr>
              <a:t>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cxnSp>
        <p:nvCxnSpPr>
          <p:cNvPr id="63" name="Straight Arrow Connector 62"/>
          <p:cNvCxnSpPr/>
          <p:nvPr/>
        </p:nvCxnSpPr>
        <p:spPr>
          <a:xfrm flipH="1" flipV="1">
            <a:off x="5821886" y="1682952"/>
            <a:ext cx="315495" cy="394475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H="1">
            <a:off x="5856862" y="3116918"/>
            <a:ext cx="364680" cy="12264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 flipV="1">
            <a:off x="6146716" y="2077428"/>
            <a:ext cx="73932" cy="103949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5673865" y="2573403"/>
            <a:ext cx="1731551" cy="206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539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15366"/>
              </p:ext>
            </p:extLst>
          </p:nvPr>
        </p:nvGraphicFramePr>
        <p:xfrm>
          <a:off x="76200" y="1127640"/>
          <a:ext cx="8991599" cy="306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NPRR856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Treatment of OFFQS Status in Day-Ahead Make Whole and RUC Settlements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Aug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NPRR884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Adjustments to Pricing and Settlement for Reliability Unit Commitments (RUCs) of On-Line Combined Cycle</a:t>
                      </a:r>
                      <a:endParaRPr lang="en-US" sz="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$300k-$400k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NPRR484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Revisions to Congestion Revenue Rights Credit Calculations &amp; Payments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(remaining grey</a:t>
                      </a:r>
                      <a:r>
                        <a:rPr lang="en-US" sz="1100" b="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boxes)</a:t>
                      </a:r>
                      <a:endParaRPr lang="en-US" sz="11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Sept 2019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$250k-$500k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NPRR829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Incorporate Real-Time Non-Modeled Telemetered Net Generation by Load Zone into the Estimate of RTL</a:t>
                      </a:r>
                      <a:endParaRPr lang="en-US" sz="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$200k-$300k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Enchanted Rock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NPRR867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Revisions to CRR Auction Credit Lock Amount to Reduce Excess Collateral</a:t>
                      </a:r>
                      <a:endParaRPr lang="en-US" sz="11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$75k-$100k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CWG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NPRR907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Revise Definition of M1a to Reflect Actual Calendar Days</a:t>
                      </a:r>
                      <a:endParaRPr lang="en-US" sz="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$15k-$35k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4876800" y="6278917"/>
            <a:ext cx="2501608" cy="261610"/>
          </a:xfrm>
          <a:prstGeom prst="rect">
            <a:avLst/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kern="0" dirty="0" smtClean="0">
                <a:solidFill>
                  <a:srgbClr val="000000"/>
                </a:solidFill>
              </a:rPr>
              <a:t>Project </a:t>
            </a:r>
            <a:r>
              <a:rPr kumimoji="0" lang="en-US" sz="11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Initiations – </a:t>
            </a:r>
            <a:r>
              <a:rPr lang="en-US" sz="1100" kern="0" dirty="0" smtClean="0">
                <a:solidFill>
                  <a:srgbClr val="000000"/>
                </a:solidFill>
              </a:rPr>
              <a:t>Next 3 Months</a:t>
            </a:r>
            <a:endParaRPr kumimoji="0" lang="en-US" sz="11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83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343400" cy="518318"/>
          </a:xfrm>
        </p:spPr>
        <p:txBody>
          <a:bodyPr/>
          <a:lstStyle/>
          <a:p>
            <a:r>
              <a:rPr lang="en-US" sz="2400" dirty="0" smtClean="0"/>
              <a:t>Aging Items Report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684141"/>
              </p:ext>
            </p:extLst>
          </p:nvPr>
        </p:nvGraphicFramePr>
        <p:xfrm>
          <a:off x="152401" y="887766"/>
          <a:ext cx="8840750" cy="44578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62399"/>
                <a:gridCol w="1371600"/>
                <a:gridCol w="3506751"/>
              </a:tblGrid>
              <a:tr h="342924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Aging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Items Report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Last Action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NPRR664 </a:t>
                      </a:r>
                      <a:r>
                        <a:rPr lang="en-US" sz="900" dirty="0" smtClean="0"/>
                        <a:t>–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Fuel Index Price for Resource Definition and Real-Time Make-Whole Payments for Exceptional Fuel Cost Events</a:t>
                      </a:r>
                      <a:endParaRPr lang="en-US" sz="9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12/9/2014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 8/7/2018,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NPRR847 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Exceptional Fuel Cost Included in the Mitigated Offer Cap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 5/2/2019, ERCOT filed NPRR940 (and VCMRR023) to remove remaining grey boxes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NPRR484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Revisions to Congestion Revenue Rights Credit Calculations and Payments - Phase 1b / 2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3/19/2013</a:t>
                      </a:r>
                    </a:p>
                  </a:txBody>
                  <a:tcPr marT="45732" marB="45732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Included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in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next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phase of CMM Upgrade project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Q3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 start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(with NPRR829 and NPRR907)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 of NPRR484 on 10/21/2013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NPRR867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Revisions to CRR Auction Credit Lock Amount to Reduce Excess Collateral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6/12/2018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NPRR702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Flexible Accounts, Payment of Invoices, and Disposition of Interest on Cash Collateral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12/8/2015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 on 9/1/2018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Remaining grey boxes pending decision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on Treasury software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NPRR825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Require ERCOT to Issue a DC Tie Curtailment Notice Prior to Curtailing any DC Tie Load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12/12/2017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on 10/1/2018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Remaining grey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boxes e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xpected to be paired with internal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ERCOT project (Security Constrained Unit Commitment)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NPRR856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Treatment of OFFQS Status in Day-Ahead Make Whole and RUC Settlements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8/7/2018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Currently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targeted to start in Q3 2019 bundled with NPRR884 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Adjustments to Pricing and Settlement for Reliability Unit Commitments (RUCs) of On-Line Combined Cycle Generation Resources</a:t>
                      </a:r>
                      <a:endParaRPr lang="en-US" sz="10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1066800" y="5619606"/>
            <a:ext cx="4540190" cy="45550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Aging Items PPL Logic:       Project Status = “Not Started” and</a:t>
            </a:r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	</a:t>
            </a:r>
            <a:r>
              <a:rPr lang="en-US" sz="1200" b="0" dirty="0" smtClean="0"/>
              <a:t>	Priority &lt; “2019”</a:t>
            </a:r>
            <a:r>
              <a:rPr lang="en-US" sz="1400" b="0" dirty="0" smtClean="0"/>
              <a:t> </a:t>
            </a:r>
            <a:r>
              <a:rPr lang="en-US" sz="1000" b="0" dirty="0" smtClean="0"/>
              <a:t>(current year)</a:t>
            </a:r>
            <a:endParaRPr lang="en-US" sz="1100" b="0" dirty="0"/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172200" y="5727327"/>
            <a:ext cx="2259843" cy="24006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Status updates in </a:t>
            </a:r>
            <a:r>
              <a:rPr lang="en-US" sz="1200" dirty="0" smtClean="0"/>
              <a:t>bold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6213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114800" cy="518318"/>
          </a:xfrm>
        </p:spPr>
        <p:txBody>
          <a:bodyPr/>
          <a:lstStyle/>
          <a:p>
            <a:r>
              <a:rPr lang="en-US" sz="2400" dirty="0" smtClean="0"/>
              <a:t>2019 Project Spending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363752" y="6079980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2019 PPL Budget  =  $20.4M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363752" y="6352828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210453"/>
            <a:ext cx="396240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May actuals not yet available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June-December forecasts are updated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42" y="865727"/>
            <a:ext cx="8993152" cy="509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91400" cy="518318"/>
          </a:xfrm>
        </p:spPr>
        <p:txBody>
          <a:bodyPr/>
          <a:lstStyle/>
          <a:p>
            <a:r>
              <a:rPr lang="en-US" sz="2400" dirty="0"/>
              <a:t>Revision Request Funding Placeholder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829234"/>
            <a:ext cx="8686800" cy="2405531"/>
          </a:xfrm>
        </p:spPr>
        <p:txBody>
          <a:bodyPr/>
          <a:lstStyle/>
          <a:p>
            <a:r>
              <a:rPr lang="en-US" sz="2000" dirty="0"/>
              <a:t>In </a:t>
            </a:r>
            <a:r>
              <a:rPr lang="en-US" sz="2000" dirty="0" smtClean="0"/>
              <a:t>2019, </a:t>
            </a:r>
            <a:r>
              <a:rPr lang="en-US" sz="2000" dirty="0"/>
              <a:t>ERCOT </a:t>
            </a:r>
            <a:r>
              <a:rPr lang="en-US" sz="2000" dirty="0" smtClean="0"/>
              <a:t>forecasted </a:t>
            </a:r>
            <a:r>
              <a:rPr lang="en-US" sz="2000" dirty="0"/>
              <a:t>$</a:t>
            </a:r>
            <a:r>
              <a:rPr lang="en-US" sz="2000" dirty="0" smtClean="0"/>
              <a:t>4.0M </a:t>
            </a:r>
            <a:r>
              <a:rPr lang="en-US" sz="2000" dirty="0"/>
              <a:t>for Revision Request </a:t>
            </a:r>
            <a:r>
              <a:rPr lang="en-US" sz="2000" dirty="0" smtClean="0"/>
              <a:t>work</a:t>
            </a:r>
          </a:p>
          <a:p>
            <a:endParaRPr lang="en-US" sz="900" dirty="0"/>
          </a:p>
          <a:p>
            <a:r>
              <a:rPr lang="en-US" sz="2000" dirty="0" smtClean="0"/>
              <a:t>In ERCOT’s 2020/2021 proposed budget, the following amounts are allocated for Revision </a:t>
            </a:r>
            <a:r>
              <a:rPr lang="en-US" sz="2000" dirty="0"/>
              <a:t>Request </a:t>
            </a:r>
            <a:r>
              <a:rPr lang="en-US" sz="2000" dirty="0" smtClean="0"/>
              <a:t>work</a:t>
            </a:r>
          </a:p>
          <a:p>
            <a:pPr lvl="1"/>
            <a:r>
              <a:rPr lang="en-US" sz="1600" dirty="0" smtClean="0"/>
              <a:t>2020 = $4M</a:t>
            </a:r>
          </a:p>
          <a:p>
            <a:pPr lvl="1"/>
            <a:r>
              <a:rPr lang="en-US" sz="1600" dirty="0" smtClean="0"/>
              <a:t>2021 = $4M</a:t>
            </a:r>
          </a:p>
          <a:p>
            <a:pPr marL="457200" indent="-457200">
              <a:buFont typeface="+mj-lt"/>
              <a:buAutoNum type="arabicPeriod"/>
            </a:pPr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Yearly Revision Request Spending Forecast Summary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335409"/>
              </p:ext>
            </p:extLst>
          </p:nvPr>
        </p:nvGraphicFramePr>
        <p:xfrm>
          <a:off x="1219200" y="3302000"/>
          <a:ext cx="6840064" cy="287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332"/>
                <a:gridCol w="1600866"/>
                <a:gridCol w="1600866"/>
              </a:tblGrid>
              <a:tr h="5588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Project Status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2019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2020</a:t>
                      </a:r>
                      <a:endParaRPr lang="en-US" sz="2000" dirty="0"/>
                    </a:p>
                  </a:txBody>
                  <a:tcPr anchor="ctr"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YTD Actuals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$</a:t>
                      </a:r>
                      <a:r>
                        <a:rPr lang="en-US" i="1" dirty="0" smtClean="0"/>
                        <a:t>1.49M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-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In-Flight / Complete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2.40M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$0.00M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Not Started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0.19M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$0.63M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Remaining Funding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1.41M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$3.37M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Allocation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19200" y="565812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19200" y="6153102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19200" y="388620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56539" y="3953435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As of 6/30/2019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529349" y="2031999"/>
            <a:ext cx="3111731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May actuals not yet available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Updated to include April actuals</a:t>
            </a:r>
          </a:p>
        </p:txBody>
      </p:sp>
    </p:spTree>
    <p:extLst>
      <p:ext uri="{BB962C8B-B14F-4D97-AF65-F5344CB8AC3E}">
        <p14:creationId xmlns:p14="http://schemas.microsoft.com/office/powerpoint/2010/main" val="189805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148539"/>
              </p:ext>
            </p:extLst>
          </p:nvPr>
        </p:nvGraphicFramePr>
        <p:xfrm>
          <a:off x="228600" y="1215233"/>
          <a:ext cx="8686799" cy="2366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3276600"/>
                <a:gridCol w="762000"/>
                <a:gridCol w="762000"/>
                <a:gridCol w="2590799"/>
              </a:tblGrid>
              <a:tr h="6399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104042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Modification to Load Resources Providing RRS to Maintain Minimum PRC on Generators During Scarcity Conditions</a:t>
                      </a:r>
                      <a:endParaRPr lang="en-US" sz="7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2770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2019 list and work into the plan without disrupting in-flight projects – target Q4 2019 start</a:t>
                      </a:r>
                    </a:p>
                  </a:txBody>
                  <a:tcPr anchor="ctr"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SCR802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Enhance Communications of System Inertia</a:t>
                      </a:r>
                      <a:endParaRPr lang="en-US" sz="7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Market input requested</a:t>
                      </a:r>
                      <a:endParaRPr lang="en-US" sz="11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319222"/>
              </p:ext>
            </p:extLst>
          </p:nvPr>
        </p:nvGraphicFramePr>
        <p:xfrm>
          <a:off x="4729051" y="916805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819400" y="5514929"/>
            <a:ext cx="3352800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2019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</a:t>
            </a:r>
            <a:r>
              <a:rPr lang="en-US" sz="900" b="0" kern="0" dirty="0" smtClean="0">
                <a:solidFill>
                  <a:srgbClr val="000000"/>
                </a:solidFill>
              </a:rPr>
              <a:t>	= </a:t>
            </a:r>
            <a:r>
              <a:rPr lang="en-US" sz="900" b="0" kern="0" dirty="0" smtClean="0">
                <a:solidFill>
                  <a:srgbClr val="000000"/>
                </a:solidFill>
              </a:rPr>
              <a:t>2770</a:t>
            </a:r>
            <a:endParaRPr lang="en-US" sz="900" b="0" kern="0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2020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2810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2019 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240</a:t>
            </a: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6669342" y="5514928"/>
            <a:ext cx="2169858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Note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Items in the Regulatory</a:t>
            </a:r>
            <a:r>
              <a:rPr lang="en-US" sz="900" b="0" kern="0" dirty="0">
                <a:solidFill>
                  <a:srgbClr val="000000"/>
                </a:solidFill>
              </a:rPr>
              <a:t> </a:t>
            </a:r>
            <a:r>
              <a:rPr lang="en-US" sz="900" b="0" kern="0" dirty="0" smtClean="0">
                <a:solidFill>
                  <a:srgbClr val="000000"/>
                </a:solidFill>
              </a:rPr>
              <a:t>section of the PPL are not tracked against the market Revision Request funding allocation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c34af464-7aa1-4edd-9be4-83dffc1cb92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138518</TotalTime>
  <Words>1094</Words>
  <Application>Microsoft Office PowerPoint</Application>
  <PresentationFormat>On-screen Show (4:3)</PresentationFormat>
  <Paragraphs>466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2019 Release Targets – Board Approved NPRRs / SCRs / xGRRs </vt:lpstr>
      <vt:lpstr>Approved Revision Requests “Not Started” – Planned to Start in Future Months</vt:lpstr>
      <vt:lpstr>Aging Items Report</vt:lpstr>
      <vt:lpstr>2019 Project Spending</vt:lpstr>
      <vt:lpstr>Revision Request Funding Placeholder Status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1565</cp:revision>
  <cp:lastPrinted>2019-06-05T21:39:40Z</cp:lastPrinted>
  <dcterms:created xsi:type="dcterms:W3CDTF">2016-01-21T15:20:31Z</dcterms:created>
  <dcterms:modified xsi:type="dcterms:W3CDTF">2019-07-11T21:13:55Z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