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5" autoAdjust="0"/>
    <p:restoredTop sz="94660"/>
  </p:normalViewPr>
  <p:slideViewPr>
    <p:cSldViewPr snapToGrid="0">
      <p:cViewPr varScale="1">
        <p:scale>
          <a:sx n="119" d="100"/>
          <a:sy n="119" d="100"/>
        </p:scale>
        <p:origin x="96" y="4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3F08290-5C90-4063-8137-EE2F254DEB88}" type="datetimeFigureOut">
              <a:rPr lang="en-US" smtClean="0"/>
              <a:t>7/17/2019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A3B737-97BA-432E-9965-FD419954A077}" type="slidenum">
              <a:rPr lang="en-US" smtClean="0"/>
              <a:t>‹#›</a:t>
            </a:fld>
            <a:endParaRPr lang="en-US"/>
          </a:p>
        </p:txBody>
      </p:sp>
    </p:spTree>
    <p:extLst>
      <p:ext uri="{BB962C8B-B14F-4D97-AF65-F5344CB8AC3E}">
        <p14:creationId xmlns:p14="http://schemas.microsoft.com/office/powerpoint/2010/main" val="27567666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F08290-5C90-4063-8137-EE2F254DEB88}" type="datetimeFigureOut">
              <a:rPr lang="en-US" smtClean="0"/>
              <a:t>7/17/2019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A3B737-97BA-432E-9965-FD419954A077}" type="slidenum">
              <a:rPr lang="en-US" smtClean="0"/>
              <a:t>‹#›</a:t>
            </a:fld>
            <a:endParaRPr lang="en-US"/>
          </a:p>
        </p:txBody>
      </p:sp>
    </p:spTree>
    <p:extLst>
      <p:ext uri="{BB962C8B-B14F-4D97-AF65-F5344CB8AC3E}">
        <p14:creationId xmlns:p14="http://schemas.microsoft.com/office/powerpoint/2010/main" val="29775401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F08290-5C90-4063-8137-EE2F254DEB88}" type="datetimeFigureOut">
              <a:rPr lang="en-US" smtClean="0"/>
              <a:t>7/17/2019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A3B737-97BA-432E-9965-FD419954A077}" type="slidenum">
              <a:rPr lang="en-US" smtClean="0"/>
              <a:t>‹#›</a:t>
            </a:fld>
            <a:endParaRPr lang="en-US"/>
          </a:p>
        </p:txBody>
      </p:sp>
    </p:spTree>
    <p:extLst>
      <p:ext uri="{BB962C8B-B14F-4D97-AF65-F5344CB8AC3E}">
        <p14:creationId xmlns:p14="http://schemas.microsoft.com/office/powerpoint/2010/main" val="35108273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F08290-5C90-4063-8137-EE2F254DEB88}" type="datetimeFigureOut">
              <a:rPr lang="en-US" smtClean="0"/>
              <a:t>7/17/2019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A3B737-97BA-432E-9965-FD419954A077}" type="slidenum">
              <a:rPr lang="en-US" smtClean="0"/>
              <a:t>‹#›</a:t>
            </a:fld>
            <a:endParaRPr lang="en-US"/>
          </a:p>
        </p:txBody>
      </p:sp>
    </p:spTree>
    <p:extLst>
      <p:ext uri="{BB962C8B-B14F-4D97-AF65-F5344CB8AC3E}">
        <p14:creationId xmlns:p14="http://schemas.microsoft.com/office/powerpoint/2010/main" val="33309958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3F08290-5C90-4063-8137-EE2F254DEB88}" type="datetimeFigureOut">
              <a:rPr lang="en-US" smtClean="0"/>
              <a:t>7/17/2019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A3B737-97BA-432E-9965-FD419954A077}" type="slidenum">
              <a:rPr lang="en-US" smtClean="0"/>
              <a:t>‹#›</a:t>
            </a:fld>
            <a:endParaRPr lang="en-US"/>
          </a:p>
        </p:txBody>
      </p:sp>
    </p:spTree>
    <p:extLst>
      <p:ext uri="{BB962C8B-B14F-4D97-AF65-F5344CB8AC3E}">
        <p14:creationId xmlns:p14="http://schemas.microsoft.com/office/powerpoint/2010/main" val="34770077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3F08290-5C90-4063-8137-EE2F254DEB88}" type="datetimeFigureOut">
              <a:rPr lang="en-US" smtClean="0"/>
              <a:t>7/17/2019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A3B737-97BA-432E-9965-FD419954A077}" type="slidenum">
              <a:rPr lang="en-US" smtClean="0"/>
              <a:t>‹#›</a:t>
            </a:fld>
            <a:endParaRPr lang="en-US"/>
          </a:p>
        </p:txBody>
      </p:sp>
    </p:spTree>
    <p:extLst>
      <p:ext uri="{BB962C8B-B14F-4D97-AF65-F5344CB8AC3E}">
        <p14:creationId xmlns:p14="http://schemas.microsoft.com/office/powerpoint/2010/main" val="17112466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3F08290-5C90-4063-8137-EE2F254DEB88}" type="datetimeFigureOut">
              <a:rPr lang="en-US" smtClean="0"/>
              <a:t>7/17/2019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DA3B737-97BA-432E-9965-FD419954A077}" type="slidenum">
              <a:rPr lang="en-US" smtClean="0"/>
              <a:t>‹#›</a:t>
            </a:fld>
            <a:endParaRPr lang="en-US"/>
          </a:p>
        </p:txBody>
      </p:sp>
    </p:spTree>
    <p:extLst>
      <p:ext uri="{BB962C8B-B14F-4D97-AF65-F5344CB8AC3E}">
        <p14:creationId xmlns:p14="http://schemas.microsoft.com/office/powerpoint/2010/main" val="18293005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3F08290-5C90-4063-8137-EE2F254DEB88}" type="datetimeFigureOut">
              <a:rPr lang="en-US" smtClean="0"/>
              <a:t>7/17/2019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DA3B737-97BA-432E-9965-FD419954A077}" type="slidenum">
              <a:rPr lang="en-US" smtClean="0"/>
              <a:t>‹#›</a:t>
            </a:fld>
            <a:endParaRPr lang="en-US"/>
          </a:p>
        </p:txBody>
      </p:sp>
    </p:spTree>
    <p:extLst>
      <p:ext uri="{BB962C8B-B14F-4D97-AF65-F5344CB8AC3E}">
        <p14:creationId xmlns:p14="http://schemas.microsoft.com/office/powerpoint/2010/main" val="39723541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F08290-5C90-4063-8137-EE2F254DEB88}" type="datetimeFigureOut">
              <a:rPr lang="en-US" smtClean="0"/>
              <a:t>7/17/2019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DA3B737-97BA-432E-9965-FD419954A077}" type="slidenum">
              <a:rPr lang="en-US" smtClean="0"/>
              <a:t>‹#›</a:t>
            </a:fld>
            <a:endParaRPr lang="en-US"/>
          </a:p>
        </p:txBody>
      </p:sp>
    </p:spTree>
    <p:extLst>
      <p:ext uri="{BB962C8B-B14F-4D97-AF65-F5344CB8AC3E}">
        <p14:creationId xmlns:p14="http://schemas.microsoft.com/office/powerpoint/2010/main" val="40318130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3F08290-5C90-4063-8137-EE2F254DEB88}" type="datetimeFigureOut">
              <a:rPr lang="en-US" smtClean="0"/>
              <a:t>7/17/2019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A3B737-97BA-432E-9965-FD419954A077}" type="slidenum">
              <a:rPr lang="en-US" smtClean="0"/>
              <a:t>‹#›</a:t>
            </a:fld>
            <a:endParaRPr lang="en-US"/>
          </a:p>
        </p:txBody>
      </p:sp>
    </p:spTree>
    <p:extLst>
      <p:ext uri="{BB962C8B-B14F-4D97-AF65-F5344CB8AC3E}">
        <p14:creationId xmlns:p14="http://schemas.microsoft.com/office/powerpoint/2010/main" val="25280889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3F08290-5C90-4063-8137-EE2F254DEB88}" type="datetimeFigureOut">
              <a:rPr lang="en-US" smtClean="0"/>
              <a:t>7/17/2019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A3B737-97BA-432E-9965-FD419954A077}" type="slidenum">
              <a:rPr lang="en-US" smtClean="0"/>
              <a:t>‹#›</a:t>
            </a:fld>
            <a:endParaRPr lang="en-US"/>
          </a:p>
        </p:txBody>
      </p:sp>
    </p:spTree>
    <p:extLst>
      <p:ext uri="{BB962C8B-B14F-4D97-AF65-F5344CB8AC3E}">
        <p14:creationId xmlns:p14="http://schemas.microsoft.com/office/powerpoint/2010/main" val="13025241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F08290-5C90-4063-8137-EE2F254DEB88}" type="datetimeFigureOut">
              <a:rPr lang="en-US" smtClean="0"/>
              <a:t>7/17/2019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A3B737-97BA-432E-9965-FD419954A077}" type="slidenum">
              <a:rPr lang="en-US" smtClean="0"/>
              <a:t>‹#›</a:t>
            </a:fld>
            <a:endParaRPr lang="en-US"/>
          </a:p>
        </p:txBody>
      </p:sp>
    </p:spTree>
    <p:extLst>
      <p:ext uri="{BB962C8B-B14F-4D97-AF65-F5344CB8AC3E}">
        <p14:creationId xmlns:p14="http://schemas.microsoft.com/office/powerpoint/2010/main" val="1017533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340728"/>
          </a:xfrm>
        </p:spPr>
        <p:txBody>
          <a:bodyPr>
            <a:normAutofit/>
          </a:bodyPr>
          <a:lstStyle/>
          <a:p>
            <a:r>
              <a:rPr lang="en-US" sz="1400" dirty="0" smtClean="0"/>
              <a:t>NPRRs</a:t>
            </a:r>
            <a:endParaRPr lang="en-US" sz="1400" dirty="0"/>
          </a:p>
        </p:txBody>
      </p:sp>
      <p:sp>
        <p:nvSpPr>
          <p:cNvPr id="3" name="Content Placeholder 2"/>
          <p:cNvSpPr>
            <a:spLocks noGrp="1"/>
          </p:cNvSpPr>
          <p:nvPr>
            <p:ph idx="1"/>
          </p:nvPr>
        </p:nvSpPr>
        <p:spPr>
          <a:xfrm>
            <a:off x="838200" y="705854"/>
            <a:ext cx="10515600" cy="5471109"/>
          </a:xfrm>
        </p:spPr>
        <p:txBody>
          <a:bodyPr>
            <a:normAutofit/>
          </a:bodyPr>
          <a:lstStyle/>
          <a:p>
            <a:r>
              <a:rPr lang="en-US" sz="2000" b="1" dirty="0" smtClean="0"/>
              <a:t>936NPRR </a:t>
            </a:r>
            <a:r>
              <a:rPr lang="en-US" sz="2000" b="1" dirty="0"/>
              <a:t>CRR Account Holder Limits.  </a:t>
            </a:r>
            <a:r>
              <a:rPr lang="en-US" sz="2000" dirty="0"/>
              <a:t>This Nodal Protocol Revision Request changes the Congestion Revenue Right (CRR) Auction transaction limit to the Counter-Party level, rather than that of the CRR Account Holder.  </a:t>
            </a:r>
            <a:endParaRPr lang="en-US" sz="2000" dirty="0" smtClean="0"/>
          </a:p>
          <a:p>
            <a:r>
              <a:rPr lang="en-US" sz="2000" b="1" dirty="0" smtClean="0"/>
              <a:t>951NPRR  </a:t>
            </a:r>
            <a:r>
              <a:rPr lang="en-US" sz="2000" b="1" dirty="0" smtClean="0"/>
              <a:t>Active </a:t>
            </a:r>
            <a:r>
              <a:rPr lang="en-US" sz="2000" b="1" dirty="0"/>
              <a:t>and Inactive SCED Constraint Reporting.  </a:t>
            </a:r>
            <a:r>
              <a:rPr lang="en-US" sz="2000" dirty="0"/>
              <a:t>This Nodal Protocol Revision Request (NPRR) expands the Network Security Analysis Active Constraints report and the Network Security Analysis Inactive Constraints report to include Megavolt Ampere (MVA) flows and limits.  </a:t>
            </a:r>
            <a:endParaRPr lang="en-US" sz="2000" dirty="0" smtClean="0"/>
          </a:p>
          <a:p>
            <a:r>
              <a:rPr lang="en-US" sz="2000" b="1" dirty="0" smtClean="0"/>
              <a:t>952NPRR </a:t>
            </a:r>
            <a:r>
              <a:rPr lang="en-US" sz="2000" b="1" dirty="0"/>
              <a:t>Use of Katy Hub for the Fuel Index Price.  </a:t>
            </a:r>
            <a:r>
              <a:rPr lang="en-US" sz="2000" dirty="0"/>
              <a:t>This Nodal Protocol Revision Request (NPRR) proposes fully replacing Houston Ship Channel with Katy Hub as the reference for the Fuel Index Price (FIP) for natural gas in ERCOT’s systems.  </a:t>
            </a:r>
            <a:endParaRPr lang="en-US" sz="2000" b="1" dirty="0" smtClean="0"/>
          </a:p>
          <a:p>
            <a:r>
              <a:rPr lang="en-US" sz="2000" b="1" dirty="0" smtClean="0"/>
              <a:t>954NPRR </a:t>
            </a:r>
            <a:r>
              <a:rPr lang="en-US" sz="2000" b="1" dirty="0"/>
              <a:t>Allow Opt Out of 867 EPS Data.  </a:t>
            </a:r>
            <a:r>
              <a:rPr lang="en-US" sz="2000" dirty="0"/>
              <a:t>This Nodal Protocol Revision Request (NPRR) allows a Transmission Service Provider (TSP), Distribution Service Provider (DSP), or Load Serving Entity (LSE) to opt out of receipt of Texas Standard Electronic Transaction (Texas SET) 867 data for Electric Service Identifiers (ESI IDs) with ERCOT Polled Settlement (EPS) Meters. </a:t>
            </a:r>
          </a:p>
        </p:txBody>
      </p:sp>
    </p:spTree>
    <p:extLst>
      <p:ext uri="{BB962C8B-B14F-4D97-AF65-F5344CB8AC3E}">
        <p14:creationId xmlns:p14="http://schemas.microsoft.com/office/powerpoint/2010/main" val="27238963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Words>
  <Application>Microsoft Office PowerPoint</Application>
  <PresentationFormat>Widescreen</PresentationFormat>
  <Paragraphs>5</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NPRRs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NPRRs</dc:title>
  <dc:creator>Spells, Vanessa</dc:creator>
  <cp:lastModifiedBy>Spells, Vanessa</cp:lastModifiedBy>
  <cp:revision>1</cp:revision>
  <dcterms:created xsi:type="dcterms:W3CDTF">2019-07-17T20:04:22Z</dcterms:created>
  <dcterms:modified xsi:type="dcterms:W3CDTF">2019-07-17T20:04:28Z</dcterms:modified>
</cp:coreProperties>
</file>