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Override2.xml" ContentType="application/vnd.openxmlformats-officedocument.themeOverrid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2">
  <p:sldMasterIdLst>
    <p:sldMasterId id="2147493467" r:id="rId3"/>
    <p:sldMasterId id="2147493652" r:id="rId4"/>
    <p:sldMasterId id="2147494357" r:id="rId5"/>
  </p:sldMasterIdLst>
  <p:notesMasterIdLst>
    <p:notesMasterId r:id="rId11"/>
  </p:notesMasterIdLst>
  <p:handoutMasterIdLst>
    <p:handoutMasterId r:id="rId12"/>
  </p:handoutMasterIdLst>
  <p:sldIdLst>
    <p:sldId id="260" r:id="rId6"/>
    <p:sldId id="313" r:id="rId7"/>
    <p:sldId id="309" r:id="rId8"/>
    <p:sldId id="306" r:id="rId9"/>
    <p:sldId id="308" r:id="rId10"/>
  </p:sldIdLst>
  <p:sldSz cx="9144000" cy="6858000" type="screen4x3"/>
  <p:notesSz cx="7010400" cy="92964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758" autoAdjust="0"/>
    <p:restoredTop sz="70319" autoAdjust="0"/>
  </p:normalViewPr>
  <p:slideViewPr>
    <p:cSldViewPr snapToGrid="0" snapToObjects="1">
      <p:cViewPr varScale="1">
        <p:scale>
          <a:sx n="64" d="100"/>
          <a:sy n="64" d="100"/>
        </p:scale>
        <p:origin x="915" y="36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103" d="100"/>
          <a:sy n="103" d="100"/>
        </p:scale>
        <p:origin x="-2478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3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D03647B-EAC4-4C3A-A5FC-FFAF7E2ED6AF}" type="datetimeFigureOut">
              <a:rPr lang="en-US"/>
              <a:pPr>
                <a:defRPr/>
              </a:pPr>
              <a:t>7/15/2019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2607641-780E-4A55-9E69-D49B286AD6D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14278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1B5AD5-ED9A-49D4-BD26-6F1CD0C4DCD5}" type="datetimeFigureOut">
              <a:rPr lang="en-US"/>
              <a:pPr>
                <a:defRPr/>
              </a:pPr>
              <a:t>7/15/2019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166971DB-7A29-4192-A378-57D1082D13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0818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C3D6E70-4940-4698-A10A-837941B7FDDE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611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506321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8628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443061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35947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D36E6-1234-4679-A93E-4595B6FCA1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5B46045B-4A69-4BF5-ADA5-CC8F92C517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D7E2B-1420-412E-B84C-BB89C5D43A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75FAF-99DE-4004-8F42-942FCB4C80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2BB3717-752F-4528-AC19-DC163C06796B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4CD87123-D426-4BD4-ACA6-894280EA2B15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84C1C50E-2E00-4F93-99EE-429744F1F98F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95EC815-5AC6-4BDC-887D-6147D4E91690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fld id="{B070DF3C-2E26-4615-8FFC-4980DC5EC4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3C96C-6401-49DF-B1B3-45310587BE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54315C5-0A18-4159-9ACD-B3216377F156}" type="slidenum">
              <a:rPr lang="en-US" altLang="en-US" sz="120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CBE5350A-3B30-4083-AD47-7C629538A7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B8EDD-7C7C-4933-8910-34013743B9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85D70-51BA-4594-BEC2-70D4E32824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917C3-9DAC-46E8-AE1A-52B1C409EEB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rgbClr val="775F55"/>
                </a:solidFill>
              </a:defRPr>
            </a:lvl1pPr>
          </a:lstStyle>
          <a:p>
            <a:pPr>
              <a:defRPr/>
            </a:pPr>
            <a:fld id="{D29953F9-CDFE-4592-B8AD-089719D407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9470D-085E-4109-985D-4A8B1EFDBE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DD9F90A2-25B4-4D34-B74D-AB7B648C55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96066-3CCA-41C3-AE1B-C2F2B4BE62C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5B729-6AAA-4C2E-88A8-3A11BE8BAC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192CBCC-22E1-40DC-B528-4F8FEEE837A1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0CDE615-1D5D-41F1-B029-3E77E28570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E330AE1-72A4-42B6-9400-03A0F52326EB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1B547F58-99EE-4865-B074-3679EC251602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E72426B4-0BA8-45B2-8FD2-01158A585B3D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15723-DDC2-4FEA-8C26-7E33D2CA8A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A71DFD9D-42C0-40D6-975D-368E55A23F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09EE-D5F4-4EB8-93B0-9EE2B64CDE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71481-57C2-42C7-8CA5-99B68EDCC5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63E4B-1569-42F8-BA0E-93C7EF0AAC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798865F-DF01-46F4-95FD-C6C4164B87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4">
            <a:extLst/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0E20022-F10F-4C47-A5CE-5B51B4BD1B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1" r:id="rId1"/>
    <p:sldLayoutId id="2147495302" r:id="rId2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94E73E5-F8C1-4237-978D-8253AE9D11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3" r:id="rId1"/>
    <p:sldLayoutId id="2147495293" r:id="rId2"/>
    <p:sldLayoutId id="2147495304" r:id="rId3"/>
    <p:sldLayoutId id="2147495305" r:id="rId4"/>
    <p:sldLayoutId id="2147495306" r:id="rId5"/>
    <p:sldLayoutId id="2147495294" r:id="rId6"/>
    <p:sldLayoutId id="2147495307" r:id="rId7"/>
    <p:sldLayoutId id="2147495295" r:id="rId8"/>
    <p:sldLayoutId id="2147495308" r:id="rId9"/>
    <p:sldLayoutId id="2147495296" r:id="rId10"/>
    <p:sldLayoutId id="2147495309" r:id="rId11"/>
    <p:sldLayoutId id="2147495310" r:id="rId12"/>
    <p:sldLayoutId id="2147495311" r:id="rId13"/>
    <p:sldLayoutId id="2147495312" r:id="rId14"/>
    <p:sldLayoutId id="2147495313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D5386D2-0DA6-4474-81F1-07622C3628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14" r:id="rId1"/>
    <p:sldLayoutId id="2147495297" r:id="rId2"/>
    <p:sldLayoutId id="2147495315" r:id="rId3"/>
    <p:sldLayoutId id="2147495316" r:id="rId4"/>
    <p:sldLayoutId id="2147495317" r:id="rId5"/>
    <p:sldLayoutId id="2147495298" r:id="rId6"/>
    <p:sldLayoutId id="2147495318" r:id="rId7"/>
    <p:sldLayoutId id="2147495299" r:id="rId8"/>
    <p:sldLayoutId id="2147495319" r:id="rId9"/>
    <p:sldLayoutId id="2147495300" r:id="rId10"/>
    <p:sldLayoutId id="2147495320" r:id="rId11"/>
    <p:sldLayoutId id="2147495321" r:id="rId12"/>
    <p:sldLayoutId id="2147495322" r:id="rId13"/>
    <p:sldLayoutId id="2147495323" r:id="rId14"/>
    <p:sldLayoutId id="2147495324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13"/>
          <p:cNvGrpSpPr>
            <a:grpSpLocks/>
          </p:cNvGrpSpPr>
          <p:nvPr/>
        </p:nvGrpSpPr>
        <p:grpSpPr bwMode="auto">
          <a:xfrm>
            <a:off x="787400" y="2805113"/>
            <a:ext cx="7543800" cy="2616725"/>
            <a:chOff x="787400" y="1852613"/>
            <a:chExt cx="7543800" cy="2618498"/>
          </a:xfrm>
        </p:grpSpPr>
        <p:sp>
          <p:nvSpPr>
            <p:cNvPr id="28676" name="TextBox 9"/>
            <p:cNvSpPr txBox="1">
              <a:spLocks noChangeArrowheads="1"/>
            </p:cNvSpPr>
            <p:nvPr/>
          </p:nvSpPr>
          <p:spPr bwMode="auto">
            <a:xfrm>
              <a:off x="787400" y="2130425"/>
              <a:ext cx="7543800" cy="23406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en-US" sz="3200" b="1" dirty="0"/>
                <a:t>ROS Report – July 2019</a:t>
              </a:r>
            </a:p>
            <a:p>
              <a:pPr eaLnBrk="1" hangingPunct="1"/>
              <a:endParaRPr lang="en-US" altLang="en-US" b="1" dirty="0"/>
            </a:p>
            <a:p>
              <a:pPr eaLnBrk="1" hangingPunct="1"/>
              <a:r>
                <a:rPr lang="en-US" altLang="en-US" sz="2000" dirty="0"/>
                <a:t>Tim Hall</a:t>
              </a:r>
            </a:p>
            <a:p>
              <a:pPr eaLnBrk="1" hangingPunct="1"/>
              <a:r>
                <a:rPr lang="en-US" altLang="en-US" dirty="0"/>
                <a:t> </a:t>
              </a:r>
            </a:p>
            <a:p>
              <a:pPr eaLnBrk="1" hangingPunct="1"/>
              <a:r>
                <a:rPr lang="en-US" altLang="en-US" sz="2000" dirty="0"/>
                <a:t>Technical Advisory Committee (TAC) Meeting</a:t>
              </a:r>
            </a:p>
            <a:p>
              <a:pPr eaLnBrk="1" hangingPunct="1"/>
              <a:r>
                <a:rPr lang="en-US" altLang="en-US" sz="2000" dirty="0"/>
                <a:t>ERCOT Public</a:t>
              </a:r>
            </a:p>
            <a:p>
              <a:pPr eaLnBrk="1" hangingPunct="1"/>
              <a:endParaRPr lang="en-US" altLang="en-US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9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July 24, 2019 TAC Meeting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b="1" dirty="0"/>
              <a:t>Voting Items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en-US" dirty="0"/>
              <a:t>NOGRR187, Related to NPRR863, Creation of ERCOT Contingency Reserve Service and Revisions to Responsive Reserve Service</a:t>
            </a:r>
          </a:p>
          <a:p>
            <a:pPr lvl="2"/>
            <a:r>
              <a:rPr lang="en-US" dirty="0"/>
              <a:t>Approved</a:t>
            </a:r>
          </a:p>
          <a:p>
            <a:pPr lvl="0"/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sz="2000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July 24, 2019 TAC Meeting</a:t>
            </a:r>
          </a:p>
        </p:txBody>
      </p:sp>
    </p:spTree>
    <p:extLst>
      <p:ext uri="{BB962C8B-B14F-4D97-AF65-F5344CB8AC3E}">
        <p14:creationId xmlns:p14="http://schemas.microsoft.com/office/powerpoint/2010/main" val="4097892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Discussion Items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000" b="1" dirty="0"/>
              <a:t>Reliability Considerations Regarding Outage Activity Related to Operating Condition Notice (OCN)</a:t>
            </a:r>
          </a:p>
          <a:p>
            <a:pPr lvl="1"/>
            <a:r>
              <a:rPr lang="en-US" sz="1700" dirty="0"/>
              <a:t>WMWG currently reviewing uses of “emergency conditions” in protocols	</a:t>
            </a:r>
            <a:endParaRPr lang="en-US" sz="1400" dirty="0"/>
          </a:p>
          <a:p>
            <a:pPr lvl="1"/>
            <a:r>
              <a:rPr lang="en-US" sz="1700" dirty="0"/>
              <a:t>OWG awaiting any protocol changes prior to reviewing NOG’s</a:t>
            </a:r>
          </a:p>
          <a:p>
            <a:pPr lvl="2"/>
            <a:endParaRPr lang="en-US" sz="1400" dirty="0"/>
          </a:p>
          <a:p>
            <a:r>
              <a:rPr lang="en-US" sz="2000" b="1" dirty="0"/>
              <a:t>Energy Storage Workshop Update	</a:t>
            </a:r>
          </a:p>
          <a:p>
            <a:pPr lvl="1"/>
            <a:r>
              <a:rPr lang="en-US" sz="1700" dirty="0"/>
              <a:t>First item – operational requirements for charging and discharging – will go to PDCWG, then PLWG for review</a:t>
            </a:r>
          </a:p>
          <a:p>
            <a:pPr marL="366713" lvl="1" indent="0">
              <a:buNone/>
            </a:pPr>
            <a:endParaRPr lang="en-US" sz="1400" dirty="0"/>
          </a:p>
          <a:p>
            <a:endParaRPr lang="en-US" sz="2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July 24, 2019 TAC Meeting</a:t>
            </a:r>
          </a:p>
        </p:txBody>
      </p:sp>
    </p:spTree>
    <p:extLst>
      <p:ext uri="{BB962C8B-B14F-4D97-AF65-F5344CB8AC3E}">
        <p14:creationId xmlns:p14="http://schemas.microsoft.com/office/powerpoint/2010/main" val="27797087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b="1" dirty="0"/>
              <a:t>ROS Endorsements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NPRR849, Clarification of the Range of Voltage Set Points at a Generation Resource’s POI</a:t>
            </a:r>
          </a:p>
          <a:p>
            <a:pPr lvl="2"/>
            <a:r>
              <a:rPr lang="en-US" dirty="0"/>
              <a:t>Approved (ERCOT comments with Desktop Edits)</a:t>
            </a:r>
          </a:p>
          <a:p>
            <a:pPr lvl="2"/>
            <a:endParaRPr lang="en-US" dirty="0"/>
          </a:p>
          <a:p>
            <a:r>
              <a:rPr lang="en-US" dirty="0"/>
              <a:t>NOGRR191, Related to NPRR939, Modification to Load Resources Providing RRS to Maintain Minimum PRC on Generators During Scarcity Conditions</a:t>
            </a:r>
          </a:p>
          <a:p>
            <a:pPr lvl="2"/>
            <a:r>
              <a:rPr lang="en-US" dirty="0"/>
              <a:t>Approved</a:t>
            </a:r>
          </a:p>
          <a:p>
            <a:pPr lvl="2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July 24, 2019 TAC Meeting</a:t>
            </a:r>
          </a:p>
        </p:txBody>
      </p:sp>
    </p:spTree>
    <p:extLst>
      <p:ext uri="{BB962C8B-B14F-4D97-AF65-F5344CB8AC3E}">
        <p14:creationId xmlns:p14="http://schemas.microsoft.com/office/powerpoint/2010/main" val="31158067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Future Meetings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2170827"/>
            <a:ext cx="8153400" cy="3925173"/>
          </a:xfrm>
        </p:spPr>
        <p:txBody>
          <a:bodyPr/>
          <a:lstStyle/>
          <a:p>
            <a:r>
              <a:rPr lang="en-US" sz="2000" dirty="0"/>
              <a:t>ROS</a:t>
            </a:r>
          </a:p>
          <a:p>
            <a:pPr lvl="1"/>
            <a:r>
              <a:rPr lang="en-US" sz="2000" dirty="0"/>
              <a:t>Next Regularly Scheduled Meeting – August 8</a:t>
            </a:r>
            <a:r>
              <a:rPr lang="en-US" sz="2000" baseline="30000" dirty="0"/>
              <a:t>th</a:t>
            </a:r>
            <a:endParaRPr lang="en-US" sz="2000" dirty="0"/>
          </a:p>
          <a:p>
            <a:pPr marL="641350" lvl="2" indent="0">
              <a:buNone/>
            </a:pPr>
            <a:endParaRPr lang="en-US" sz="1600" dirty="0">
              <a:solidFill>
                <a:srgbClr val="FF0000"/>
              </a:solidFill>
            </a:endParaRPr>
          </a:p>
          <a:p>
            <a:pPr marL="366713" lvl="1" indent="0">
              <a:buNone/>
            </a:pPr>
            <a:endParaRPr lang="en-US" sz="1700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July 24, 2019 TAC Meeting</a:t>
            </a:r>
          </a:p>
        </p:txBody>
      </p:sp>
    </p:spTree>
    <p:extLst>
      <p:ext uri="{BB962C8B-B14F-4D97-AF65-F5344CB8AC3E}">
        <p14:creationId xmlns:p14="http://schemas.microsoft.com/office/powerpoint/2010/main" val="4040760056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2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p:properties xmlns:p="http://schemas.microsoft.com/office/2006/metadata/properties" xmlns:xsi="http://www.w3.org/2001/XMLSchema-instance">
  <documentManagement>
    <Vault xmlns="8b965130-e3da-4e6b-9b2e-40bd1204f29d">false</Vault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4C4FFC4A894504CB30DBFB7150C9A36" ma:contentTypeVersion="1" ma:contentTypeDescription="Create a new document." ma:contentTypeScope="" ma:versionID="a348a1d5b3757ce50e1f24946bd41ced">
  <xsd:schema xmlns:xsd="http://www.w3.org/2001/XMLSchema" xmlns:p="http://schemas.microsoft.com/office/2006/metadata/properties" xmlns:ns2="8b965130-e3da-4e6b-9b2e-40bd1204f29d" targetNamespace="http://schemas.microsoft.com/office/2006/metadata/properties" ma:root="true" ma:fieldsID="d266142c60a72bd10641c75f93fb4fa0" ns2:_="">
    <xsd:import namespace="8b965130-e3da-4e6b-9b2e-40bd1204f29d"/>
    <xsd:element name="properties">
      <xsd:complexType>
        <xsd:sequence>
          <xsd:element name="documentManagement">
            <xsd:complexType>
              <xsd:all>
                <xsd:element ref="ns2:Vault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8b965130-e3da-4e6b-9b2e-40bd1204f29d" elementFormDefault="qualified">
    <xsd:import namespace="http://schemas.microsoft.com/office/2006/documentManagement/types"/>
    <xsd:element name="Vault" ma:index="8" nillable="true" ma:displayName="Vault" ma:default="0" ma:description="Check the box to vault this file. It will remain in the vault until its retention date. You can edit and resave (but not delete) a vaulted file." ma:internalName="Vault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C08B9F88-4009-47D3-BE70-F3C0D343BEB5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purl.org/dc/elements/1.1/"/>
    <ds:schemaRef ds:uri="http://schemas.microsoft.com/office/2006/metadata/properties"/>
    <ds:schemaRef ds:uri="8b965130-e3da-4e6b-9b2e-40bd1204f29d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43D85667-BEC3-4D85-A8F2-BC9F07553E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965130-e3da-4e6b-9b2e-40bd1204f29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25626</TotalTime>
  <Words>156</Words>
  <Application>Microsoft Office PowerPoint</Application>
  <PresentationFormat>On-screen Show (4:3)</PresentationFormat>
  <Paragraphs>36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Calibri</vt:lpstr>
      <vt:lpstr>Tw Cen MT</vt:lpstr>
      <vt:lpstr>Wingdings</vt:lpstr>
      <vt:lpstr>Wingdings 2</vt:lpstr>
      <vt:lpstr>Custom Design</vt:lpstr>
      <vt:lpstr>Median</vt:lpstr>
      <vt:lpstr>1_Median</vt:lpstr>
      <vt:lpstr>PowerPoint Presentation</vt:lpstr>
      <vt:lpstr>Voting Items</vt:lpstr>
      <vt:lpstr>Discussion Items</vt:lpstr>
      <vt:lpstr>ROS Endorsements</vt:lpstr>
      <vt:lpstr>Future Meetings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Hall, Timothy A. (SPC)</cp:lastModifiedBy>
  <cp:revision>1011</cp:revision>
  <cp:lastPrinted>2017-05-22T18:26:12Z</cp:lastPrinted>
  <dcterms:created xsi:type="dcterms:W3CDTF">2010-04-12T23:12:02Z</dcterms:created>
  <dcterms:modified xsi:type="dcterms:W3CDTF">2019-07-15T19:06:14Z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0x01010014C4FFC4A894504CB30DBFB7150C9A36</vt:lpwstr>
  </property>
  <property fmtid="{D5CDD505-2E9C-101B-9397-08002B2CF9AE}" pid="3" name="Information Classification">
    <vt:lpwstr/>
  </property>
</Properties>
</file>