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4"/>
  </p:notesMasterIdLst>
  <p:handoutMasterIdLst>
    <p:handoutMasterId r:id="rId45"/>
  </p:handoutMasterIdLst>
  <p:sldIdLst>
    <p:sldId id="260" r:id="rId7"/>
    <p:sldId id="258" r:id="rId8"/>
    <p:sldId id="263" r:id="rId9"/>
    <p:sldId id="308" r:id="rId10"/>
    <p:sldId id="310" r:id="rId11"/>
    <p:sldId id="272" r:id="rId12"/>
    <p:sldId id="262" r:id="rId13"/>
    <p:sldId id="264" r:id="rId14"/>
    <p:sldId id="291" r:id="rId15"/>
    <p:sldId id="265" r:id="rId16"/>
    <p:sldId id="271" r:id="rId17"/>
    <p:sldId id="273" r:id="rId18"/>
    <p:sldId id="274" r:id="rId19"/>
    <p:sldId id="266" r:id="rId20"/>
    <p:sldId id="275" r:id="rId21"/>
    <p:sldId id="267" r:id="rId22"/>
    <p:sldId id="278" r:id="rId23"/>
    <p:sldId id="279" r:id="rId24"/>
    <p:sldId id="268" r:id="rId25"/>
    <p:sldId id="280" r:id="rId26"/>
    <p:sldId id="281" r:id="rId27"/>
    <p:sldId id="269" r:id="rId28"/>
    <p:sldId id="282" r:id="rId29"/>
    <p:sldId id="283" r:id="rId30"/>
    <p:sldId id="270" r:id="rId31"/>
    <p:sldId id="284" r:id="rId32"/>
    <p:sldId id="285" r:id="rId33"/>
    <p:sldId id="295" r:id="rId34"/>
    <p:sldId id="286" r:id="rId35"/>
    <p:sldId id="293" r:id="rId36"/>
    <p:sldId id="287" r:id="rId37"/>
    <p:sldId id="288" r:id="rId38"/>
    <p:sldId id="305" r:id="rId39"/>
    <p:sldId id="289" r:id="rId40"/>
    <p:sldId id="311" r:id="rId41"/>
    <p:sldId id="312" r:id="rId42"/>
    <p:sldId id="290" r:id="rId4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  <p:cmAuthor id="2" name="Hinojosa, Jose Luis" initials="HJL" lastIdx="3" clrIdx="1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620" autoAdjust="0"/>
  </p:normalViewPr>
  <p:slideViewPr>
    <p:cSldViewPr showGuides="1">
      <p:cViewPr varScale="1">
        <p:scale>
          <a:sx n="111" d="100"/>
          <a:sy n="111" d="100"/>
        </p:scale>
        <p:origin x="161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5/17/18 - K4 Changed from 0.3 to 0.2 and K5 Changed from 0.4 to 0.5</a:t>
            </a:r>
          </a:p>
          <a:p>
            <a:r>
              <a:rPr lang="en-US" baseline="0" dirty="0" smtClean="0"/>
              <a:t>12/4/18 - K6 Changed from 0 to 0.5</a:t>
            </a:r>
          </a:p>
          <a:p>
            <a:r>
              <a:rPr lang="en-US" baseline="0" dirty="0" smtClean="0"/>
              <a:t>2/12/19 - K6 Changed from 0.5 to 1</a:t>
            </a:r>
          </a:p>
          <a:p>
            <a:r>
              <a:rPr lang="en-US" baseline="0" dirty="0" smtClean="0"/>
              <a:t>4/01/19 - K5 changed from 0.5 to 0.4 and Max. Integral ACE Feedback changed from 250 to 150</a:t>
            </a:r>
          </a:p>
          <a:p>
            <a:r>
              <a:rPr lang="en-US" baseline="0" dirty="0" smtClean="0"/>
              <a:t>4/24/19 - Max. Integral ACE Feedback changed from 150 to 160. PWRR Threshold changed from 20 to 25.</a:t>
            </a:r>
          </a:p>
          <a:p>
            <a:r>
              <a:rPr lang="en-US" baseline="0" dirty="0" smtClean="0"/>
              <a:t>5/22/19 – K5 changed from 0.4 to 0.5 Max. Integral ACE Feedback changed from 160 to 200. PWRR Threshold changed from 25 to 30.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0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98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59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  <a:p>
            <a:r>
              <a:rPr lang="en-US" baseline="0" dirty="0" smtClean="0"/>
              <a:t>15 </a:t>
            </a:r>
            <a:r>
              <a:rPr lang="en-US" baseline="0" smtClean="0"/>
              <a:t>minute intervals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97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2.e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June 2019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July 18</a:t>
            </a:r>
            <a:r>
              <a:rPr lang="en-US" baseline="30000" dirty="0" smtClean="0"/>
              <a:t>th</a:t>
            </a:r>
            <a:r>
              <a:rPr lang="en-US" dirty="0" smtClean="0"/>
              <a:t>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371600"/>
            <a:ext cx="5791200" cy="428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90600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14400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914400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914400"/>
            <a:ext cx="5562600" cy="510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286000"/>
            <a:ext cx="6825042" cy="190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</a:t>
            </a:r>
            <a:r>
              <a:rPr lang="en-US" dirty="0" smtClean="0"/>
              <a:t>5%.)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2016, 2017, </a:t>
            </a:r>
            <a:r>
              <a:rPr lang="en-US" sz="2000" dirty="0"/>
              <a:t>and </a:t>
            </a:r>
            <a:r>
              <a:rPr lang="en-US" sz="2000" dirty="0" smtClean="0"/>
              <a:t>2018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45190"/>
            <a:ext cx="8534400" cy="51072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676400"/>
            <a:ext cx="2895600" cy="89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45190"/>
            <a:ext cx="8534400" cy="51072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1905000"/>
            <a:ext cx="2875660" cy="8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4800" y="972786"/>
            <a:ext cx="8534400" cy="48521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1200" y="1752600"/>
            <a:ext cx="2482309" cy="87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19200"/>
            <a:ext cx="8261701" cy="47002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1981200"/>
            <a:ext cx="2533124" cy="84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</a:t>
            </a:r>
            <a:r>
              <a:rPr lang="en-US" dirty="0" smtClean="0"/>
              <a:t>Load and Wind </a:t>
            </a:r>
            <a:r>
              <a:rPr lang="en-US" dirty="0"/>
              <a:t>Ramp, PWRR </a:t>
            </a:r>
            <a:r>
              <a:rPr lang="en-US" dirty="0" smtClean="0"/>
              <a:t>Error, Start-Up/Shut-Down </a:t>
            </a:r>
            <a:r>
              <a:rPr lang="en-US" dirty="0"/>
              <a:t>Hours, STLF </a:t>
            </a:r>
            <a:r>
              <a:rPr lang="en-US" dirty="0" smtClean="0"/>
              <a:t>Error, 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636" y="862361"/>
            <a:ext cx="838272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8568"/>
            <a:ext cx="8534400" cy="506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4999"/>
            <a:ext cx="8534400" cy="50676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676401" y="5562600"/>
            <a:ext cx="2895600" cy="304800"/>
            <a:chOff x="1837565" y="5562600"/>
            <a:chExt cx="2734435" cy="304800"/>
          </a:xfrm>
        </p:grpSpPr>
        <p:cxnSp>
          <p:nvCxnSpPr>
            <p:cNvPr id="22" name="Elbow Connector 21"/>
            <p:cNvCxnSpPr/>
            <p:nvPr/>
          </p:nvCxnSpPr>
          <p:spPr>
            <a:xfrm>
              <a:off x="3496434" y="5562600"/>
              <a:ext cx="931933" cy="304800"/>
            </a:xfrm>
            <a:prstGeom prst="bentConnector3">
              <a:avLst>
                <a:gd name="adj1" fmla="val 11338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1837566" y="5574064"/>
              <a:ext cx="1058035" cy="293336"/>
            </a:xfrm>
            <a:prstGeom prst="bentConnector3">
              <a:avLst>
                <a:gd name="adj1" fmla="val 98184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837565" y="5867400"/>
              <a:ext cx="27344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662866" y="5557880"/>
            <a:ext cx="2885278" cy="316938"/>
            <a:chOff x="4662866" y="5557880"/>
            <a:chExt cx="2681669" cy="316938"/>
          </a:xfrm>
        </p:grpSpPr>
        <p:cxnSp>
          <p:nvCxnSpPr>
            <p:cNvPr id="16" name="Elbow Connector 15"/>
            <p:cNvCxnSpPr/>
            <p:nvPr/>
          </p:nvCxnSpPr>
          <p:spPr>
            <a:xfrm>
              <a:off x="6477000" y="5557881"/>
              <a:ext cx="867535" cy="309519"/>
            </a:xfrm>
            <a:prstGeom prst="bentConnector3">
              <a:avLst>
                <a:gd name="adj1" fmla="val 9943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4662867" y="5557880"/>
              <a:ext cx="832974" cy="309520"/>
            </a:xfrm>
            <a:prstGeom prst="bentConnector3">
              <a:avLst>
                <a:gd name="adj1" fmla="val 10343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62866" y="5867400"/>
              <a:ext cx="2681669" cy="74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3211"/>
            <a:ext cx="8534400" cy="507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286" y="852809"/>
            <a:ext cx="6971428" cy="51523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b="13953"/>
          <a:stretch/>
        </p:blipFill>
        <p:spPr>
          <a:xfrm>
            <a:off x="2667000" y="6196466"/>
            <a:ext cx="3886200" cy="23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154" y="862361"/>
            <a:ext cx="8443692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478" y="862361"/>
            <a:ext cx="8529043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367" y="838200"/>
            <a:ext cx="8521265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5021" y="838200"/>
            <a:ext cx="8413958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430" y="862361"/>
            <a:ext cx="8535140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0" y="1371600"/>
            <a:ext cx="3885038" cy="70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5023" y="1304680"/>
            <a:ext cx="8333954" cy="41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3080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974" y="1408321"/>
            <a:ext cx="8340051" cy="398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958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MAE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990600"/>
            <a:ext cx="8036895" cy="523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5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762000"/>
            <a:ext cx="7974259" cy="541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438400"/>
            <a:ext cx="4818888" cy="1689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</a:t>
            </a:r>
            <a:r>
              <a:rPr lang="en-US" sz="2000" dirty="0" smtClean="0"/>
              <a:t>5%).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914400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schemas.microsoft.com/office/2006/documentManagement/types"/>
    <ds:schemaRef ds:uri="http://purl.org/dc/elements/1.1/"/>
    <ds:schemaRef ds:uri="c34af464-7aa1-4edd-9be4-83dffc1cb926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36402</TotalTime>
  <Words>584</Words>
  <Application>Microsoft Office PowerPoint</Application>
  <PresentationFormat>On-screen Show (4:3)</PresentationFormat>
  <Paragraphs>108</Paragraphs>
  <Slides>37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Projected Wind Ramp Rate MAE</vt:lpstr>
      <vt:lpstr>Projected Wind Ramp Rate Error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Lavi, Yamit</cp:lastModifiedBy>
  <cp:revision>447</cp:revision>
  <cp:lastPrinted>2016-01-21T20:53:15Z</cp:lastPrinted>
  <dcterms:created xsi:type="dcterms:W3CDTF">2016-01-21T15:20:31Z</dcterms:created>
  <dcterms:modified xsi:type="dcterms:W3CDTF">2019-07-16T14:24:05Z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