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Lst>
  <p:notesMasterIdLst>
    <p:notesMasterId r:id="rId8"/>
  </p:notesMasterIdLst>
  <p:sldIdLst>
    <p:sldId id="256" r:id="rId3"/>
    <p:sldId id="258" r:id="rId4"/>
    <p:sldId id="263"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1"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7/15/2019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7/15/2019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7/15/2019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7/15/2019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7/15/2019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7/15/2019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7/15/2019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7/15/2019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www.ercot.com/calendar/2019/7/11/165194-ROS"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321656"/>
          </a:xfrm>
        </p:spPr>
        <p:txBody>
          <a:bodyPr>
            <a:noAutofit/>
          </a:bodyPr>
          <a:lstStyle/>
          <a:p>
            <a:r>
              <a:rPr lang="en-US" sz="4800" dirty="0" smtClean="0"/>
              <a:t>PLWG – ROS Update</a:t>
            </a:r>
            <a:br>
              <a:rPr lang="en-US" sz="4800" dirty="0" smtClean="0"/>
            </a:br>
            <a:r>
              <a:rPr lang="en-US" sz="4800" dirty="0" smtClean="0"/>
              <a:t>July 16, 2019</a:t>
            </a:r>
            <a:endParaRPr lang="en-US" sz="4800" dirty="0"/>
          </a:p>
        </p:txBody>
      </p:sp>
    </p:spTree>
    <p:extLst>
      <p:ext uri="{BB962C8B-B14F-4D97-AF65-F5344CB8AC3E}">
        <p14:creationId xmlns:p14="http://schemas.microsoft.com/office/powerpoint/2010/main" val="2874954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84419" y="546100"/>
            <a:ext cx="10388183" cy="5197995"/>
          </a:xfrm>
          <a:solidFill>
            <a:srgbClr val="FFFFFF"/>
          </a:solidFill>
        </p:spPr>
        <p:txBody>
          <a:bodyPr>
            <a:normAutofit/>
          </a:bodyPr>
          <a:lstStyle/>
          <a:p>
            <a:pPr marL="0" marR="0" indent="0">
              <a:spcBef>
                <a:spcPts val="0"/>
              </a:spcBef>
              <a:spcAft>
                <a:spcPts val="0"/>
              </a:spcAft>
              <a:buNone/>
            </a:pPr>
            <a:r>
              <a:rPr lang="en-US" sz="3200" b="1" dirty="0" smtClean="0">
                <a:latin typeface="Calibri" panose="020F0502020204030204" pitchFamily="34" charset="0"/>
                <a:ea typeface="Calibri" panose="020F0502020204030204" pitchFamily="34" charset="0"/>
                <a:cs typeface="Times New Roman" panose="02020603050405020304" pitchFamily="18" charset="0"/>
              </a:rPr>
              <a:t>1.  </a:t>
            </a:r>
            <a:r>
              <a:rPr lang="en-US" sz="3200" b="1" dirty="0">
                <a:latin typeface="Calibri" panose="020F0502020204030204" pitchFamily="34" charset="0"/>
                <a:ea typeface="Calibri" panose="020F0502020204030204" pitchFamily="34" charset="0"/>
                <a:cs typeface="Times New Roman" panose="02020603050405020304" pitchFamily="18" charset="0"/>
              </a:rPr>
              <a:t>NPRR913 Generator Interconnection Neutral Project Classification </a:t>
            </a:r>
          </a:p>
          <a:p>
            <a:pPr marL="0" marR="0" indent="0">
              <a:spcBef>
                <a:spcPts val="0"/>
              </a:spcBef>
              <a:spcAft>
                <a:spcPts val="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 </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3000" dirty="0" smtClean="0">
                <a:latin typeface="Calibri" panose="020F0502020204030204" pitchFamily="34" charset="0"/>
                <a:ea typeface="Calibri" panose="020F0502020204030204" pitchFamily="34" charset="0"/>
                <a:cs typeface="Times New Roman" panose="02020603050405020304" pitchFamily="18" charset="0"/>
              </a:rPr>
              <a:t>ROS </a:t>
            </a:r>
            <a:r>
              <a:rPr lang="en-US" sz="3000" dirty="0">
                <a:latin typeface="Calibri" panose="020F0502020204030204" pitchFamily="34" charset="0"/>
                <a:ea typeface="Calibri" panose="020F0502020204030204" pitchFamily="34" charset="0"/>
                <a:cs typeface="Times New Roman" panose="02020603050405020304" pitchFamily="18" charset="0"/>
              </a:rPr>
              <a:t>approved the PLWG’s March recommendations but it was rejected at PRS on April 11, 2019. </a:t>
            </a:r>
            <a:r>
              <a:rPr lang="en-US" sz="32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318289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84419" y="546100"/>
            <a:ext cx="10388183" cy="6159500"/>
          </a:xfrm>
          <a:solidFill>
            <a:srgbClr val="FFFFFF"/>
          </a:solidFill>
        </p:spPr>
        <p:txBody>
          <a:bodyPr>
            <a:normAutofit fontScale="92500"/>
          </a:bodyPr>
          <a:lstStyle/>
          <a:p>
            <a:pPr marL="0" marR="0" indent="0">
              <a:spcBef>
                <a:spcPts val="0"/>
              </a:spcBef>
              <a:spcAft>
                <a:spcPts val="0"/>
              </a:spcAft>
              <a:buNone/>
            </a:pPr>
            <a:r>
              <a:rPr lang="en-US" sz="3500" b="1" dirty="0">
                <a:latin typeface="Calibri" panose="020F0502020204030204" pitchFamily="34" charset="0"/>
                <a:ea typeface="Calibri" panose="020F0502020204030204" pitchFamily="34" charset="0"/>
                <a:cs typeface="Times New Roman" panose="02020603050405020304" pitchFamily="18" charset="0"/>
              </a:rPr>
              <a:t>2.  PGRR70 Revised Responsibilities for Performing Geomagnetic Disturbance (GMD) Vulnerability Assessments</a:t>
            </a:r>
            <a:r>
              <a:rPr lang="en-US" sz="3200" dirty="0">
                <a:latin typeface="Calibri" panose="020F0502020204030204" pitchFamily="34" charset="0"/>
                <a:ea typeface="Calibri" panose="020F0502020204030204" pitchFamily="34" charset="0"/>
                <a:cs typeface="Times New Roman" panose="02020603050405020304" pitchFamily="18" charset="0"/>
              </a:rPr>
              <a:t> </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At the March PLWG meeting, NRG filed comments but PLWG did not reach consensus on language changes.  The revision request was then discussed further at the PGDTF</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p>
          <a:p>
            <a:pPr>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At the ROS meeting in May consensus language was added to the revision request and PGRR70 was approved by the Board at the June meeting</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p>
          <a:p>
            <a:pPr>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Presently, the PGDTF is developing a guide for TSPs and Resource Entities to help them determine a list of equipment that is removed from service as a result of protection system operation/</a:t>
            </a:r>
            <a:r>
              <a:rPr lang="en-US" sz="3200" dirty="0" err="1">
                <a:latin typeface="Calibri" panose="020F0502020204030204" pitchFamily="34" charset="0"/>
                <a:ea typeface="Calibri" panose="020F0502020204030204" pitchFamily="34" charset="0"/>
                <a:cs typeface="Times New Roman" panose="02020603050405020304" pitchFamily="18" charset="0"/>
              </a:rPr>
              <a:t>misoperation</a:t>
            </a:r>
            <a:r>
              <a:rPr lang="en-US" sz="3200" dirty="0">
                <a:latin typeface="Calibri" panose="020F0502020204030204" pitchFamily="34" charset="0"/>
                <a:ea typeface="Calibri" panose="020F0502020204030204" pitchFamily="34" charset="0"/>
                <a:cs typeface="Times New Roman" panose="02020603050405020304" pitchFamily="18" charset="0"/>
              </a:rPr>
              <a:t> due to harmonics from a GMD event. </a:t>
            </a:r>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3044638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84419" y="546100"/>
            <a:ext cx="10388183" cy="6159500"/>
          </a:xfrm>
          <a:solidFill>
            <a:srgbClr val="FFFFFF"/>
          </a:solidFill>
        </p:spPr>
        <p:txBody>
          <a:bodyPr>
            <a:normAutofit/>
          </a:bodyPr>
          <a:lstStyle/>
          <a:p>
            <a:pPr marL="0" marR="0" indent="0">
              <a:spcBef>
                <a:spcPts val="0"/>
              </a:spcBef>
              <a:spcAft>
                <a:spcPts val="0"/>
              </a:spcAft>
              <a:buNone/>
            </a:pPr>
            <a:r>
              <a:rPr lang="en-US" sz="3200" b="1" dirty="0">
                <a:latin typeface="Calibri" panose="020F0502020204030204" pitchFamily="34" charset="0"/>
                <a:ea typeface="Calibri" panose="020F0502020204030204" pitchFamily="34" charset="0"/>
                <a:cs typeface="Times New Roman" panose="02020603050405020304" pitchFamily="18" charset="0"/>
              </a:rPr>
              <a:t>3.  NOGRR183 Remedial Action Scheme (RAS) Submittal and Review</a:t>
            </a:r>
            <a:r>
              <a:rPr lang="en-US" sz="3200" dirty="0">
                <a:latin typeface="Calibri" panose="020F0502020204030204" pitchFamily="34" charset="0"/>
                <a:ea typeface="Calibri" panose="020F0502020204030204" pitchFamily="34" charset="0"/>
                <a:cs typeface="Times New Roman" panose="02020603050405020304" pitchFamily="18" charset="0"/>
              </a:rPr>
              <a:t> </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3000" dirty="0">
                <a:latin typeface="Calibri" panose="020F0502020204030204" pitchFamily="34" charset="0"/>
                <a:ea typeface="Calibri" panose="020F0502020204030204" pitchFamily="34" charset="0"/>
                <a:cs typeface="Times New Roman" panose="02020603050405020304" pitchFamily="18" charset="0"/>
              </a:rPr>
              <a:t>Was tabled based on ERCOT’s request to have more time to consider other market participant’s comments.  </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3000" dirty="0" smtClean="0">
                <a:latin typeface="Calibri" panose="020F0502020204030204" pitchFamily="34" charset="0"/>
                <a:ea typeface="Calibri" panose="020F0502020204030204" pitchFamily="34" charset="0"/>
                <a:cs typeface="Times New Roman" panose="02020603050405020304" pitchFamily="18" charset="0"/>
              </a:rPr>
              <a:t>PLWG </a:t>
            </a:r>
            <a:r>
              <a:rPr lang="en-US" sz="3000" dirty="0">
                <a:latin typeface="Calibri" panose="020F0502020204030204" pitchFamily="34" charset="0"/>
                <a:ea typeface="Calibri" panose="020F0502020204030204" pitchFamily="34" charset="0"/>
                <a:cs typeface="Times New Roman" panose="02020603050405020304" pitchFamily="18" charset="0"/>
              </a:rPr>
              <a:t>to discuss today.</a:t>
            </a:r>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1787420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84419" y="571500"/>
            <a:ext cx="10388183" cy="6134100"/>
          </a:xfrm>
          <a:solidFill>
            <a:srgbClr val="FFFFFF"/>
          </a:solidFill>
        </p:spPr>
        <p:txBody>
          <a:bodyPr>
            <a:normAutofit fontScale="92500" lnSpcReduction="20000"/>
          </a:bodyPr>
          <a:lstStyle/>
          <a:p>
            <a:pPr marL="0" marR="0" indent="0">
              <a:spcBef>
                <a:spcPts val="0"/>
              </a:spcBef>
              <a:spcAft>
                <a:spcPts val="0"/>
              </a:spcAft>
              <a:buNone/>
            </a:pPr>
            <a:r>
              <a:rPr lang="en-US" sz="3500" b="1" dirty="0">
                <a:latin typeface="Calibri" panose="020F0502020204030204" pitchFamily="34" charset="0"/>
                <a:ea typeface="Calibri" panose="020F0502020204030204" pitchFamily="34" charset="0"/>
                <a:cs typeface="Times New Roman" panose="02020603050405020304" pitchFamily="18" charset="0"/>
              </a:rPr>
              <a:t>4.  Battery </a:t>
            </a:r>
            <a:r>
              <a:rPr lang="en-US" sz="3500" b="1" dirty="0" smtClean="0">
                <a:latin typeface="Calibri" panose="020F0502020204030204" pitchFamily="34" charset="0"/>
                <a:ea typeface="Calibri" panose="020F0502020204030204" pitchFamily="34" charset="0"/>
                <a:cs typeface="Times New Roman" panose="02020603050405020304" pitchFamily="18" charset="0"/>
              </a:rPr>
              <a:t>Energy Storage </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r>
              <a:rPr lang="en-US" sz="32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en-US" sz="32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://www.ercot.com/calendar/2019/7/11/165194-ROS</a:t>
            </a:r>
            <a:r>
              <a:rPr lang="en-US" sz="3200" dirty="0">
                <a:latin typeface="Calibri" panose="020F0502020204030204" pitchFamily="34" charset="0"/>
                <a:ea typeface="Calibri" panose="020F0502020204030204" pitchFamily="34" charset="0"/>
                <a:cs typeface="Times New Roman" panose="02020603050405020304" pitchFamily="18" charset="0"/>
              </a:rPr>
              <a:t> - </a:t>
            </a:r>
            <a:r>
              <a:rPr lang="en-US" sz="3200" dirty="0" smtClean="0">
                <a:latin typeface="Calibri" panose="020F0502020204030204" pitchFamily="34" charset="0"/>
                <a:ea typeface="Calibri" panose="020F0502020204030204" pitchFamily="34" charset="0"/>
                <a:cs typeface="Times New Roman" panose="02020603050405020304" pitchFamily="18" charset="0"/>
              </a:rPr>
              <a:t>filename: </a:t>
            </a:r>
            <a:r>
              <a:rPr lang="en-US" sz="3200" dirty="0">
                <a:latin typeface="Calibri" panose="020F0502020204030204" pitchFamily="34" charset="0"/>
                <a:ea typeface="Calibri" panose="020F0502020204030204" pitchFamily="34" charset="0"/>
                <a:cs typeface="Times New Roman" panose="02020603050405020304" pitchFamily="18" charset="0"/>
              </a:rPr>
              <a:t>Energy Storage Initial ROS Discussion)</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At last week’s ROS Meeting Warren Lasher discussed the list of issues assigned to ROS that were developed from the Battery Energy Storage Workshop back in April</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Ø"/>
            </a:pPr>
            <a:r>
              <a:rPr lang="en-US" sz="3000" dirty="0">
                <a:latin typeface="Calibri" panose="020F0502020204030204" pitchFamily="34" charset="0"/>
                <a:ea typeface="Calibri" panose="020F0502020204030204" pitchFamily="34" charset="0"/>
                <a:cs typeface="Times New Roman" panose="02020603050405020304" pitchFamily="18" charset="0"/>
              </a:rPr>
              <a:t>Issue 2: Battery Energy Storage Operational Requirements. </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Ø"/>
            </a:pPr>
            <a:r>
              <a:rPr lang="en-US" sz="3000" dirty="0" smtClean="0">
                <a:latin typeface="Calibri" panose="020F0502020204030204" pitchFamily="34" charset="0"/>
                <a:ea typeface="Calibri" panose="020F0502020204030204" pitchFamily="34" charset="0"/>
                <a:cs typeface="Times New Roman" panose="02020603050405020304" pitchFamily="18" charset="0"/>
              </a:rPr>
              <a:t>Issue 5: Operations System Design Changes. </a:t>
            </a:r>
          </a:p>
          <a:p>
            <a:pPr lvl="1">
              <a:spcBef>
                <a:spcPts val="0"/>
              </a:spcBef>
              <a:buFont typeface="Wingdings" panose="05000000000000000000" pitchFamily="2" charset="2"/>
              <a:buChar char="Ø"/>
            </a:pPr>
            <a:r>
              <a:rPr lang="en-US" sz="3000" dirty="0" smtClean="0">
                <a:latin typeface="Calibri" panose="020F0502020204030204" pitchFamily="34" charset="0"/>
                <a:ea typeface="Calibri" panose="020F0502020204030204" pitchFamily="34" charset="0"/>
                <a:cs typeface="Times New Roman" panose="02020603050405020304" pitchFamily="18" charset="0"/>
              </a:rPr>
              <a:t>Issue </a:t>
            </a:r>
            <a:r>
              <a:rPr lang="en-US" sz="3000" dirty="0">
                <a:latin typeface="Calibri" panose="020F0502020204030204" pitchFamily="34" charset="0"/>
                <a:ea typeface="Calibri" panose="020F0502020204030204" pitchFamily="34" charset="0"/>
                <a:cs typeface="Times New Roman" panose="02020603050405020304" pitchFamily="18" charset="0"/>
              </a:rPr>
              <a:t>6: State of Charge/Limited Duration </a:t>
            </a:r>
            <a:r>
              <a:rPr lang="en-US" sz="3000" dirty="0" smtClean="0">
                <a:latin typeface="Calibri" panose="020F0502020204030204" pitchFamily="34" charset="0"/>
                <a:ea typeface="Calibri" panose="020F0502020204030204" pitchFamily="34" charset="0"/>
                <a:cs typeface="Times New Roman" panose="02020603050405020304" pitchFamily="18" charset="0"/>
              </a:rPr>
              <a:t>Considerations.</a:t>
            </a:r>
          </a:p>
          <a:p>
            <a:pPr lvl="1">
              <a:spcBef>
                <a:spcPts val="0"/>
              </a:spcBef>
              <a:buFont typeface="Wingdings" panose="05000000000000000000" pitchFamily="2" charset="2"/>
              <a:buChar char="Ø"/>
            </a:pPr>
            <a:r>
              <a:rPr lang="en-US" sz="3000" dirty="0" smtClean="0">
                <a:latin typeface="Calibri" panose="020F0502020204030204" pitchFamily="34" charset="0"/>
                <a:ea typeface="Calibri" panose="020F0502020204030204" pitchFamily="34" charset="0"/>
                <a:cs typeface="Times New Roman" panose="02020603050405020304" pitchFamily="18" charset="0"/>
              </a:rPr>
              <a:t>Issue </a:t>
            </a:r>
            <a:r>
              <a:rPr lang="en-US" sz="3000" dirty="0">
                <a:latin typeface="Calibri" panose="020F0502020204030204" pitchFamily="34" charset="0"/>
                <a:ea typeface="Calibri" panose="020F0502020204030204" pitchFamily="34" charset="0"/>
                <a:cs typeface="Times New Roman" panose="02020603050405020304" pitchFamily="18" charset="0"/>
              </a:rPr>
              <a:t>7: Alternate Device Modeling </a:t>
            </a:r>
            <a:r>
              <a:rPr lang="en-US" sz="3000" dirty="0" smtClean="0">
                <a:latin typeface="Calibri" panose="020F0502020204030204" pitchFamily="34" charset="0"/>
                <a:ea typeface="Calibri" panose="020F0502020204030204" pitchFamily="34" charset="0"/>
                <a:cs typeface="Times New Roman" panose="02020603050405020304" pitchFamily="18" charset="0"/>
              </a:rPr>
              <a:t>Options.</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228600" lvl="1" indent="0">
              <a:spcBef>
                <a:spcPts val="0"/>
              </a:spcBef>
              <a:buNone/>
            </a:pP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0" lvl="1">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ROS did discuss that some of these issues would be assign to PLWG but at this time none were assigned.  PDCWG was assigned by ROS to address whether batteries should have different operational requirements when charging versus discharging.</a:t>
            </a:r>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4195880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281</TotalTime>
  <Words>162</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Times New Roman</vt:lpstr>
      <vt:lpstr>Wingdings</vt:lpstr>
      <vt:lpstr>Custom Design</vt:lpstr>
      <vt:lpstr>Parcel</vt:lpstr>
      <vt:lpstr>PLWG – ROS Update July 16, 2019</vt:lpstr>
      <vt:lpstr>PowerPoint Presentation</vt:lpstr>
      <vt:lpstr>PowerPoint Presentation</vt:lpstr>
      <vt:lpstr>PowerPoint Presentation</vt:lpstr>
      <vt:lpstr>PowerPoint Presentation</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42</cp:revision>
  <dcterms:created xsi:type="dcterms:W3CDTF">2019-02-22T15:36:18Z</dcterms:created>
  <dcterms:modified xsi:type="dcterms:W3CDTF">2019-07-15T17:07:56Z</dcterms:modified>
</cp:coreProperties>
</file>