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 id="2147483698" r:id="rId2"/>
  </p:sldMasterIdLst>
  <p:notesMasterIdLst>
    <p:notesMasterId r:id="rId8"/>
  </p:notesMasterIdLst>
  <p:sldIdLst>
    <p:sldId id="256" r:id="rId3"/>
    <p:sldId id="258" r:id="rId4"/>
    <p:sldId id="263" r:id="rId5"/>
    <p:sldId id="264"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51" autoAdjust="0"/>
  </p:normalViewPr>
  <p:slideViewPr>
    <p:cSldViewPr snapToGrid="0">
      <p:cViewPr varScale="1">
        <p:scale>
          <a:sx n="109" d="100"/>
          <a:sy n="109" d="100"/>
        </p:scale>
        <p:origin x="672"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35EE5E-15FC-43C6-B812-EBEFAF1C5335}" type="datetimeFigureOut">
              <a:rPr lang="en-US" smtClean="0"/>
              <a:t>7/15/2019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1F8F30-4081-4B11-B42E-FFD8C4DA200C}" type="slidenum">
              <a:rPr lang="en-US" smtClean="0"/>
              <a:t>‹#›</a:t>
            </a:fld>
            <a:endParaRPr lang="en-US"/>
          </a:p>
        </p:txBody>
      </p:sp>
    </p:spTree>
    <p:extLst>
      <p:ext uri="{BB962C8B-B14F-4D97-AF65-F5344CB8AC3E}">
        <p14:creationId xmlns:p14="http://schemas.microsoft.com/office/powerpoint/2010/main" val="1500727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4108429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59399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4142343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F453C7E-6AD3-41C2-9A0F-1401374D597B}" type="datetime1">
              <a:rPr lang="en-US" smtClean="0"/>
              <a:t>7/15/2019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15855576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851ABC-261C-464B-A0EB-374DEA332206}" type="datetime1">
              <a:rPr lang="en-US" smtClean="0"/>
              <a:t>7/15/2019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698864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5B995DE9-04A7-4166-AF5D-568295B1ECAA}" type="datetime1">
              <a:rPr lang="en-US" smtClean="0"/>
              <a:t>7/15/2019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91881431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857C4F64-A7C3-405E-B384-F5D178BB5BF8}" type="datetime1">
              <a:rPr lang="en-US" smtClean="0"/>
              <a:t>7/15/2019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866662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5E49F5B4-6457-49C9-87BB-FD408CA9B39B}" type="datetime1">
              <a:rPr lang="en-US" smtClean="0"/>
              <a:t>7/15/2019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4441032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A86B1-0A73-4DD4-B2C4-4ABA1B465716}" type="datetime1">
              <a:rPr lang="en-US" smtClean="0"/>
              <a:t>7/15/2019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6678752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B691C-1488-4D67-B981-1BCDCBDF3065}" type="datetime1">
              <a:rPr lang="en-US" smtClean="0"/>
              <a:t>7/15/2019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309591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4A9D8856-44BD-414A-9E8F-8A0031336735}" type="datetime1">
              <a:rPr lang="en-US" smtClean="0"/>
              <a:t>7/15/2019</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66600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42774850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FC08411-B318-42E5-A25E-2227C541F79D}" type="datetime1">
              <a:rPr lang="en-US" smtClean="0"/>
              <a:t>7/15/2019</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586130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E6CD39-EA9C-4475-BBCF-545CB9D156AF}" type="datetime1">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1757081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9D961-88CC-476F-BFE5-4E1CAB46C2A1}" type="datetime1">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3335236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99851ABC-261C-464B-A0EB-374DEA332206}" type="datetime1">
              <a:rPr lang="en-US" smtClean="0"/>
              <a:t>7/15/2019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1154702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F57BFB-A455-41C0-AD52-01E645305785}" type="datetime1">
              <a:rPr lang="en-US" smtClean="0"/>
              <a:t>7/15/2019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7610294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5080508"/>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F57BFB-A455-41C0-AD52-01E645305785}" type="datetime1">
              <a:rPr lang="en-US" smtClean="0"/>
              <a:t>7/15/2019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47768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831B66-E374-46FD-B0F1-A74783F02804}"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283814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831B66-E374-46FD-B0F1-A74783F02804}"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69031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31B66-E374-46FD-B0F1-A74783F02804}" type="datetimeFigureOut">
              <a:rPr lang="en-US" smtClean="0"/>
              <a:t>7/15/2019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3548568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831B66-E374-46FD-B0F1-A74783F02804}" type="datetimeFigureOut">
              <a:rPr lang="en-US" smtClean="0"/>
              <a:t>7/15/2019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532368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31B66-E374-46FD-B0F1-A74783F02804}" type="datetimeFigureOut">
              <a:rPr lang="en-US" smtClean="0"/>
              <a:t>7/15/2019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263749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831B66-E374-46FD-B0F1-A74783F02804}"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3238747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831B66-E374-46FD-B0F1-A74783F02804}"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3158732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31B66-E374-46FD-B0F1-A74783F02804}" type="datetimeFigureOut">
              <a:rPr lang="en-US" smtClean="0"/>
              <a:t>7/15/2019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92D85-3B47-4DE8-A6A3-74ED562B5DD9}" type="slidenum">
              <a:rPr lang="en-US" smtClean="0"/>
              <a:t>‹#›</a:t>
            </a:fld>
            <a:endParaRPr lang="en-US"/>
          </a:p>
        </p:txBody>
      </p:sp>
    </p:spTree>
    <p:extLst>
      <p:ext uri="{BB962C8B-B14F-4D97-AF65-F5344CB8AC3E}">
        <p14:creationId xmlns:p14="http://schemas.microsoft.com/office/powerpoint/2010/main" val="226124070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0F57BFB-A455-41C0-AD52-01E645305785}" type="datetime1">
              <a:rPr lang="en-US" smtClean="0"/>
              <a:t>7/15/2019</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286123D-90E9-41B2-B06B-61E1E03D2F9E}" type="slidenum">
              <a:rPr lang="en-US" smtClean="0"/>
              <a:t>‹#›</a:t>
            </a:fld>
            <a:endParaRPr lang="en-US"/>
          </a:p>
        </p:txBody>
      </p:sp>
    </p:spTree>
    <p:extLst>
      <p:ext uri="{BB962C8B-B14F-4D97-AF65-F5344CB8AC3E}">
        <p14:creationId xmlns:p14="http://schemas.microsoft.com/office/powerpoint/2010/main" val="414312764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674" r:id="rId12"/>
    <p:sldLayoutId id="2147483697" r:id="rId13"/>
    <p:sldLayoutId id="2147483684" r:id="rId14"/>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www.ercot.com/calendar/2019/7/11/165194-ROS"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321656"/>
          </a:xfrm>
        </p:spPr>
        <p:txBody>
          <a:bodyPr>
            <a:noAutofit/>
          </a:bodyPr>
          <a:lstStyle/>
          <a:p>
            <a:r>
              <a:rPr lang="en-US" sz="4800" dirty="0" smtClean="0"/>
              <a:t>PLWG – ROS Update</a:t>
            </a:r>
            <a:br>
              <a:rPr lang="en-US" sz="4800" dirty="0" smtClean="0"/>
            </a:br>
            <a:r>
              <a:rPr lang="en-US" sz="4800" dirty="0" smtClean="0"/>
              <a:t>July 16, 2019</a:t>
            </a:r>
            <a:endParaRPr lang="en-US" sz="4800" dirty="0"/>
          </a:p>
        </p:txBody>
      </p:sp>
    </p:spTree>
    <p:extLst>
      <p:ext uri="{BB962C8B-B14F-4D97-AF65-F5344CB8AC3E}">
        <p14:creationId xmlns:p14="http://schemas.microsoft.com/office/powerpoint/2010/main" val="2874954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84419" y="546100"/>
            <a:ext cx="10388183" cy="5197995"/>
          </a:xfrm>
          <a:solidFill>
            <a:srgbClr val="FFFFFF"/>
          </a:solidFill>
        </p:spPr>
        <p:txBody>
          <a:bodyPr>
            <a:normAutofit/>
          </a:bodyPr>
          <a:lstStyle/>
          <a:p>
            <a:pPr marL="0" marR="0" indent="0">
              <a:spcBef>
                <a:spcPts val="0"/>
              </a:spcBef>
              <a:spcAft>
                <a:spcPts val="0"/>
              </a:spcAft>
              <a:buNone/>
            </a:pPr>
            <a:r>
              <a:rPr lang="en-US" sz="3200" b="1" dirty="0" smtClean="0">
                <a:latin typeface="Calibri" panose="020F0502020204030204" pitchFamily="34" charset="0"/>
                <a:ea typeface="Calibri" panose="020F0502020204030204" pitchFamily="34" charset="0"/>
                <a:cs typeface="Times New Roman" panose="02020603050405020304" pitchFamily="18" charset="0"/>
              </a:rPr>
              <a:t>1.  </a:t>
            </a:r>
            <a:r>
              <a:rPr lang="en-US" sz="3200" b="1" dirty="0">
                <a:latin typeface="Calibri" panose="020F0502020204030204" pitchFamily="34" charset="0"/>
                <a:ea typeface="Calibri" panose="020F0502020204030204" pitchFamily="34" charset="0"/>
                <a:cs typeface="Times New Roman" panose="02020603050405020304" pitchFamily="18" charset="0"/>
              </a:rPr>
              <a:t>NPRR913 Generator Interconnection Neutral Project Classification </a:t>
            </a:r>
          </a:p>
          <a:p>
            <a:pPr marL="0" marR="0" indent="0">
              <a:spcBef>
                <a:spcPts val="0"/>
              </a:spcBef>
              <a:spcAft>
                <a:spcPts val="0"/>
              </a:spcAft>
              <a:buNone/>
            </a:pPr>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3000" dirty="0" smtClean="0">
                <a:latin typeface="Calibri" panose="020F0502020204030204" pitchFamily="34" charset="0"/>
                <a:ea typeface="Calibri" panose="020F0502020204030204" pitchFamily="34" charset="0"/>
                <a:cs typeface="Times New Roman" panose="02020603050405020304" pitchFamily="18" charset="0"/>
              </a:rPr>
              <a:t>ROS </a:t>
            </a:r>
            <a:r>
              <a:rPr lang="en-US" sz="3000" dirty="0">
                <a:latin typeface="Calibri" panose="020F0502020204030204" pitchFamily="34" charset="0"/>
                <a:ea typeface="Calibri" panose="020F0502020204030204" pitchFamily="34" charset="0"/>
                <a:cs typeface="Times New Roman" panose="02020603050405020304" pitchFamily="18" charset="0"/>
              </a:rPr>
              <a:t>approved the PLWG’s March recommendations but it was rejected at PRS on April 11, 2019. </a:t>
            </a:r>
            <a:r>
              <a:rPr lang="en-US" sz="3200" dirty="0">
                <a:latin typeface="Calibri" panose="020F0502020204030204" pitchFamily="34" charset="0"/>
                <a:ea typeface="Calibri" panose="020F0502020204030204" pitchFamily="34" charset="0"/>
                <a:cs typeface="Times New Roman" panose="02020603050405020304" pitchFamily="18" charset="0"/>
              </a:rPr>
              <a:t> </a:t>
            </a:r>
          </a:p>
        </p:txBody>
      </p:sp>
      <p:sp>
        <p:nvSpPr>
          <p:cNvPr id="4" name="Slide Number Placeholder 3"/>
          <p:cNvSpPr>
            <a:spLocks noGrp="1"/>
          </p:cNvSpPr>
          <p:nvPr>
            <p:ph type="sldNum" sz="quarter" idx="12"/>
          </p:nvPr>
        </p:nvSpPr>
        <p:spPr/>
        <p:txBody>
          <a:bodyPr/>
          <a:lstStyle/>
          <a:p>
            <a:fld id="{7286123D-90E9-41B2-B06B-61E1E03D2F9E}" type="slidenum">
              <a:rPr lang="en-US" smtClean="0"/>
              <a:t>2</a:t>
            </a:fld>
            <a:endParaRPr lang="en-US"/>
          </a:p>
        </p:txBody>
      </p:sp>
    </p:spTree>
    <p:extLst>
      <p:ext uri="{BB962C8B-B14F-4D97-AF65-F5344CB8AC3E}">
        <p14:creationId xmlns:p14="http://schemas.microsoft.com/office/powerpoint/2010/main" val="3182893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84419" y="546100"/>
            <a:ext cx="10388183" cy="6159500"/>
          </a:xfrm>
          <a:solidFill>
            <a:srgbClr val="FFFFFF"/>
          </a:solidFill>
        </p:spPr>
        <p:txBody>
          <a:bodyPr>
            <a:normAutofit fontScale="92500"/>
          </a:bodyPr>
          <a:lstStyle/>
          <a:p>
            <a:pPr marL="0" marR="0" indent="0">
              <a:spcBef>
                <a:spcPts val="0"/>
              </a:spcBef>
              <a:spcAft>
                <a:spcPts val="0"/>
              </a:spcAft>
              <a:buNone/>
            </a:pPr>
            <a:r>
              <a:rPr lang="en-US" sz="3500" b="1" dirty="0">
                <a:latin typeface="Calibri" panose="020F0502020204030204" pitchFamily="34" charset="0"/>
                <a:ea typeface="Calibri" panose="020F0502020204030204" pitchFamily="34" charset="0"/>
                <a:cs typeface="Times New Roman" panose="02020603050405020304" pitchFamily="18" charset="0"/>
              </a:rPr>
              <a:t>2.  PGRR70 Revised Responsibilities for Performing Geomagnetic Disturbance (GMD) Vulnerability Assessments</a:t>
            </a:r>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3200" dirty="0">
                <a:latin typeface="Calibri" panose="020F0502020204030204" pitchFamily="34" charset="0"/>
                <a:ea typeface="Calibri" panose="020F0502020204030204" pitchFamily="34" charset="0"/>
                <a:cs typeface="Times New Roman" panose="02020603050405020304" pitchFamily="18" charset="0"/>
              </a:rPr>
              <a:t>At the March PLWG meeting, NRG filed comments but PLWG did not reach consensus on language changes.  The revision request was then discussed further at the PGDTF</a:t>
            </a:r>
            <a:r>
              <a:rPr lang="en-US" sz="3200" dirty="0" smtClean="0">
                <a:latin typeface="Calibri" panose="020F0502020204030204" pitchFamily="34" charset="0"/>
                <a:ea typeface="Calibri" panose="020F0502020204030204" pitchFamily="34" charset="0"/>
                <a:cs typeface="Times New Roman" panose="02020603050405020304" pitchFamily="18" charset="0"/>
              </a:rPr>
              <a:t>.</a:t>
            </a:r>
          </a:p>
          <a:p>
            <a:pPr>
              <a:spcBef>
                <a:spcPts val="0"/>
              </a:spcBef>
            </a:pPr>
            <a:r>
              <a:rPr lang="en-US" sz="3200" dirty="0">
                <a:latin typeface="Calibri" panose="020F0502020204030204" pitchFamily="34" charset="0"/>
                <a:ea typeface="Calibri" panose="020F0502020204030204" pitchFamily="34" charset="0"/>
                <a:cs typeface="Times New Roman" panose="02020603050405020304" pitchFamily="18" charset="0"/>
              </a:rPr>
              <a:t>At the ROS meeting in May consensus language was added to the revision request and PGRR70 was approved by the Board at the June meeting</a:t>
            </a:r>
            <a:r>
              <a:rPr lang="en-US" sz="3200" dirty="0" smtClean="0">
                <a:latin typeface="Calibri" panose="020F0502020204030204" pitchFamily="34" charset="0"/>
                <a:ea typeface="Calibri" panose="020F0502020204030204" pitchFamily="34" charset="0"/>
                <a:cs typeface="Times New Roman" panose="02020603050405020304" pitchFamily="18" charset="0"/>
              </a:rPr>
              <a:t>.</a:t>
            </a:r>
          </a:p>
          <a:p>
            <a:pPr>
              <a:spcBef>
                <a:spcPts val="0"/>
              </a:spcBef>
            </a:pPr>
            <a:r>
              <a:rPr lang="en-US" sz="3200" dirty="0">
                <a:latin typeface="Calibri" panose="020F0502020204030204" pitchFamily="34" charset="0"/>
                <a:ea typeface="Calibri" panose="020F0502020204030204" pitchFamily="34" charset="0"/>
                <a:cs typeface="Times New Roman" panose="02020603050405020304" pitchFamily="18" charset="0"/>
              </a:rPr>
              <a:t>Presently, the PGDTF is developing a guide for TSPs and Resource Entities to help them determine a list of equipment that is removed from service as a result of protection system operation/</a:t>
            </a:r>
            <a:r>
              <a:rPr lang="en-US" sz="3200" dirty="0" err="1">
                <a:latin typeface="Calibri" panose="020F0502020204030204" pitchFamily="34" charset="0"/>
                <a:ea typeface="Calibri" panose="020F0502020204030204" pitchFamily="34" charset="0"/>
                <a:cs typeface="Times New Roman" panose="02020603050405020304" pitchFamily="18" charset="0"/>
              </a:rPr>
              <a:t>misoperation</a:t>
            </a:r>
            <a:r>
              <a:rPr lang="en-US" sz="3200" dirty="0">
                <a:latin typeface="Calibri" panose="020F0502020204030204" pitchFamily="34" charset="0"/>
                <a:ea typeface="Calibri" panose="020F0502020204030204" pitchFamily="34" charset="0"/>
                <a:cs typeface="Times New Roman" panose="02020603050405020304" pitchFamily="18" charset="0"/>
              </a:rPr>
              <a:t> due to harmonics from a GMD event. </a:t>
            </a:r>
          </a:p>
        </p:txBody>
      </p:sp>
      <p:sp>
        <p:nvSpPr>
          <p:cNvPr id="4" name="Slide Number Placeholder 3"/>
          <p:cNvSpPr>
            <a:spLocks noGrp="1"/>
          </p:cNvSpPr>
          <p:nvPr>
            <p:ph type="sldNum" sz="quarter" idx="12"/>
          </p:nvPr>
        </p:nvSpPr>
        <p:spPr/>
        <p:txBody>
          <a:bodyPr/>
          <a:lstStyle/>
          <a:p>
            <a:fld id="{7286123D-90E9-41B2-B06B-61E1E03D2F9E}" type="slidenum">
              <a:rPr lang="en-US" smtClean="0"/>
              <a:t>3</a:t>
            </a:fld>
            <a:endParaRPr lang="en-US"/>
          </a:p>
        </p:txBody>
      </p:sp>
    </p:spTree>
    <p:extLst>
      <p:ext uri="{BB962C8B-B14F-4D97-AF65-F5344CB8AC3E}">
        <p14:creationId xmlns:p14="http://schemas.microsoft.com/office/powerpoint/2010/main" val="3044638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84419" y="546100"/>
            <a:ext cx="10388183" cy="6159500"/>
          </a:xfrm>
          <a:solidFill>
            <a:srgbClr val="FFFFFF"/>
          </a:solidFill>
        </p:spPr>
        <p:txBody>
          <a:bodyPr>
            <a:normAutofit/>
          </a:bodyPr>
          <a:lstStyle/>
          <a:p>
            <a:pPr marL="0" marR="0" indent="0">
              <a:spcBef>
                <a:spcPts val="0"/>
              </a:spcBef>
              <a:spcAft>
                <a:spcPts val="0"/>
              </a:spcAft>
              <a:buNone/>
            </a:pPr>
            <a:r>
              <a:rPr lang="en-US" sz="3200" b="1" dirty="0">
                <a:latin typeface="Calibri" panose="020F0502020204030204" pitchFamily="34" charset="0"/>
                <a:ea typeface="Calibri" panose="020F0502020204030204" pitchFamily="34" charset="0"/>
                <a:cs typeface="Times New Roman" panose="02020603050405020304" pitchFamily="18" charset="0"/>
              </a:rPr>
              <a:t>3.  NOGRR183 Remedial Action Scheme (RAS) Submittal and Review</a:t>
            </a:r>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3000" dirty="0">
                <a:latin typeface="Calibri" panose="020F0502020204030204" pitchFamily="34" charset="0"/>
                <a:ea typeface="Calibri" panose="020F0502020204030204" pitchFamily="34" charset="0"/>
                <a:cs typeface="Times New Roman" panose="02020603050405020304" pitchFamily="18" charset="0"/>
              </a:rPr>
              <a:t>Was tabled based on ERCOT’s request to have more time to consider other market participant’s comments.  </a:t>
            </a:r>
            <a:endParaRPr lang="en-US" sz="3000" dirty="0" smtClean="0">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3000" dirty="0" smtClean="0">
                <a:latin typeface="Calibri" panose="020F0502020204030204" pitchFamily="34" charset="0"/>
                <a:ea typeface="Calibri" panose="020F0502020204030204" pitchFamily="34" charset="0"/>
                <a:cs typeface="Times New Roman" panose="02020603050405020304" pitchFamily="18" charset="0"/>
              </a:rPr>
              <a:t>PLWG </a:t>
            </a:r>
            <a:r>
              <a:rPr lang="en-US" sz="3000" dirty="0">
                <a:latin typeface="Calibri" panose="020F0502020204030204" pitchFamily="34" charset="0"/>
                <a:ea typeface="Calibri" panose="020F0502020204030204" pitchFamily="34" charset="0"/>
                <a:cs typeface="Times New Roman" panose="02020603050405020304" pitchFamily="18" charset="0"/>
              </a:rPr>
              <a:t>to discuss today.</a:t>
            </a:r>
          </a:p>
        </p:txBody>
      </p:sp>
      <p:sp>
        <p:nvSpPr>
          <p:cNvPr id="4" name="Slide Number Placeholder 3"/>
          <p:cNvSpPr>
            <a:spLocks noGrp="1"/>
          </p:cNvSpPr>
          <p:nvPr>
            <p:ph type="sldNum" sz="quarter" idx="12"/>
          </p:nvPr>
        </p:nvSpPr>
        <p:spPr/>
        <p:txBody>
          <a:bodyPr/>
          <a:lstStyle/>
          <a:p>
            <a:fld id="{7286123D-90E9-41B2-B06B-61E1E03D2F9E}" type="slidenum">
              <a:rPr lang="en-US" smtClean="0"/>
              <a:t>4</a:t>
            </a:fld>
            <a:endParaRPr lang="en-US"/>
          </a:p>
        </p:txBody>
      </p:sp>
    </p:spTree>
    <p:extLst>
      <p:ext uri="{BB962C8B-B14F-4D97-AF65-F5344CB8AC3E}">
        <p14:creationId xmlns:p14="http://schemas.microsoft.com/office/powerpoint/2010/main" val="1787420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84419" y="571500"/>
            <a:ext cx="10388183" cy="6134100"/>
          </a:xfrm>
          <a:solidFill>
            <a:srgbClr val="FFFFFF"/>
          </a:solidFill>
        </p:spPr>
        <p:txBody>
          <a:bodyPr>
            <a:normAutofit fontScale="92500" lnSpcReduction="20000"/>
          </a:bodyPr>
          <a:lstStyle/>
          <a:p>
            <a:pPr marL="0" marR="0" indent="0">
              <a:spcBef>
                <a:spcPts val="0"/>
              </a:spcBef>
              <a:spcAft>
                <a:spcPts val="0"/>
              </a:spcAft>
              <a:buNone/>
            </a:pPr>
            <a:r>
              <a:rPr lang="en-US" sz="3500" b="1" dirty="0">
                <a:latin typeface="Calibri" panose="020F0502020204030204" pitchFamily="34" charset="0"/>
                <a:ea typeface="Calibri" panose="020F0502020204030204" pitchFamily="34" charset="0"/>
                <a:cs typeface="Times New Roman" panose="02020603050405020304" pitchFamily="18" charset="0"/>
              </a:rPr>
              <a:t>4.  Battery </a:t>
            </a:r>
            <a:r>
              <a:rPr lang="en-US" sz="3500" b="1" dirty="0" smtClean="0">
                <a:latin typeface="Calibri" panose="020F0502020204030204" pitchFamily="34" charset="0"/>
                <a:ea typeface="Calibri" panose="020F0502020204030204" pitchFamily="34" charset="0"/>
                <a:cs typeface="Times New Roman" panose="02020603050405020304" pitchFamily="18" charset="0"/>
              </a:rPr>
              <a:t>Energy Storage </a:t>
            </a:r>
            <a:r>
              <a:rPr lang="en-US" sz="3200" dirty="0" smtClean="0">
                <a:latin typeface="Calibri" panose="020F0502020204030204" pitchFamily="34" charset="0"/>
                <a:ea typeface="Calibri" panose="020F0502020204030204" pitchFamily="34" charset="0"/>
                <a:cs typeface="Times New Roman" panose="02020603050405020304" pitchFamily="18" charset="0"/>
              </a:rPr>
              <a:t>(</a:t>
            </a:r>
            <a:r>
              <a:rPr lang="en-US" sz="32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a:t>
            </a:r>
            <a:r>
              <a:rPr lang="en-US" sz="32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://www.ercot.com/calendar/2019/7/11/165194-ROS</a:t>
            </a:r>
            <a:r>
              <a:rPr lang="en-US" sz="3200" dirty="0">
                <a:latin typeface="Calibri" panose="020F0502020204030204" pitchFamily="34" charset="0"/>
                <a:ea typeface="Calibri" panose="020F0502020204030204" pitchFamily="34" charset="0"/>
                <a:cs typeface="Times New Roman" panose="02020603050405020304" pitchFamily="18" charset="0"/>
              </a:rPr>
              <a:t> - </a:t>
            </a:r>
            <a:r>
              <a:rPr lang="en-US" sz="3200" dirty="0" smtClean="0">
                <a:latin typeface="Calibri" panose="020F0502020204030204" pitchFamily="34" charset="0"/>
                <a:ea typeface="Calibri" panose="020F0502020204030204" pitchFamily="34" charset="0"/>
                <a:cs typeface="Times New Roman" panose="02020603050405020304" pitchFamily="18" charset="0"/>
              </a:rPr>
              <a:t>filename: </a:t>
            </a:r>
            <a:r>
              <a:rPr lang="en-US" sz="3200" dirty="0">
                <a:latin typeface="Calibri" panose="020F0502020204030204" pitchFamily="34" charset="0"/>
                <a:ea typeface="Calibri" panose="020F0502020204030204" pitchFamily="34" charset="0"/>
                <a:cs typeface="Times New Roman" panose="02020603050405020304" pitchFamily="18" charset="0"/>
              </a:rPr>
              <a:t>Energy Storage Initial ROS Discussion)</a:t>
            </a: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latin typeface="Calibri" panose="020F0502020204030204" pitchFamily="34" charset="0"/>
                <a:ea typeface="Calibri" panose="020F0502020204030204" pitchFamily="34" charset="0"/>
                <a:cs typeface="Times New Roman" panose="02020603050405020304" pitchFamily="18" charset="0"/>
              </a:rPr>
              <a:t>At last week’s ROS Meeting Warren Lasher discussed the list of issues assigned to ROS that were developed from the Battery Energy Storage Workshop back in April</a:t>
            </a:r>
            <a:r>
              <a:rPr lang="en-US" sz="3200" dirty="0" smtClean="0">
                <a:latin typeface="Calibri" panose="020F0502020204030204" pitchFamily="34" charset="0"/>
                <a:ea typeface="Calibri" panose="020F0502020204030204" pitchFamily="34" charset="0"/>
                <a:cs typeface="Times New Roman" panose="02020603050405020304" pitchFamily="18" charset="0"/>
              </a:rPr>
              <a:t>.</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Ø"/>
            </a:pPr>
            <a:r>
              <a:rPr lang="en-US" sz="3000" dirty="0">
                <a:latin typeface="Calibri" panose="020F0502020204030204" pitchFamily="34" charset="0"/>
                <a:ea typeface="Calibri" panose="020F0502020204030204" pitchFamily="34" charset="0"/>
                <a:cs typeface="Times New Roman" panose="02020603050405020304" pitchFamily="18" charset="0"/>
              </a:rPr>
              <a:t>Issue 2: Battery Energy Storage Operational Requirements. </a:t>
            </a:r>
            <a:endParaRPr lang="en-US" sz="3000" dirty="0" smtClean="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Ø"/>
            </a:pPr>
            <a:r>
              <a:rPr lang="en-US" sz="3000" dirty="0" smtClean="0">
                <a:latin typeface="Calibri" panose="020F0502020204030204" pitchFamily="34" charset="0"/>
                <a:ea typeface="Calibri" panose="020F0502020204030204" pitchFamily="34" charset="0"/>
                <a:cs typeface="Times New Roman" panose="02020603050405020304" pitchFamily="18" charset="0"/>
              </a:rPr>
              <a:t>Issue 5: Operations System Design Changes. </a:t>
            </a:r>
          </a:p>
          <a:p>
            <a:pPr lvl="1">
              <a:spcBef>
                <a:spcPts val="0"/>
              </a:spcBef>
              <a:buFont typeface="Wingdings" panose="05000000000000000000" pitchFamily="2" charset="2"/>
              <a:buChar char="Ø"/>
            </a:pPr>
            <a:r>
              <a:rPr lang="en-US" sz="3000" dirty="0" smtClean="0">
                <a:latin typeface="Calibri" panose="020F0502020204030204" pitchFamily="34" charset="0"/>
                <a:ea typeface="Calibri" panose="020F0502020204030204" pitchFamily="34" charset="0"/>
                <a:cs typeface="Times New Roman" panose="02020603050405020304" pitchFamily="18" charset="0"/>
              </a:rPr>
              <a:t>Issue </a:t>
            </a:r>
            <a:r>
              <a:rPr lang="en-US" sz="3000" dirty="0">
                <a:latin typeface="Calibri" panose="020F0502020204030204" pitchFamily="34" charset="0"/>
                <a:ea typeface="Calibri" panose="020F0502020204030204" pitchFamily="34" charset="0"/>
                <a:cs typeface="Times New Roman" panose="02020603050405020304" pitchFamily="18" charset="0"/>
              </a:rPr>
              <a:t>6: State of Charge/Limited Duration </a:t>
            </a:r>
            <a:r>
              <a:rPr lang="en-US" sz="3000" dirty="0" smtClean="0">
                <a:latin typeface="Calibri" panose="020F0502020204030204" pitchFamily="34" charset="0"/>
                <a:ea typeface="Calibri" panose="020F0502020204030204" pitchFamily="34" charset="0"/>
                <a:cs typeface="Times New Roman" panose="02020603050405020304" pitchFamily="18" charset="0"/>
              </a:rPr>
              <a:t>Considerations.</a:t>
            </a:r>
          </a:p>
          <a:p>
            <a:pPr lvl="1">
              <a:spcBef>
                <a:spcPts val="0"/>
              </a:spcBef>
              <a:buFont typeface="Wingdings" panose="05000000000000000000" pitchFamily="2" charset="2"/>
              <a:buChar char="Ø"/>
            </a:pPr>
            <a:r>
              <a:rPr lang="en-US" sz="3000" dirty="0" smtClean="0">
                <a:latin typeface="Calibri" panose="020F0502020204030204" pitchFamily="34" charset="0"/>
                <a:ea typeface="Calibri" panose="020F0502020204030204" pitchFamily="34" charset="0"/>
                <a:cs typeface="Times New Roman" panose="02020603050405020304" pitchFamily="18" charset="0"/>
              </a:rPr>
              <a:t>Issue </a:t>
            </a:r>
            <a:r>
              <a:rPr lang="en-US" sz="3000" dirty="0">
                <a:latin typeface="Calibri" panose="020F0502020204030204" pitchFamily="34" charset="0"/>
                <a:ea typeface="Calibri" panose="020F0502020204030204" pitchFamily="34" charset="0"/>
                <a:cs typeface="Times New Roman" panose="02020603050405020304" pitchFamily="18" charset="0"/>
              </a:rPr>
              <a:t>7: Alternate Device Modeling </a:t>
            </a:r>
            <a:r>
              <a:rPr lang="en-US" sz="3000" dirty="0" smtClean="0">
                <a:latin typeface="Calibri" panose="020F0502020204030204" pitchFamily="34" charset="0"/>
                <a:ea typeface="Calibri" panose="020F0502020204030204" pitchFamily="34" charset="0"/>
                <a:cs typeface="Times New Roman" panose="02020603050405020304" pitchFamily="18" charset="0"/>
              </a:rPr>
              <a:t>Options.</a:t>
            </a: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pPr marL="228600" lvl="1" indent="0">
              <a:spcBef>
                <a:spcPts val="0"/>
              </a:spcBef>
              <a:buNone/>
            </a:pP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pPr marL="0" lvl="1">
              <a:spcBef>
                <a:spcPts val="0"/>
              </a:spcBef>
            </a:pPr>
            <a:r>
              <a:rPr lang="en-US" sz="3200" dirty="0">
                <a:latin typeface="Calibri" panose="020F0502020204030204" pitchFamily="34" charset="0"/>
                <a:ea typeface="Calibri" panose="020F0502020204030204" pitchFamily="34" charset="0"/>
                <a:cs typeface="Times New Roman" panose="02020603050405020304" pitchFamily="18" charset="0"/>
              </a:rPr>
              <a:t>ROS did discuss that some of these issues would be assign to PLWG but at this time none were assigned.  PDCWG was assigned by ROS to address whether batteries should have different operational requirements when charging versus discharging.</a:t>
            </a:r>
          </a:p>
        </p:txBody>
      </p:sp>
      <p:sp>
        <p:nvSpPr>
          <p:cNvPr id="4" name="Slide Number Placeholder 3"/>
          <p:cNvSpPr>
            <a:spLocks noGrp="1"/>
          </p:cNvSpPr>
          <p:nvPr>
            <p:ph type="sldNum" sz="quarter" idx="12"/>
          </p:nvPr>
        </p:nvSpPr>
        <p:spPr/>
        <p:txBody>
          <a:bodyPr/>
          <a:lstStyle/>
          <a:p>
            <a:fld id="{7286123D-90E9-41B2-B06B-61E1E03D2F9E}" type="slidenum">
              <a:rPr lang="en-US" smtClean="0"/>
              <a:t>5</a:t>
            </a:fld>
            <a:endParaRPr lang="en-US"/>
          </a:p>
        </p:txBody>
      </p:sp>
    </p:spTree>
    <p:extLst>
      <p:ext uri="{BB962C8B-B14F-4D97-AF65-F5344CB8AC3E}">
        <p14:creationId xmlns:p14="http://schemas.microsoft.com/office/powerpoint/2010/main" val="4195880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281</TotalTime>
  <Words>162</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Times New Roman</vt:lpstr>
      <vt:lpstr>Wingdings</vt:lpstr>
      <vt:lpstr>Custom Design</vt:lpstr>
      <vt:lpstr>Parcel</vt:lpstr>
      <vt:lpstr>PLWG – ROS Update July 16, 2019</vt:lpstr>
      <vt:lpstr>PowerPoint Presentation</vt:lpstr>
      <vt:lpstr>PowerPoint Presentation</vt:lpstr>
      <vt:lpstr>PowerPoint Presentation</vt:lpstr>
      <vt:lpstr>PowerPoint Presentation</vt:lpstr>
    </vt:vector>
  </TitlesOfParts>
  <Company>Cross Texas Transmission.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PLWG report to ROS March 7, 2019</dc:title>
  <dc:creator>Tim Cook</dc:creator>
  <cp:lastModifiedBy>Tim Cook</cp:lastModifiedBy>
  <cp:revision>42</cp:revision>
  <dcterms:created xsi:type="dcterms:W3CDTF">2019-02-22T15:36:18Z</dcterms:created>
  <dcterms:modified xsi:type="dcterms:W3CDTF">2019-07-15T17:07:56Z</dcterms:modified>
</cp:coreProperties>
</file>