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slideLayouts/slideLayout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 id="2147483651" r:id="rId6"/>
  </p:sldMasterIdLst>
  <p:notesMasterIdLst>
    <p:notesMasterId r:id="rId30"/>
  </p:notesMasterIdLst>
  <p:handoutMasterIdLst>
    <p:handoutMasterId r:id="rId31"/>
  </p:handoutMasterIdLst>
  <p:sldIdLst>
    <p:sldId id="270" r:id="rId7"/>
    <p:sldId id="285" r:id="rId8"/>
    <p:sldId id="305" r:id="rId9"/>
    <p:sldId id="307" r:id="rId10"/>
    <p:sldId id="304" r:id="rId11"/>
    <p:sldId id="317" r:id="rId12"/>
    <p:sldId id="318" r:id="rId13"/>
    <p:sldId id="316" r:id="rId14"/>
    <p:sldId id="319" r:id="rId15"/>
    <p:sldId id="323" r:id="rId16"/>
    <p:sldId id="320" r:id="rId17"/>
    <p:sldId id="322" r:id="rId18"/>
    <p:sldId id="321" r:id="rId19"/>
    <p:sldId id="300" r:id="rId20"/>
    <p:sldId id="327" r:id="rId21"/>
    <p:sldId id="328" r:id="rId22"/>
    <p:sldId id="329" r:id="rId23"/>
    <p:sldId id="308" r:id="rId24"/>
    <p:sldId id="310" r:id="rId25"/>
    <p:sldId id="290" r:id="rId26"/>
    <p:sldId id="326" r:id="rId27"/>
    <p:sldId id="298" r:id="rId28"/>
    <p:sldId id="299" r:id="rId29"/>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howGuides="1">
      <p:cViewPr varScale="1">
        <p:scale>
          <a:sx n="80" d="100"/>
          <a:sy n="80" d="100"/>
        </p:scale>
        <p:origin x="154" y="58"/>
      </p:cViewPr>
      <p:guideLst>
        <p:guide orient="horz" pos="2160"/>
        <p:guide pos="2880"/>
      </p:guideLst>
    </p:cSldViewPr>
  </p:slideViewPr>
  <p:notesTextViewPr>
    <p:cViewPr>
      <p:scale>
        <a:sx n="3" d="2"/>
        <a:sy n="3" d="2"/>
      </p:scale>
      <p:origin x="0" y="0"/>
    </p:cViewPr>
  </p:notesTextViewPr>
  <p:sorterViewPr>
    <p:cViewPr>
      <p:scale>
        <a:sx n="100" d="100"/>
        <a:sy n="100" d="100"/>
      </p:scale>
      <p:origin x="0" y="0"/>
    </p:cViewPr>
  </p:sorterViewPr>
  <p:notesViewPr>
    <p:cSldViewPr showGuides="1">
      <p:cViewPr varScale="1">
        <p:scale>
          <a:sx n="76" d="100"/>
          <a:sy n="76" d="100"/>
        </p:scale>
        <p:origin x="2052"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 Type="http://schemas.openxmlformats.org/officeDocument/2006/relationships/customXml" Target="../customXml/item3.xml"/><Relationship Id="rId21" Type="http://schemas.openxmlformats.org/officeDocument/2006/relationships/slide" Target="slides/slide15.xml"/><Relationship Id="rId34" Type="http://schemas.openxmlformats.org/officeDocument/2006/relationships/theme" Target="theme/theme1.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slide" Target="slides/slide23.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presProps" Target="presProps.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notesMaster" Target="notesMasters/notes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7/12/2019</a:t>
            </a:fld>
            <a:endParaRPr lang="en-US" dirty="0"/>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dirty="0"/>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7/12/2019</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dirty="0"/>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5" name="Footer Placeholder 4"/>
          <p:cNvSpPr>
            <a:spLocks noGrp="1"/>
          </p:cNvSpPr>
          <p:nvPr>
            <p:ph type="ftr" sz="quarter" idx="11"/>
          </p:nvPr>
        </p:nvSpPr>
        <p:spPr/>
        <p:txBody>
          <a:bodyPr/>
          <a:lstStyle/>
          <a:p>
            <a:r>
              <a:rPr lang="en-US" dirty="0" smtClean="0"/>
              <a:t>Footer text goes here.</a:t>
            </a:r>
            <a:endParaRPr lang="en-US" dirty="0"/>
          </a:p>
        </p:txBody>
      </p:sp>
      <p:sp>
        <p:nvSpPr>
          <p:cNvPr id="7" name="Slide Number Placeholder 5"/>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1574457150"/>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a:prstGeom prst="rect">
            <a:avLst/>
          </a:prstGeom>
        </p:spPr>
        <p:txBody>
          <a:bodyPr/>
          <a:lstStyle>
            <a:lvl1pPr algn="l">
              <a:defRPr sz="2800" b="1">
                <a:solidFill>
                  <a:schemeClr val="accent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304800" y="1600201"/>
            <a:ext cx="8534400" cy="4319832"/>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Footer Placeholder 4"/>
          <p:cNvSpPr>
            <a:spLocks noGrp="1"/>
          </p:cNvSpPr>
          <p:nvPr>
            <p:ph type="ftr" sz="quarter" idx="11"/>
          </p:nvPr>
        </p:nvSpPr>
        <p:spPr>
          <a:xfrm>
            <a:off x="2743200" y="6553200"/>
            <a:ext cx="4038600" cy="228600"/>
          </a:xfrm>
        </p:spPr>
        <p:txBody>
          <a:bodyPr/>
          <a:lstStyle/>
          <a:p>
            <a:r>
              <a:rPr lang="en-US" dirty="0" smtClean="0"/>
              <a:t>Footer text goes here.</a:t>
            </a:r>
            <a:endParaRPr lang="en-US" dirty="0"/>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Slide Number Placeholder 5"/>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2790084855"/>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Content Placeholder 2"/>
          <p:cNvSpPr>
            <a:spLocks noGrp="1"/>
          </p:cNvSpPr>
          <p:nvPr>
            <p:ph idx="1"/>
          </p:nvPr>
        </p:nvSpPr>
        <p:spPr>
          <a:xfrm>
            <a:off x="1828800" y="685800"/>
            <a:ext cx="6324600" cy="5486400"/>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101169451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3.xml"/><Relationship Id="rId1"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505200" y="0"/>
            <a:ext cx="56388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2814" y="2876277"/>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Lst>
  <p:timing>
    <p:tnLst>
      <p:par>
        <p:cTn id="1" dur="indefinite" restart="never" nodeType="tmRoot"/>
      </p:par>
    </p:tnLst>
  </p:timing>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Footer text goes here.</a:t>
            </a:r>
            <a:endParaRPr lang="en-US" dirty="0"/>
          </a:p>
        </p:txBody>
      </p:sp>
      <p:sp>
        <p:nvSpPr>
          <p:cNvPr id="6" name="Slide Number Placeholder 5"/>
          <p:cNvSpPr>
            <a:spLocks noGrp="1"/>
          </p:cNvSpPr>
          <p:nvPr>
            <p:ph type="sldNum" sz="quarter" idx="4"/>
          </p:nvPr>
        </p:nvSpPr>
        <p:spPr>
          <a:xfrm>
            <a:off x="8534400" y="6561138"/>
            <a:ext cx="533400" cy="2968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0"/>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Lst>
  <p:timing>
    <p:tnLst>
      <p:par>
        <p:cTn id="1" dur="indefinite" restart="never" nodeType="tmRoot"/>
      </p:par>
    </p:tnLst>
  </p:timing>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cxnSp>
        <p:nvCxnSpPr>
          <p:cNvPr id="7" name="Straight Connector 6"/>
          <p:cNvCxnSpPr/>
          <p:nvPr userDrawn="1"/>
        </p:nvCxnSpPr>
        <p:spPr>
          <a:xfrm flipH="1">
            <a:off x="914400" y="1"/>
            <a:ext cx="1" cy="4952999"/>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23466" y="5257800"/>
            <a:ext cx="1181868" cy="457200"/>
          </a:xfrm>
          <a:prstGeom prst="rect">
            <a:avLst/>
          </a:prstGeom>
        </p:spPr>
      </p:pic>
      <p:cxnSp>
        <p:nvCxnSpPr>
          <p:cNvPr id="12" name="Straight Connector 11"/>
          <p:cNvCxnSpPr/>
          <p:nvPr userDrawn="1"/>
        </p:nvCxnSpPr>
        <p:spPr>
          <a:xfrm flipH="1">
            <a:off x="914400" y="6019800"/>
            <a:ext cx="1" cy="82296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05309337"/>
      </p:ext>
    </p:extLst>
  </p:cSld>
  <p:clrMap bg1="lt1" tx1="dk1" bg2="lt2" tx2="dk2" accent1="accent1" accent2="accent2" accent3="accent3" accent4="accent4" accent5="accent5" accent6="accent6" hlink="hlink" folHlink="folHlink"/>
  <p:sldLayoutIdLst>
    <p:sldLayoutId id="2147483652" r:id="rId1"/>
  </p:sldLayoutIdLst>
  <p:timing>
    <p:tnLst>
      <p:par>
        <p:cTn id="1" dur="indefinite" restart="never" nodeType="tmRoot"/>
      </p:par>
    </p:tnLst>
  </p:timing>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3.xml"/><Relationship Id="rId5" Type="http://schemas.openxmlformats.org/officeDocument/2006/relationships/image" Target="../media/image7.png"/><Relationship Id="rId4" Type="http://schemas.openxmlformats.org/officeDocument/2006/relationships/image" Target="../media/image6.png"/></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8.png"/><Relationship Id="rId1" Type="http://schemas.openxmlformats.org/officeDocument/2006/relationships/slideLayout" Target="../slideLayouts/slideLayout3.xml"/><Relationship Id="rId5" Type="http://schemas.openxmlformats.org/officeDocument/2006/relationships/image" Target="../media/image9.png"/><Relationship Id="rId4" Type="http://schemas.openxmlformats.org/officeDocument/2006/relationships/image" Target="../media/image6.png"/></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0.png"/><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33800" y="2413338"/>
            <a:ext cx="5646034" cy="1200329"/>
          </a:xfrm>
          <a:prstGeom prst="rect">
            <a:avLst/>
          </a:prstGeom>
          <a:noFill/>
        </p:spPr>
        <p:txBody>
          <a:bodyPr wrap="square" rtlCol="0">
            <a:spAutoFit/>
          </a:bodyPr>
          <a:lstStyle/>
          <a:p>
            <a:r>
              <a:rPr lang="en-US" dirty="0" smtClean="0"/>
              <a:t>REP and NOIE Demand Response Data Collection Process </a:t>
            </a:r>
            <a:endParaRPr lang="en-US" dirty="0"/>
          </a:p>
          <a:p>
            <a:endParaRPr lang="en-US" dirty="0" smtClean="0"/>
          </a:p>
          <a:p>
            <a:r>
              <a:rPr lang="en-US" dirty="0" smtClean="0"/>
              <a:t>July 15, 2019</a:t>
            </a:r>
            <a:endParaRPr lang="en-US" dirty="0"/>
          </a:p>
        </p:txBody>
      </p:sp>
    </p:spTree>
    <p:extLst>
      <p:ext uri="{BB962C8B-B14F-4D97-AF65-F5344CB8AC3E}">
        <p14:creationId xmlns:p14="http://schemas.microsoft.com/office/powerpoint/2010/main" val="121951370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94518"/>
          </a:xfrm>
        </p:spPr>
        <p:txBody>
          <a:bodyPr/>
          <a:lstStyle/>
          <a:p>
            <a:r>
              <a:rPr lang="en-US" dirty="0" smtClean="0"/>
              <a:t>REP Data Collection Schedule 2019</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10</a:t>
            </a:fld>
            <a:endParaRPr lang="en-US" dirty="0"/>
          </a:p>
        </p:txBody>
      </p:sp>
      <p:sp>
        <p:nvSpPr>
          <p:cNvPr id="5" name="Content Placeholder 2"/>
          <p:cNvSpPr>
            <a:spLocks noGrp="1"/>
          </p:cNvSpPr>
          <p:nvPr>
            <p:ph idx="1"/>
          </p:nvPr>
        </p:nvSpPr>
        <p:spPr>
          <a:xfrm>
            <a:off x="381000" y="838200"/>
            <a:ext cx="8534400" cy="5334000"/>
          </a:xfrm>
        </p:spPr>
        <p:txBody>
          <a:bodyPr/>
          <a:lstStyle/>
          <a:p>
            <a:r>
              <a:rPr lang="en-US" sz="2200" dirty="0" smtClean="0"/>
              <a:t>August 1, 2019  </a:t>
            </a:r>
          </a:p>
          <a:p>
            <a:pPr lvl="1"/>
            <a:r>
              <a:rPr lang="en-US" sz="1800" dirty="0" smtClean="0"/>
              <a:t>ERCOT sends email notification to REP contact person for REPs that meet the reporting threshold</a:t>
            </a:r>
          </a:p>
          <a:p>
            <a:pPr lvl="1"/>
            <a:r>
              <a:rPr lang="en-US" sz="1800" dirty="0" smtClean="0"/>
              <a:t>REPs with no programs send email to ERCOT</a:t>
            </a:r>
          </a:p>
          <a:p>
            <a:r>
              <a:rPr lang="en-US" sz="2200" dirty="0" smtClean="0"/>
              <a:t>September 30, 2019 (</a:t>
            </a:r>
            <a:r>
              <a:rPr lang="en-US" sz="1800" dirty="0" smtClean="0"/>
              <a:t>Snapshot date)</a:t>
            </a:r>
          </a:p>
          <a:p>
            <a:pPr lvl="1"/>
            <a:r>
              <a:rPr lang="en-US" sz="1800" dirty="0" smtClean="0"/>
              <a:t>REPs </a:t>
            </a:r>
            <a:r>
              <a:rPr lang="en-US" sz="1800" dirty="0"/>
              <a:t>can start sending files to </a:t>
            </a:r>
            <a:r>
              <a:rPr lang="en-US" sz="1800" dirty="0" smtClean="0"/>
              <a:t>ERCOT</a:t>
            </a:r>
          </a:p>
          <a:p>
            <a:pPr lvl="1"/>
            <a:r>
              <a:rPr lang="en-US" sz="1800" dirty="0" smtClean="0"/>
              <a:t>ERCOT provides </a:t>
            </a:r>
            <a:r>
              <a:rPr lang="en-US" sz="1800" dirty="0"/>
              <a:t>2019 event survey </a:t>
            </a:r>
            <a:r>
              <a:rPr lang="en-US" sz="1800" dirty="0" smtClean="0"/>
              <a:t>links to REPs that meet threshold</a:t>
            </a:r>
            <a:endParaRPr lang="en-US" sz="1800" dirty="0"/>
          </a:p>
          <a:p>
            <a:r>
              <a:rPr lang="en-US" sz="2200" dirty="0" smtClean="0"/>
              <a:t>October 7, 2019</a:t>
            </a:r>
          </a:p>
          <a:p>
            <a:pPr lvl="1"/>
            <a:r>
              <a:rPr lang="en-US" sz="1800" dirty="0" smtClean="0"/>
              <a:t>ERCOT provides REPs with list of ESIIDs they own on snapshot date</a:t>
            </a:r>
          </a:p>
          <a:p>
            <a:r>
              <a:rPr lang="en-US" sz="2200" dirty="0" smtClean="0"/>
              <a:t>October 31, 2019</a:t>
            </a:r>
          </a:p>
          <a:p>
            <a:pPr lvl="1"/>
            <a:r>
              <a:rPr lang="en-US" sz="1800" dirty="0" smtClean="0"/>
              <a:t>ESIID submission deadline for files to ERCOT that meet required accuracy</a:t>
            </a:r>
          </a:p>
          <a:p>
            <a:pPr lvl="1"/>
            <a:r>
              <a:rPr lang="en-US" sz="1800" dirty="0" smtClean="0"/>
              <a:t>Event survey deadline (for REPs with OLC, PR, OTH)</a:t>
            </a:r>
          </a:p>
          <a:p>
            <a:r>
              <a:rPr lang="en-US" sz="2200" dirty="0" smtClean="0"/>
              <a:t>November 29, 2019 - </a:t>
            </a:r>
            <a:r>
              <a:rPr lang="en-US" sz="1800" dirty="0" smtClean="0"/>
              <a:t>ERCOT completes 2019 summer assessment </a:t>
            </a:r>
          </a:p>
          <a:p>
            <a:r>
              <a:rPr lang="en-US" sz="2200" dirty="0" smtClean="0"/>
              <a:t>March 31, 2020 - </a:t>
            </a:r>
            <a:r>
              <a:rPr lang="en-US" sz="1800" dirty="0" smtClean="0"/>
              <a:t>2019 Annual Report of Demand Response due</a:t>
            </a:r>
          </a:p>
          <a:p>
            <a:endParaRPr lang="en-US" sz="2400" dirty="0" smtClean="0"/>
          </a:p>
          <a:p>
            <a:pPr lvl="1"/>
            <a:endParaRPr lang="en-US" dirty="0"/>
          </a:p>
        </p:txBody>
      </p:sp>
    </p:spTree>
    <p:extLst>
      <p:ext uri="{BB962C8B-B14F-4D97-AF65-F5344CB8AC3E}">
        <p14:creationId xmlns:p14="http://schemas.microsoft.com/office/powerpoint/2010/main" val="37329510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94518"/>
          </a:xfrm>
        </p:spPr>
        <p:txBody>
          <a:bodyPr/>
          <a:lstStyle/>
          <a:p>
            <a:r>
              <a:rPr lang="en-US" dirty="0" smtClean="0"/>
              <a:t>REP ESIID Data Submission</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11</a:t>
            </a:fld>
            <a:endParaRPr lang="en-US" dirty="0"/>
          </a:p>
        </p:txBody>
      </p:sp>
      <p:sp>
        <p:nvSpPr>
          <p:cNvPr id="6" name="Content Placeholder 2"/>
          <p:cNvSpPr>
            <a:spLocks noGrp="1"/>
          </p:cNvSpPr>
          <p:nvPr>
            <p:ph idx="1"/>
          </p:nvPr>
        </p:nvSpPr>
        <p:spPr>
          <a:xfrm>
            <a:off x="304800" y="965994"/>
            <a:ext cx="8534400" cy="4368006"/>
          </a:xfrm>
        </p:spPr>
        <p:txBody>
          <a:bodyPr/>
          <a:lstStyle/>
          <a:p>
            <a:r>
              <a:rPr lang="en-US" sz="2400" dirty="0" smtClean="0"/>
              <a:t>Revised categories (proposed)</a:t>
            </a:r>
          </a:p>
          <a:p>
            <a:pPr lvl="1"/>
            <a:r>
              <a:rPr lang="en-US" sz="2000" dirty="0" smtClean="0"/>
              <a:t>Add categories to identify pricing products indexed on day-ahead and real-time prices</a:t>
            </a:r>
          </a:p>
          <a:p>
            <a:pPr lvl="1"/>
            <a:r>
              <a:rPr lang="en-US" sz="2000" dirty="0" smtClean="0"/>
              <a:t>To allow analysis of price response specific to high day-ahead prices … including days with normal real time prices</a:t>
            </a:r>
          </a:p>
          <a:p>
            <a:pPr lvl="1"/>
            <a:r>
              <a:rPr lang="en-US" sz="2000" dirty="0" smtClean="0"/>
              <a:t>BID – Block and Indexed Day Ahead Prices</a:t>
            </a:r>
          </a:p>
          <a:p>
            <a:pPr lvl="1"/>
            <a:r>
              <a:rPr lang="en-US" sz="2000" dirty="0" smtClean="0"/>
              <a:t>BIR </a:t>
            </a:r>
            <a:r>
              <a:rPr lang="en-US" sz="2000" dirty="0"/>
              <a:t>–</a:t>
            </a:r>
            <a:r>
              <a:rPr lang="en-US" sz="2000" dirty="0" smtClean="0"/>
              <a:t>  Block </a:t>
            </a:r>
            <a:r>
              <a:rPr lang="en-US" sz="2000" dirty="0"/>
              <a:t>and Indexed </a:t>
            </a:r>
            <a:r>
              <a:rPr lang="en-US" sz="2000" dirty="0" smtClean="0"/>
              <a:t>Real Time Prices</a:t>
            </a:r>
          </a:p>
          <a:p>
            <a:pPr lvl="1"/>
            <a:r>
              <a:rPr lang="en-US" sz="2000" dirty="0"/>
              <a:t>DAP – </a:t>
            </a:r>
            <a:r>
              <a:rPr lang="en-US" sz="2000" dirty="0" smtClean="0"/>
              <a:t>Day Ahead Pricing</a:t>
            </a:r>
          </a:p>
          <a:p>
            <a:pPr lvl="1"/>
            <a:r>
              <a:rPr lang="en-US" sz="2000" dirty="0" smtClean="0"/>
              <a:t>RTP – Real Time Pricing</a:t>
            </a:r>
          </a:p>
          <a:p>
            <a:pPr lvl="1"/>
            <a:endParaRPr lang="en-US" sz="2000" dirty="0" smtClean="0"/>
          </a:p>
        </p:txBody>
      </p:sp>
    </p:spTree>
    <p:extLst>
      <p:ext uri="{BB962C8B-B14F-4D97-AF65-F5344CB8AC3E}">
        <p14:creationId xmlns:p14="http://schemas.microsoft.com/office/powerpoint/2010/main" val="16266864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94518"/>
          </a:xfrm>
        </p:spPr>
        <p:txBody>
          <a:bodyPr/>
          <a:lstStyle/>
          <a:p>
            <a:r>
              <a:rPr lang="en-US" dirty="0" smtClean="0"/>
              <a:t>REP ESIID </a:t>
            </a:r>
            <a:r>
              <a:rPr lang="en-US" dirty="0"/>
              <a:t>Data Submission</a:t>
            </a:r>
          </a:p>
        </p:txBody>
      </p:sp>
      <p:sp>
        <p:nvSpPr>
          <p:cNvPr id="4" name="Slide Number Placeholder 3"/>
          <p:cNvSpPr>
            <a:spLocks noGrp="1"/>
          </p:cNvSpPr>
          <p:nvPr>
            <p:ph type="sldNum" sz="quarter" idx="4"/>
          </p:nvPr>
        </p:nvSpPr>
        <p:spPr/>
        <p:txBody>
          <a:bodyPr/>
          <a:lstStyle/>
          <a:p>
            <a:fld id="{1D93BD3E-1E9A-4970-A6F7-E7AC52762E0C}" type="slidenum">
              <a:rPr lang="en-US" smtClean="0"/>
              <a:pPr/>
              <a:t>12</a:t>
            </a:fld>
            <a:endParaRPr lang="en-US" dirty="0"/>
          </a:p>
        </p:txBody>
      </p:sp>
      <p:sp>
        <p:nvSpPr>
          <p:cNvPr id="6" name="Content Placeholder 2"/>
          <p:cNvSpPr>
            <a:spLocks noGrp="1"/>
          </p:cNvSpPr>
          <p:nvPr>
            <p:ph idx="1"/>
          </p:nvPr>
        </p:nvSpPr>
        <p:spPr>
          <a:xfrm>
            <a:off x="304800" y="965994"/>
            <a:ext cx="8534400" cy="4368006"/>
          </a:xfrm>
        </p:spPr>
        <p:txBody>
          <a:bodyPr/>
          <a:lstStyle/>
          <a:p>
            <a:r>
              <a:rPr lang="en-US" sz="2400" dirty="0" smtClean="0"/>
              <a:t>Program Start Date</a:t>
            </a:r>
          </a:p>
          <a:p>
            <a:pPr lvl="1"/>
            <a:r>
              <a:rPr lang="en-US" sz="2000" dirty="0" smtClean="0"/>
              <a:t>Must not precede the REP-of-Record date for the </a:t>
            </a:r>
            <a:r>
              <a:rPr lang="en-US" sz="2000" dirty="0"/>
              <a:t>customer occupying the premise on the snapshot date</a:t>
            </a:r>
            <a:endParaRPr lang="en-US" sz="2000" dirty="0" smtClean="0"/>
          </a:p>
          <a:p>
            <a:pPr lvl="1"/>
            <a:r>
              <a:rPr lang="en-US" sz="2000" dirty="0" smtClean="0"/>
              <a:t>Report the date that customer first started participation on the program</a:t>
            </a:r>
          </a:p>
          <a:p>
            <a:pPr lvl="1"/>
            <a:r>
              <a:rPr lang="en-US" sz="2000" dirty="0" smtClean="0"/>
              <a:t>If the same customer was on the program and subsequently renewed contract and/or continued participation report the initial start date</a:t>
            </a:r>
          </a:p>
          <a:p>
            <a:pPr lvl="1"/>
            <a:r>
              <a:rPr lang="en-US" sz="2000" dirty="0" smtClean="0"/>
              <a:t>If the </a:t>
            </a:r>
            <a:r>
              <a:rPr lang="en-US" sz="2000" dirty="0"/>
              <a:t>REP-of-Record date </a:t>
            </a:r>
            <a:r>
              <a:rPr lang="en-US" sz="2000" dirty="0" smtClean="0"/>
              <a:t>and the </a:t>
            </a:r>
            <a:r>
              <a:rPr lang="en-US" sz="2000" dirty="0"/>
              <a:t>program start date </a:t>
            </a:r>
            <a:r>
              <a:rPr lang="en-US" sz="2000" dirty="0" smtClean="0"/>
              <a:t>precedes the previous snapshot date, and the program start date for the two submissions should match</a:t>
            </a:r>
          </a:p>
          <a:p>
            <a:pPr lvl="1"/>
            <a:endParaRPr lang="en-US" sz="2000" dirty="0" smtClean="0"/>
          </a:p>
        </p:txBody>
      </p:sp>
    </p:spTree>
    <p:extLst>
      <p:ext uri="{BB962C8B-B14F-4D97-AF65-F5344CB8AC3E}">
        <p14:creationId xmlns:p14="http://schemas.microsoft.com/office/powerpoint/2010/main" val="38761653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458200" cy="594518"/>
          </a:xfrm>
        </p:spPr>
        <p:txBody>
          <a:bodyPr/>
          <a:lstStyle/>
          <a:p>
            <a:r>
              <a:rPr lang="en-US" dirty="0"/>
              <a:t>REP ESIID Data Submission</a:t>
            </a:r>
          </a:p>
        </p:txBody>
      </p:sp>
      <p:sp>
        <p:nvSpPr>
          <p:cNvPr id="4" name="Slide Number Placeholder 3"/>
          <p:cNvSpPr>
            <a:spLocks noGrp="1"/>
          </p:cNvSpPr>
          <p:nvPr>
            <p:ph type="sldNum" sz="quarter" idx="4"/>
          </p:nvPr>
        </p:nvSpPr>
        <p:spPr/>
        <p:txBody>
          <a:bodyPr/>
          <a:lstStyle/>
          <a:p>
            <a:fld id="{1D93BD3E-1E9A-4970-A6F7-E7AC52762E0C}" type="slidenum">
              <a:rPr lang="en-US" smtClean="0"/>
              <a:pPr/>
              <a:t>13</a:t>
            </a:fld>
            <a:endParaRPr lang="en-US" dirty="0"/>
          </a:p>
        </p:txBody>
      </p:sp>
      <p:sp>
        <p:nvSpPr>
          <p:cNvPr id="6" name="Content Placeholder 2"/>
          <p:cNvSpPr>
            <a:spLocks noGrp="1"/>
          </p:cNvSpPr>
          <p:nvPr>
            <p:ph idx="1"/>
          </p:nvPr>
        </p:nvSpPr>
        <p:spPr>
          <a:xfrm>
            <a:off x="304800" y="965994"/>
            <a:ext cx="8534400" cy="5467350"/>
          </a:xfrm>
        </p:spPr>
        <p:txBody>
          <a:bodyPr/>
          <a:lstStyle/>
          <a:p>
            <a:r>
              <a:rPr lang="en-US" sz="2400" dirty="0" smtClean="0"/>
              <a:t>Other Direct Load Control (OLC)</a:t>
            </a:r>
            <a:endParaRPr lang="en-US" sz="2400" dirty="0"/>
          </a:p>
          <a:p>
            <a:pPr lvl="1"/>
            <a:r>
              <a:rPr lang="en-US" sz="2000" dirty="0"/>
              <a:t>Do not report ESIIDs if they participate on ERS or TDSP Standard Offer Programs</a:t>
            </a:r>
          </a:p>
          <a:p>
            <a:pPr lvl="1"/>
            <a:r>
              <a:rPr lang="en-US" sz="2000" dirty="0"/>
              <a:t>Do not report ERS or TDSP Standard Offer </a:t>
            </a:r>
            <a:r>
              <a:rPr lang="en-US" sz="2000" dirty="0" smtClean="0"/>
              <a:t>related tests/events</a:t>
            </a:r>
            <a:endParaRPr lang="en-US" sz="2000" dirty="0"/>
          </a:p>
          <a:p>
            <a:r>
              <a:rPr lang="en-US" sz="2400" dirty="0" smtClean="0"/>
              <a:t>Peak Rebate (PR)</a:t>
            </a:r>
          </a:p>
          <a:p>
            <a:pPr lvl="1"/>
            <a:r>
              <a:rPr lang="en-US" sz="2000" dirty="0" smtClean="0"/>
              <a:t>Report ESIIDs that were eligible to receive rebates even if no events were called</a:t>
            </a:r>
          </a:p>
          <a:p>
            <a:pPr lvl="1"/>
            <a:r>
              <a:rPr lang="en-US" sz="2000" dirty="0" smtClean="0"/>
              <a:t>Report all ESIIDs on the program … do not limit to those deemed by the REP to have responded</a:t>
            </a:r>
          </a:p>
          <a:p>
            <a:r>
              <a:rPr lang="en-US" sz="2400" dirty="0" smtClean="0"/>
              <a:t>Other Voluntary Demand Response (OTH)</a:t>
            </a:r>
          </a:p>
          <a:p>
            <a:pPr lvl="1"/>
            <a:r>
              <a:rPr lang="en-US" sz="2000" dirty="0"/>
              <a:t>Report all ESIIDs on the program … do not limit to those deemed by the REP to have responded</a:t>
            </a:r>
          </a:p>
          <a:p>
            <a:endParaRPr lang="en-US" sz="2400" dirty="0" smtClean="0"/>
          </a:p>
          <a:p>
            <a:pPr marL="0" indent="0">
              <a:buNone/>
            </a:pPr>
            <a:endParaRPr lang="en-US" sz="2400" dirty="0" smtClean="0"/>
          </a:p>
          <a:p>
            <a:pPr lvl="1"/>
            <a:endParaRPr lang="en-US" sz="2000" dirty="0"/>
          </a:p>
        </p:txBody>
      </p:sp>
    </p:spTree>
    <p:extLst>
      <p:ext uri="{BB962C8B-B14F-4D97-AF65-F5344CB8AC3E}">
        <p14:creationId xmlns:p14="http://schemas.microsoft.com/office/powerpoint/2010/main" val="38701560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94518"/>
          </a:xfrm>
        </p:spPr>
        <p:txBody>
          <a:bodyPr/>
          <a:lstStyle/>
          <a:p>
            <a:r>
              <a:rPr lang="en-US" dirty="0" smtClean="0"/>
              <a:t>REP Event Survey Process</a:t>
            </a:r>
            <a:endParaRPr lang="en-US" dirty="0"/>
          </a:p>
        </p:txBody>
      </p:sp>
      <p:sp>
        <p:nvSpPr>
          <p:cNvPr id="3" name="Content Placeholder 2"/>
          <p:cNvSpPr>
            <a:spLocks noGrp="1"/>
          </p:cNvSpPr>
          <p:nvPr>
            <p:ph idx="1"/>
          </p:nvPr>
        </p:nvSpPr>
        <p:spPr>
          <a:xfrm>
            <a:off x="304800" y="838200"/>
            <a:ext cx="8534400" cy="5081833"/>
          </a:xfrm>
        </p:spPr>
        <p:txBody>
          <a:bodyPr/>
          <a:lstStyle/>
          <a:p>
            <a:r>
              <a:rPr lang="en-US" sz="2400" dirty="0" smtClean="0"/>
              <a:t>Event survey links sent only to REPs that meet the reporting threshold</a:t>
            </a:r>
            <a:endParaRPr lang="en-US" sz="2400" dirty="0"/>
          </a:p>
          <a:p>
            <a:r>
              <a:rPr lang="en-US" sz="2400" dirty="0" smtClean="0"/>
              <a:t>There are no event surveys for pricing event products</a:t>
            </a:r>
          </a:p>
          <a:p>
            <a:pPr lvl="1"/>
            <a:r>
              <a:rPr lang="en-US" sz="2000" dirty="0" smtClean="0"/>
              <a:t>Real-time Pricing Rate</a:t>
            </a:r>
          </a:p>
          <a:p>
            <a:pPr lvl="1"/>
            <a:r>
              <a:rPr lang="en-US" sz="2000" dirty="0" smtClean="0"/>
              <a:t>Block and Index Rate</a:t>
            </a:r>
          </a:p>
          <a:p>
            <a:pPr lvl="1"/>
            <a:r>
              <a:rPr lang="en-US" sz="2000" dirty="0" smtClean="0"/>
              <a:t>Critical Peak Pricing Rate</a:t>
            </a:r>
          </a:p>
          <a:p>
            <a:r>
              <a:rPr lang="en-US" sz="2400" dirty="0" smtClean="0"/>
              <a:t>There are three different retail DR event surveys</a:t>
            </a:r>
          </a:p>
          <a:p>
            <a:pPr lvl="1"/>
            <a:r>
              <a:rPr lang="en-US" sz="2000" dirty="0" smtClean="0"/>
              <a:t>Peak Rebate</a:t>
            </a:r>
          </a:p>
          <a:p>
            <a:pPr lvl="1"/>
            <a:r>
              <a:rPr lang="en-US" sz="2000" dirty="0" smtClean="0"/>
              <a:t>Other Load Control</a:t>
            </a:r>
          </a:p>
          <a:p>
            <a:pPr lvl="1"/>
            <a:r>
              <a:rPr lang="en-US" sz="2000" dirty="0" smtClean="0"/>
              <a:t>Other Voluntary Demand Response</a:t>
            </a:r>
          </a:p>
          <a:p>
            <a:r>
              <a:rPr lang="en-US" sz="2400" dirty="0" smtClean="0"/>
              <a:t>Survey Monkey used as the survey tool</a:t>
            </a:r>
          </a:p>
          <a:p>
            <a:r>
              <a:rPr lang="en-US" sz="2400" dirty="0" smtClean="0"/>
              <a:t>All survey responses are due by October 31</a:t>
            </a:r>
            <a:endParaRPr lang="en-US" sz="2400" dirty="0"/>
          </a:p>
          <a:p>
            <a:endParaRPr lang="en-US" sz="18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14</a:t>
            </a:fld>
            <a:endParaRPr lang="en-US" dirty="0"/>
          </a:p>
        </p:txBody>
      </p:sp>
    </p:spTree>
    <p:extLst>
      <p:ext uri="{BB962C8B-B14F-4D97-AF65-F5344CB8AC3E}">
        <p14:creationId xmlns:p14="http://schemas.microsoft.com/office/powerpoint/2010/main" val="38497042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715414"/>
          </a:xfrm>
        </p:spPr>
        <p:txBody>
          <a:bodyPr/>
          <a:lstStyle/>
          <a:p>
            <a:r>
              <a:rPr lang="en-US" dirty="0"/>
              <a:t>REP Survey Questions</a:t>
            </a:r>
          </a:p>
        </p:txBody>
      </p:sp>
      <p:sp>
        <p:nvSpPr>
          <p:cNvPr id="4" name="Slide Number Placeholder 3"/>
          <p:cNvSpPr>
            <a:spLocks noGrp="1"/>
          </p:cNvSpPr>
          <p:nvPr>
            <p:ph type="sldNum" sz="quarter" idx="4"/>
          </p:nvPr>
        </p:nvSpPr>
        <p:spPr/>
        <p:txBody>
          <a:bodyPr/>
          <a:lstStyle/>
          <a:p>
            <a:fld id="{1D93BD3E-1E9A-4970-A6F7-E7AC52762E0C}" type="slidenum">
              <a:rPr lang="en-US" smtClean="0"/>
              <a:pPr/>
              <a:t>15</a:t>
            </a:fld>
            <a:endParaRPr lang="en-US" dirty="0"/>
          </a:p>
        </p:txBody>
      </p:sp>
      <p:pic>
        <p:nvPicPr>
          <p:cNvPr id="6" name="Picture 5"/>
          <p:cNvPicPr>
            <a:picLocks noChangeAspect="1"/>
          </p:cNvPicPr>
          <p:nvPr/>
        </p:nvPicPr>
        <p:blipFill>
          <a:blip r:embed="rId2"/>
          <a:stretch>
            <a:fillRect/>
          </a:stretch>
        </p:blipFill>
        <p:spPr>
          <a:xfrm>
            <a:off x="381000" y="1066800"/>
            <a:ext cx="7667625" cy="3552825"/>
          </a:xfrm>
          <a:prstGeom prst="rect">
            <a:avLst/>
          </a:prstGeom>
        </p:spPr>
      </p:pic>
    </p:spTree>
    <p:extLst>
      <p:ext uri="{BB962C8B-B14F-4D97-AF65-F5344CB8AC3E}">
        <p14:creationId xmlns:p14="http://schemas.microsoft.com/office/powerpoint/2010/main" val="8253036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94518"/>
          </a:xfrm>
        </p:spPr>
        <p:txBody>
          <a:bodyPr/>
          <a:lstStyle/>
          <a:p>
            <a:r>
              <a:rPr lang="en-US" dirty="0"/>
              <a:t>REP Survey Questions</a:t>
            </a:r>
          </a:p>
        </p:txBody>
      </p:sp>
      <p:sp>
        <p:nvSpPr>
          <p:cNvPr id="4" name="Slide Number Placeholder 3"/>
          <p:cNvSpPr>
            <a:spLocks noGrp="1"/>
          </p:cNvSpPr>
          <p:nvPr>
            <p:ph type="sldNum" sz="quarter" idx="4"/>
          </p:nvPr>
        </p:nvSpPr>
        <p:spPr/>
        <p:txBody>
          <a:bodyPr/>
          <a:lstStyle/>
          <a:p>
            <a:fld id="{1D93BD3E-1E9A-4970-A6F7-E7AC52762E0C}" type="slidenum">
              <a:rPr lang="en-US" smtClean="0"/>
              <a:pPr/>
              <a:t>16</a:t>
            </a:fld>
            <a:endParaRPr lang="en-US" dirty="0"/>
          </a:p>
        </p:txBody>
      </p:sp>
      <p:sp>
        <p:nvSpPr>
          <p:cNvPr id="5" name="Content Placeholder 2"/>
          <p:cNvSpPr>
            <a:spLocks noGrp="1"/>
          </p:cNvSpPr>
          <p:nvPr>
            <p:ph idx="1"/>
          </p:nvPr>
        </p:nvSpPr>
        <p:spPr>
          <a:xfrm>
            <a:off x="381000" y="847725"/>
            <a:ext cx="8534400" cy="447675"/>
          </a:xfrm>
        </p:spPr>
        <p:txBody>
          <a:bodyPr/>
          <a:lstStyle/>
          <a:p>
            <a:pPr marL="0" indent="0">
              <a:buNone/>
            </a:pPr>
            <a:r>
              <a:rPr lang="en-US" sz="2400" dirty="0"/>
              <a:t>Peak Rebate</a:t>
            </a:r>
          </a:p>
          <a:p>
            <a:pPr marL="0" indent="0">
              <a:buNone/>
            </a:pPr>
            <a:endParaRPr lang="en-US" dirty="0"/>
          </a:p>
        </p:txBody>
      </p:sp>
      <p:sp>
        <p:nvSpPr>
          <p:cNvPr id="6" name="TextBox 5"/>
          <p:cNvSpPr txBox="1"/>
          <p:nvPr/>
        </p:nvSpPr>
        <p:spPr>
          <a:xfrm>
            <a:off x="609600" y="1371600"/>
            <a:ext cx="6781800" cy="307777"/>
          </a:xfrm>
          <a:prstGeom prst="rect">
            <a:avLst/>
          </a:prstGeom>
          <a:noFill/>
        </p:spPr>
        <p:txBody>
          <a:bodyPr wrap="square" rtlCol="0">
            <a:spAutoFit/>
          </a:bodyPr>
          <a:lstStyle/>
          <a:p>
            <a:r>
              <a:rPr lang="en-US" sz="1400" b="1" dirty="0" smtClean="0"/>
              <a:t>3. Did you initiate any Peak Rebate Events during the 2019 reporting period</a:t>
            </a:r>
            <a:endParaRPr lang="en-US" sz="1400" b="1" dirty="0"/>
          </a:p>
        </p:txBody>
      </p:sp>
      <p:pic>
        <p:nvPicPr>
          <p:cNvPr id="7" name="Picture 6"/>
          <p:cNvPicPr>
            <a:picLocks noChangeAspect="1"/>
          </p:cNvPicPr>
          <p:nvPr/>
        </p:nvPicPr>
        <p:blipFill>
          <a:blip r:embed="rId2"/>
          <a:stretch>
            <a:fillRect/>
          </a:stretch>
        </p:blipFill>
        <p:spPr>
          <a:xfrm>
            <a:off x="647700" y="1721128"/>
            <a:ext cx="771525" cy="590550"/>
          </a:xfrm>
          <a:prstGeom prst="rect">
            <a:avLst/>
          </a:prstGeom>
        </p:spPr>
      </p:pic>
      <p:pic>
        <p:nvPicPr>
          <p:cNvPr id="9" name="Picture 8"/>
          <p:cNvPicPr>
            <a:picLocks noChangeAspect="1"/>
          </p:cNvPicPr>
          <p:nvPr/>
        </p:nvPicPr>
        <p:blipFill>
          <a:blip r:embed="rId3"/>
          <a:stretch>
            <a:fillRect/>
          </a:stretch>
        </p:blipFill>
        <p:spPr>
          <a:xfrm>
            <a:off x="609600" y="4210814"/>
            <a:ext cx="7753350" cy="714375"/>
          </a:xfrm>
          <a:prstGeom prst="rect">
            <a:avLst/>
          </a:prstGeom>
        </p:spPr>
      </p:pic>
      <p:sp>
        <p:nvSpPr>
          <p:cNvPr id="10" name="TextBox 9"/>
          <p:cNvSpPr txBox="1"/>
          <p:nvPr/>
        </p:nvSpPr>
        <p:spPr>
          <a:xfrm>
            <a:off x="647700" y="4842622"/>
            <a:ext cx="5448300" cy="738664"/>
          </a:xfrm>
          <a:prstGeom prst="rect">
            <a:avLst/>
          </a:prstGeom>
          <a:noFill/>
        </p:spPr>
        <p:txBody>
          <a:bodyPr wrap="square" rtlCol="0">
            <a:spAutoFit/>
          </a:bodyPr>
          <a:lstStyle/>
          <a:p>
            <a:r>
              <a:rPr lang="en-US" sz="1400" dirty="0" smtClean="0"/>
              <a:t>Was the Peak Rebate notification issued to all participants?</a:t>
            </a:r>
            <a:endParaRPr lang="en-US" sz="1400" dirty="0"/>
          </a:p>
          <a:p>
            <a:endParaRPr lang="en-US" sz="1400" dirty="0" smtClean="0"/>
          </a:p>
          <a:p>
            <a:r>
              <a:rPr lang="en-US" sz="1400" dirty="0" smtClean="0"/>
              <a:t>If no, provide details on which participants received the notification.</a:t>
            </a:r>
            <a:endParaRPr lang="en-US" sz="1400" dirty="0"/>
          </a:p>
        </p:txBody>
      </p:sp>
      <p:pic>
        <p:nvPicPr>
          <p:cNvPr id="11" name="Picture 10"/>
          <p:cNvPicPr>
            <a:picLocks noChangeAspect="1"/>
          </p:cNvPicPr>
          <p:nvPr/>
        </p:nvPicPr>
        <p:blipFill>
          <a:blip r:embed="rId2"/>
          <a:stretch>
            <a:fillRect/>
          </a:stretch>
        </p:blipFill>
        <p:spPr>
          <a:xfrm>
            <a:off x="5486400" y="4805329"/>
            <a:ext cx="771525" cy="590550"/>
          </a:xfrm>
          <a:prstGeom prst="rect">
            <a:avLst/>
          </a:prstGeom>
        </p:spPr>
      </p:pic>
      <p:pic>
        <p:nvPicPr>
          <p:cNvPr id="12" name="Picture 11"/>
          <p:cNvPicPr>
            <a:picLocks noChangeAspect="1"/>
          </p:cNvPicPr>
          <p:nvPr/>
        </p:nvPicPr>
        <p:blipFill>
          <a:blip r:embed="rId4"/>
          <a:stretch>
            <a:fillRect/>
          </a:stretch>
        </p:blipFill>
        <p:spPr>
          <a:xfrm>
            <a:off x="762000" y="5618579"/>
            <a:ext cx="3124200" cy="361950"/>
          </a:xfrm>
          <a:prstGeom prst="rect">
            <a:avLst/>
          </a:prstGeom>
        </p:spPr>
      </p:pic>
      <p:sp>
        <p:nvSpPr>
          <p:cNvPr id="14" name="TextBox 13"/>
          <p:cNvSpPr txBox="1"/>
          <p:nvPr/>
        </p:nvSpPr>
        <p:spPr>
          <a:xfrm>
            <a:off x="614823" y="2347473"/>
            <a:ext cx="7275256" cy="523220"/>
          </a:xfrm>
          <a:prstGeom prst="rect">
            <a:avLst/>
          </a:prstGeom>
          <a:noFill/>
        </p:spPr>
        <p:txBody>
          <a:bodyPr wrap="square" rtlCol="0">
            <a:spAutoFit/>
          </a:bodyPr>
          <a:lstStyle/>
          <a:p>
            <a:r>
              <a:rPr lang="en-US" sz="1400" b="1" dirty="0" smtClean="0"/>
              <a:t>4.If you answered “Yes” please provide the following information for any event initiated during the 2019 reporting period</a:t>
            </a:r>
            <a:endParaRPr lang="en-US" sz="1400" b="1" dirty="0"/>
          </a:p>
        </p:txBody>
      </p:sp>
      <p:pic>
        <p:nvPicPr>
          <p:cNvPr id="16" name="Picture 15"/>
          <p:cNvPicPr>
            <a:picLocks noChangeAspect="1"/>
          </p:cNvPicPr>
          <p:nvPr/>
        </p:nvPicPr>
        <p:blipFill>
          <a:blip r:embed="rId5"/>
          <a:stretch>
            <a:fillRect/>
          </a:stretch>
        </p:blipFill>
        <p:spPr>
          <a:xfrm>
            <a:off x="647700" y="2842419"/>
            <a:ext cx="7486650" cy="1257300"/>
          </a:xfrm>
          <a:prstGeom prst="rect">
            <a:avLst/>
          </a:prstGeom>
        </p:spPr>
      </p:pic>
    </p:spTree>
    <p:extLst>
      <p:ext uri="{BB962C8B-B14F-4D97-AF65-F5344CB8AC3E}">
        <p14:creationId xmlns:p14="http://schemas.microsoft.com/office/powerpoint/2010/main" val="35041102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94518"/>
          </a:xfrm>
        </p:spPr>
        <p:txBody>
          <a:bodyPr/>
          <a:lstStyle/>
          <a:p>
            <a:r>
              <a:rPr lang="en-US" dirty="0"/>
              <a:t>REP Survey Questions</a:t>
            </a:r>
          </a:p>
        </p:txBody>
      </p:sp>
      <p:sp>
        <p:nvSpPr>
          <p:cNvPr id="4" name="Slide Number Placeholder 3"/>
          <p:cNvSpPr>
            <a:spLocks noGrp="1"/>
          </p:cNvSpPr>
          <p:nvPr>
            <p:ph type="sldNum" sz="quarter" idx="4"/>
          </p:nvPr>
        </p:nvSpPr>
        <p:spPr/>
        <p:txBody>
          <a:bodyPr/>
          <a:lstStyle/>
          <a:p>
            <a:fld id="{1D93BD3E-1E9A-4970-A6F7-E7AC52762E0C}" type="slidenum">
              <a:rPr lang="en-US" smtClean="0"/>
              <a:pPr/>
              <a:t>17</a:t>
            </a:fld>
            <a:endParaRPr lang="en-US" dirty="0"/>
          </a:p>
        </p:txBody>
      </p:sp>
      <p:sp>
        <p:nvSpPr>
          <p:cNvPr id="6" name="Content Placeholder 2"/>
          <p:cNvSpPr txBox="1">
            <a:spLocks/>
          </p:cNvSpPr>
          <p:nvPr/>
        </p:nvSpPr>
        <p:spPr>
          <a:xfrm>
            <a:off x="304800" y="771524"/>
            <a:ext cx="8534400" cy="609601"/>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r>
              <a:rPr lang="en-US" sz="2400" dirty="0" smtClean="0"/>
              <a:t>Other Load Control</a:t>
            </a:r>
            <a:endParaRPr lang="en-US" sz="2400" dirty="0"/>
          </a:p>
        </p:txBody>
      </p:sp>
      <p:pic>
        <p:nvPicPr>
          <p:cNvPr id="7" name="Picture 6"/>
          <p:cNvPicPr>
            <a:picLocks noChangeAspect="1"/>
          </p:cNvPicPr>
          <p:nvPr/>
        </p:nvPicPr>
        <p:blipFill>
          <a:blip r:embed="rId2"/>
          <a:stretch>
            <a:fillRect/>
          </a:stretch>
        </p:blipFill>
        <p:spPr>
          <a:xfrm>
            <a:off x="599767" y="4436254"/>
            <a:ext cx="7124700" cy="628650"/>
          </a:xfrm>
          <a:prstGeom prst="rect">
            <a:avLst/>
          </a:prstGeom>
        </p:spPr>
      </p:pic>
      <p:sp>
        <p:nvSpPr>
          <p:cNvPr id="8" name="TextBox 7"/>
          <p:cNvSpPr txBox="1"/>
          <p:nvPr/>
        </p:nvSpPr>
        <p:spPr>
          <a:xfrm>
            <a:off x="557981" y="5064904"/>
            <a:ext cx="5715000" cy="738664"/>
          </a:xfrm>
          <a:prstGeom prst="rect">
            <a:avLst/>
          </a:prstGeom>
          <a:noFill/>
        </p:spPr>
        <p:txBody>
          <a:bodyPr wrap="square" rtlCol="0">
            <a:spAutoFit/>
          </a:bodyPr>
          <a:lstStyle/>
          <a:p>
            <a:r>
              <a:rPr lang="en-US" sz="1400" dirty="0" smtClean="0"/>
              <a:t>Was the Other Load Control notification issued to all participants?</a:t>
            </a:r>
          </a:p>
          <a:p>
            <a:endParaRPr lang="en-US" sz="1400" dirty="0" smtClean="0"/>
          </a:p>
          <a:p>
            <a:r>
              <a:rPr lang="en-US" sz="1400" dirty="0" smtClean="0"/>
              <a:t>If no, provide details on which participants received the notification.</a:t>
            </a:r>
            <a:endParaRPr lang="en-US" sz="1400" dirty="0"/>
          </a:p>
        </p:txBody>
      </p:sp>
      <p:pic>
        <p:nvPicPr>
          <p:cNvPr id="9" name="Picture 8"/>
          <p:cNvPicPr>
            <a:picLocks noChangeAspect="1"/>
          </p:cNvPicPr>
          <p:nvPr/>
        </p:nvPicPr>
        <p:blipFill>
          <a:blip r:embed="rId3"/>
          <a:stretch>
            <a:fillRect/>
          </a:stretch>
        </p:blipFill>
        <p:spPr>
          <a:xfrm>
            <a:off x="6019800" y="5064904"/>
            <a:ext cx="771525" cy="590550"/>
          </a:xfrm>
          <a:prstGeom prst="rect">
            <a:avLst/>
          </a:prstGeom>
        </p:spPr>
      </p:pic>
      <p:pic>
        <p:nvPicPr>
          <p:cNvPr id="10" name="Picture 9"/>
          <p:cNvPicPr>
            <a:picLocks noChangeAspect="1"/>
          </p:cNvPicPr>
          <p:nvPr/>
        </p:nvPicPr>
        <p:blipFill>
          <a:blip r:embed="rId4"/>
          <a:stretch>
            <a:fillRect/>
          </a:stretch>
        </p:blipFill>
        <p:spPr>
          <a:xfrm>
            <a:off x="602225" y="5803568"/>
            <a:ext cx="3124200" cy="361950"/>
          </a:xfrm>
          <a:prstGeom prst="rect">
            <a:avLst/>
          </a:prstGeom>
        </p:spPr>
      </p:pic>
      <p:sp>
        <p:nvSpPr>
          <p:cNvPr id="11" name="TextBox 10"/>
          <p:cNvSpPr txBox="1"/>
          <p:nvPr/>
        </p:nvSpPr>
        <p:spPr>
          <a:xfrm>
            <a:off x="533400" y="1229753"/>
            <a:ext cx="7010400" cy="738664"/>
          </a:xfrm>
          <a:prstGeom prst="rect">
            <a:avLst/>
          </a:prstGeom>
          <a:noFill/>
        </p:spPr>
        <p:txBody>
          <a:bodyPr wrap="square" rtlCol="0">
            <a:spAutoFit/>
          </a:bodyPr>
          <a:lstStyle/>
          <a:p>
            <a:r>
              <a:rPr lang="en-US" sz="1400" b="1" dirty="0" smtClean="0"/>
              <a:t>3. Did you, as the REP, either directly or through a business partner, initiate any direct load control of your customers enrolled in an “Other Load Control” product during the 2019 reporting period?</a:t>
            </a:r>
            <a:endParaRPr lang="en-US" sz="1400" b="1" dirty="0"/>
          </a:p>
        </p:txBody>
      </p:sp>
      <p:pic>
        <p:nvPicPr>
          <p:cNvPr id="12" name="Picture 11"/>
          <p:cNvPicPr>
            <a:picLocks noChangeAspect="1"/>
          </p:cNvPicPr>
          <p:nvPr/>
        </p:nvPicPr>
        <p:blipFill>
          <a:blip r:embed="rId3"/>
          <a:stretch>
            <a:fillRect/>
          </a:stretch>
        </p:blipFill>
        <p:spPr>
          <a:xfrm>
            <a:off x="561667" y="2009775"/>
            <a:ext cx="771525" cy="590550"/>
          </a:xfrm>
          <a:prstGeom prst="rect">
            <a:avLst/>
          </a:prstGeom>
        </p:spPr>
      </p:pic>
      <p:sp>
        <p:nvSpPr>
          <p:cNvPr id="13" name="TextBox 12"/>
          <p:cNvSpPr txBox="1"/>
          <p:nvPr/>
        </p:nvSpPr>
        <p:spPr>
          <a:xfrm>
            <a:off x="518651" y="2543956"/>
            <a:ext cx="7248833" cy="523220"/>
          </a:xfrm>
          <a:prstGeom prst="rect">
            <a:avLst/>
          </a:prstGeom>
          <a:noFill/>
        </p:spPr>
        <p:txBody>
          <a:bodyPr wrap="square" rtlCol="0">
            <a:spAutoFit/>
          </a:bodyPr>
          <a:lstStyle/>
          <a:p>
            <a:r>
              <a:rPr lang="en-US" sz="1400" b="1" dirty="0" smtClean="0"/>
              <a:t>4. If you answered “Yes” please provide the following information for any events initiated during the 2019 reporting period.</a:t>
            </a:r>
            <a:endParaRPr lang="en-US" sz="1400" b="1" dirty="0"/>
          </a:p>
        </p:txBody>
      </p:sp>
      <p:pic>
        <p:nvPicPr>
          <p:cNvPr id="15" name="Content Placeholder 14"/>
          <p:cNvPicPr>
            <a:picLocks noGrp="1" noChangeAspect="1"/>
          </p:cNvPicPr>
          <p:nvPr>
            <p:ph idx="1"/>
          </p:nvPr>
        </p:nvPicPr>
        <p:blipFill>
          <a:blip r:embed="rId5"/>
          <a:stretch>
            <a:fillRect/>
          </a:stretch>
        </p:blipFill>
        <p:spPr>
          <a:xfrm>
            <a:off x="599767" y="3088155"/>
            <a:ext cx="7086600" cy="1257300"/>
          </a:xfrm>
          <a:prstGeom prst="rect">
            <a:avLst/>
          </a:prstGeom>
        </p:spPr>
      </p:pic>
    </p:spTree>
    <p:extLst>
      <p:ext uri="{BB962C8B-B14F-4D97-AF65-F5344CB8AC3E}">
        <p14:creationId xmlns:p14="http://schemas.microsoft.com/office/powerpoint/2010/main" val="24908627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94518"/>
          </a:xfrm>
        </p:spPr>
        <p:txBody>
          <a:bodyPr/>
          <a:lstStyle/>
          <a:p>
            <a:r>
              <a:rPr lang="en-US" dirty="0"/>
              <a:t>REP Survey Questions</a:t>
            </a:r>
          </a:p>
        </p:txBody>
      </p:sp>
      <p:sp>
        <p:nvSpPr>
          <p:cNvPr id="4" name="Slide Number Placeholder 3"/>
          <p:cNvSpPr>
            <a:spLocks noGrp="1"/>
          </p:cNvSpPr>
          <p:nvPr>
            <p:ph type="sldNum" sz="quarter" idx="4"/>
          </p:nvPr>
        </p:nvSpPr>
        <p:spPr/>
        <p:txBody>
          <a:bodyPr/>
          <a:lstStyle/>
          <a:p>
            <a:fld id="{1D93BD3E-1E9A-4970-A6F7-E7AC52762E0C}" type="slidenum">
              <a:rPr lang="en-US" smtClean="0"/>
              <a:pPr/>
              <a:t>18</a:t>
            </a:fld>
            <a:endParaRPr lang="en-US" dirty="0"/>
          </a:p>
        </p:txBody>
      </p:sp>
      <p:sp>
        <p:nvSpPr>
          <p:cNvPr id="5" name="Rectangle 4"/>
          <p:cNvSpPr/>
          <p:nvPr/>
        </p:nvSpPr>
        <p:spPr>
          <a:xfrm>
            <a:off x="304800" y="838200"/>
            <a:ext cx="5047216" cy="461665"/>
          </a:xfrm>
          <a:prstGeom prst="rect">
            <a:avLst/>
          </a:prstGeom>
        </p:spPr>
        <p:txBody>
          <a:bodyPr wrap="none">
            <a:spAutoFit/>
          </a:bodyPr>
          <a:lstStyle/>
          <a:p>
            <a:r>
              <a:rPr lang="en-US" sz="2400" dirty="0"/>
              <a:t>Other </a:t>
            </a:r>
            <a:r>
              <a:rPr lang="en-US" sz="2400" dirty="0" smtClean="0"/>
              <a:t>Voluntary Demand Response</a:t>
            </a:r>
            <a:endParaRPr lang="en-US" sz="2400" dirty="0"/>
          </a:p>
        </p:txBody>
      </p:sp>
      <p:pic>
        <p:nvPicPr>
          <p:cNvPr id="7" name="Picture 6"/>
          <p:cNvPicPr>
            <a:picLocks noChangeAspect="1"/>
          </p:cNvPicPr>
          <p:nvPr/>
        </p:nvPicPr>
        <p:blipFill>
          <a:blip r:embed="rId2"/>
          <a:stretch>
            <a:fillRect/>
          </a:stretch>
        </p:blipFill>
        <p:spPr>
          <a:xfrm>
            <a:off x="469490" y="2907593"/>
            <a:ext cx="7829550" cy="857250"/>
          </a:xfrm>
          <a:prstGeom prst="rect">
            <a:avLst/>
          </a:prstGeom>
        </p:spPr>
      </p:pic>
      <p:sp>
        <p:nvSpPr>
          <p:cNvPr id="9" name="TextBox 8"/>
          <p:cNvSpPr txBox="1"/>
          <p:nvPr/>
        </p:nvSpPr>
        <p:spPr>
          <a:xfrm>
            <a:off x="457200" y="1392703"/>
            <a:ext cx="7010400" cy="738664"/>
          </a:xfrm>
          <a:prstGeom prst="rect">
            <a:avLst/>
          </a:prstGeom>
          <a:noFill/>
        </p:spPr>
        <p:txBody>
          <a:bodyPr wrap="square" rtlCol="0">
            <a:spAutoFit/>
          </a:bodyPr>
          <a:lstStyle/>
          <a:p>
            <a:r>
              <a:rPr lang="en-US" sz="1400" b="1" dirty="0" smtClean="0"/>
              <a:t>3. Did you, as the REP, either directly or through a business partner, initiate any direct load control of your customers enrolled in an “Other Voluntary Demand Response” product during the 2019 reporting period?</a:t>
            </a:r>
            <a:endParaRPr lang="en-US" sz="1400" b="1" dirty="0"/>
          </a:p>
        </p:txBody>
      </p:sp>
      <p:pic>
        <p:nvPicPr>
          <p:cNvPr id="10" name="Picture 9"/>
          <p:cNvPicPr>
            <a:picLocks noChangeAspect="1"/>
          </p:cNvPicPr>
          <p:nvPr/>
        </p:nvPicPr>
        <p:blipFill>
          <a:blip r:embed="rId3"/>
          <a:stretch>
            <a:fillRect/>
          </a:stretch>
        </p:blipFill>
        <p:spPr>
          <a:xfrm>
            <a:off x="533400" y="2224205"/>
            <a:ext cx="771525" cy="590550"/>
          </a:xfrm>
          <a:prstGeom prst="rect">
            <a:avLst/>
          </a:prstGeom>
        </p:spPr>
      </p:pic>
    </p:spTree>
    <p:extLst>
      <p:ext uri="{BB962C8B-B14F-4D97-AF65-F5344CB8AC3E}">
        <p14:creationId xmlns:p14="http://schemas.microsoft.com/office/powerpoint/2010/main" val="40185001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1D93BD3E-1E9A-4970-A6F7-E7AC52762E0C}" type="slidenum">
              <a:rPr lang="en-US" smtClean="0"/>
              <a:pPr/>
              <a:t>19</a:t>
            </a:fld>
            <a:endParaRPr lang="en-US" dirty="0"/>
          </a:p>
        </p:txBody>
      </p:sp>
      <p:sp>
        <p:nvSpPr>
          <p:cNvPr id="5" name="TextBox 4"/>
          <p:cNvSpPr txBox="1"/>
          <p:nvPr/>
        </p:nvSpPr>
        <p:spPr>
          <a:xfrm>
            <a:off x="3200400" y="2438400"/>
            <a:ext cx="2909899" cy="830997"/>
          </a:xfrm>
          <a:prstGeom prst="rect">
            <a:avLst/>
          </a:prstGeom>
          <a:noFill/>
        </p:spPr>
        <p:txBody>
          <a:bodyPr wrap="none" rtlCol="0">
            <a:spAutoFit/>
          </a:bodyPr>
          <a:lstStyle/>
          <a:p>
            <a:r>
              <a:rPr lang="en-US" sz="4800" dirty="0" smtClean="0"/>
              <a:t>REP Q&amp;A</a:t>
            </a:r>
            <a:endParaRPr lang="en-US" sz="4800" dirty="0"/>
          </a:p>
        </p:txBody>
      </p:sp>
    </p:spTree>
    <p:extLst>
      <p:ext uri="{BB962C8B-B14F-4D97-AF65-F5344CB8AC3E}">
        <p14:creationId xmlns:p14="http://schemas.microsoft.com/office/powerpoint/2010/main" val="25438959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57200" y="228600"/>
            <a:ext cx="4572000" cy="523220"/>
          </a:xfrm>
          <a:prstGeom prst="rect">
            <a:avLst/>
          </a:prstGeom>
        </p:spPr>
        <p:txBody>
          <a:bodyPr>
            <a:spAutoFit/>
          </a:bodyPr>
          <a:lstStyle/>
          <a:p>
            <a:r>
              <a:rPr lang="en-US" altLang="en-US" sz="2800" b="1" dirty="0" smtClean="0">
                <a:solidFill>
                  <a:srgbClr val="00ACC8"/>
                </a:solidFill>
                <a:ea typeface="+mj-ea"/>
                <a:cs typeface="+mj-cs"/>
              </a:rPr>
              <a:t>Agenda </a:t>
            </a:r>
            <a:endParaRPr lang="en-US" dirty="0"/>
          </a:p>
        </p:txBody>
      </p:sp>
      <p:sp>
        <p:nvSpPr>
          <p:cNvPr id="2" name="Content Placeholder 1"/>
          <p:cNvSpPr>
            <a:spLocks noGrp="1"/>
          </p:cNvSpPr>
          <p:nvPr>
            <p:ph idx="1"/>
          </p:nvPr>
        </p:nvSpPr>
        <p:spPr>
          <a:xfrm>
            <a:off x="304800" y="751820"/>
            <a:ext cx="8686800" cy="5168213"/>
          </a:xfrm>
        </p:spPr>
        <p:txBody>
          <a:bodyPr/>
          <a:lstStyle/>
          <a:p>
            <a:pPr marL="457200" indent="-457200">
              <a:buFont typeface="+mj-lt"/>
              <a:buAutoNum type="arabicPeriod"/>
            </a:pPr>
            <a:r>
              <a:rPr lang="en-US" sz="2400" dirty="0" smtClean="0"/>
              <a:t>Antitrust Admonition</a:t>
            </a:r>
          </a:p>
          <a:p>
            <a:pPr marL="457200" indent="-457200">
              <a:buFont typeface="+mj-lt"/>
              <a:buAutoNum type="arabicPeriod"/>
            </a:pPr>
            <a:r>
              <a:rPr lang="en-US" sz="2400" dirty="0" smtClean="0"/>
              <a:t>Agenda Review</a:t>
            </a:r>
          </a:p>
          <a:p>
            <a:pPr marL="457200" indent="-457200">
              <a:buFont typeface="+mj-lt"/>
              <a:buAutoNum type="arabicPeriod"/>
            </a:pPr>
            <a:r>
              <a:rPr lang="en-US" sz="2400" dirty="0" smtClean="0"/>
              <a:t>REP Session</a:t>
            </a:r>
          </a:p>
          <a:p>
            <a:pPr marL="857250" lvl="1" indent="-457200"/>
            <a:r>
              <a:rPr lang="en-US" sz="2000" dirty="0" smtClean="0"/>
              <a:t>Review REP input received pertaining to NPRR933</a:t>
            </a:r>
          </a:p>
          <a:p>
            <a:pPr marL="857250" lvl="1" indent="-457200"/>
            <a:r>
              <a:rPr lang="en-US" sz="2000" dirty="0" smtClean="0"/>
              <a:t>REP Data Collection Schedule for 2019</a:t>
            </a:r>
          </a:p>
          <a:p>
            <a:pPr marL="857250" lvl="1" indent="-457200"/>
            <a:r>
              <a:rPr lang="en-US" sz="2000" dirty="0" smtClean="0"/>
              <a:t>Review of REP Event Survey Questions</a:t>
            </a:r>
          </a:p>
          <a:p>
            <a:pPr marL="857250" lvl="1" indent="-457200"/>
            <a:r>
              <a:rPr lang="en-US" sz="2000" dirty="0" smtClean="0"/>
              <a:t>REP Q&amp;A</a:t>
            </a:r>
          </a:p>
          <a:p>
            <a:pPr marL="457200" indent="-457200">
              <a:buFont typeface="+mj-lt"/>
              <a:buAutoNum type="arabicPeriod"/>
            </a:pPr>
            <a:r>
              <a:rPr lang="en-US" sz="2400" dirty="0" smtClean="0"/>
              <a:t>Break</a:t>
            </a:r>
          </a:p>
          <a:p>
            <a:pPr marL="457200" indent="-457200">
              <a:buFont typeface="+mj-lt"/>
              <a:buAutoNum type="arabicPeriod"/>
            </a:pPr>
            <a:r>
              <a:rPr lang="en-US" sz="2400" dirty="0" smtClean="0"/>
              <a:t>NOIE Session</a:t>
            </a:r>
          </a:p>
          <a:p>
            <a:pPr marL="857250" lvl="1" indent="-457200"/>
            <a:r>
              <a:rPr lang="en-US" sz="2000" dirty="0" smtClean="0"/>
              <a:t>Review NOIE input received pertaining to NPRR933</a:t>
            </a:r>
          </a:p>
          <a:p>
            <a:pPr marL="857250" lvl="1" indent="-457200"/>
            <a:r>
              <a:rPr lang="en-US" sz="2000" dirty="0" smtClean="0"/>
              <a:t>Review of NOIE Event Survey Questions and Survey Schedule</a:t>
            </a:r>
          </a:p>
          <a:p>
            <a:pPr marL="857250" lvl="1" indent="-457200"/>
            <a:r>
              <a:rPr lang="en-US" sz="2000" dirty="0" smtClean="0"/>
              <a:t>NOIE Q&amp;A</a:t>
            </a:r>
          </a:p>
          <a:p>
            <a:pPr marL="457200" indent="-457200">
              <a:buFont typeface="+mj-lt"/>
              <a:buAutoNum type="arabicPeriod"/>
            </a:pPr>
            <a:r>
              <a:rPr lang="en-US" sz="2400" dirty="0" smtClean="0"/>
              <a:t>Adjourn</a:t>
            </a:r>
          </a:p>
          <a:p>
            <a:pPr marL="457200" indent="-457200">
              <a:buFont typeface="+mj-lt"/>
              <a:buAutoNum type="arabicPeriod"/>
            </a:pPr>
            <a:endParaRPr lang="en-US" sz="2400" dirty="0"/>
          </a:p>
        </p:txBody>
      </p:sp>
    </p:spTree>
    <p:extLst>
      <p:ext uri="{BB962C8B-B14F-4D97-AF65-F5344CB8AC3E}">
        <p14:creationId xmlns:p14="http://schemas.microsoft.com/office/powerpoint/2010/main" val="295260397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94518"/>
          </a:xfrm>
        </p:spPr>
        <p:txBody>
          <a:bodyPr/>
          <a:lstStyle/>
          <a:p>
            <a:r>
              <a:rPr lang="en-US" dirty="0" smtClean="0"/>
              <a:t>Demand Response Data Definitions</a:t>
            </a:r>
            <a:endParaRPr lang="en-US" dirty="0"/>
          </a:p>
        </p:txBody>
      </p:sp>
      <p:sp>
        <p:nvSpPr>
          <p:cNvPr id="3" name="Content Placeholder 2"/>
          <p:cNvSpPr>
            <a:spLocks noGrp="1"/>
          </p:cNvSpPr>
          <p:nvPr>
            <p:ph idx="1"/>
          </p:nvPr>
        </p:nvSpPr>
        <p:spPr>
          <a:xfrm>
            <a:off x="381000" y="990600"/>
            <a:ext cx="8610600" cy="4777033"/>
          </a:xfrm>
        </p:spPr>
        <p:txBody>
          <a:bodyPr/>
          <a:lstStyle/>
          <a:p>
            <a:r>
              <a:rPr lang="en-US" sz="1800" b="1" dirty="0" smtClean="0"/>
              <a:t>4CP </a:t>
            </a:r>
            <a:r>
              <a:rPr lang="en-US" sz="1800" dirty="0" smtClean="0"/>
              <a:t>– incentives to reduce load based on actual or anticipated ERCOT 4-CP events. Incentives my be in the form of a component in the customer rate structure based on load at actual 4CP intervals. Incentives may also be based on anticipated 4CP events.</a:t>
            </a:r>
          </a:p>
          <a:p>
            <a:endParaRPr lang="en-US" sz="1800" b="1" dirty="0" smtClean="0"/>
          </a:p>
          <a:p>
            <a:r>
              <a:rPr lang="en-US" sz="1800" b="1" dirty="0" smtClean="0"/>
              <a:t>RTP </a:t>
            </a:r>
            <a:r>
              <a:rPr lang="en-US" sz="1800" b="1" dirty="0"/>
              <a:t>– Real Time Pricing </a:t>
            </a:r>
            <a:r>
              <a:rPr lang="en-US" sz="1800" dirty="0"/>
              <a:t>- retail prices for all hours or intervals based on ERCOT Real-Time Settlement Point Prices for the premise Load </a:t>
            </a:r>
            <a:r>
              <a:rPr lang="en-US" sz="1800" dirty="0" smtClean="0"/>
              <a:t>Zone, </a:t>
            </a:r>
            <a:r>
              <a:rPr lang="en-US" sz="1800" dirty="0"/>
              <a:t>or other real-time wholesale price indicator(s). </a:t>
            </a:r>
            <a:endParaRPr lang="en-US" sz="1800" dirty="0" smtClean="0"/>
          </a:p>
          <a:p>
            <a:endParaRPr lang="en-US" sz="1800" dirty="0" smtClean="0"/>
          </a:p>
          <a:p>
            <a:r>
              <a:rPr lang="en-US" sz="1800" b="1" dirty="0" smtClean="0"/>
              <a:t>DAP </a:t>
            </a:r>
            <a:r>
              <a:rPr lang="en-US" sz="1800" b="1" dirty="0"/>
              <a:t>– </a:t>
            </a:r>
            <a:r>
              <a:rPr lang="en-US" sz="1800" b="1" dirty="0" smtClean="0"/>
              <a:t>Day Ahead </a:t>
            </a:r>
            <a:r>
              <a:rPr lang="en-US" sz="1800" b="1" dirty="0"/>
              <a:t>Pricing </a:t>
            </a:r>
            <a:r>
              <a:rPr lang="en-US" sz="1800" dirty="0"/>
              <a:t>- retail prices for all hours or intervals based on ERCOT </a:t>
            </a:r>
            <a:r>
              <a:rPr lang="en-US" sz="1800" dirty="0" smtClean="0"/>
              <a:t>Day-Ahead </a:t>
            </a:r>
            <a:r>
              <a:rPr lang="en-US" sz="1800" dirty="0"/>
              <a:t>Settlement Point Prices for the premise Load Zone, </a:t>
            </a:r>
            <a:r>
              <a:rPr lang="en-US" sz="1800" dirty="0" smtClean="0"/>
              <a:t>or </a:t>
            </a:r>
            <a:r>
              <a:rPr lang="en-US" sz="1800" dirty="0"/>
              <a:t>other </a:t>
            </a:r>
            <a:r>
              <a:rPr lang="en-US" sz="1800" dirty="0" smtClean="0"/>
              <a:t>day-ahead </a:t>
            </a:r>
            <a:r>
              <a:rPr lang="en-US" sz="1800" dirty="0"/>
              <a:t>wholesale price indicator(s).</a:t>
            </a:r>
            <a:endParaRPr lang="en-US" sz="1800" dirty="0" smtClean="0"/>
          </a:p>
          <a:p>
            <a:endParaRPr lang="en-US" sz="1800" dirty="0"/>
          </a:p>
          <a:p>
            <a:endParaRPr lang="en-US" sz="1800" dirty="0"/>
          </a:p>
          <a:p>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20</a:t>
            </a:fld>
            <a:endParaRPr lang="en-US" dirty="0"/>
          </a:p>
        </p:txBody>
      </p:sp>
    </p:spTree>
    <p:extLst>
      <p:ext uri="{BB962C8B-B14F-4D97-AF65-F5344CB8AC3E}">
        <p14:creationId xmlns:p14="http://schemas.microsoft.com/office/powerpoint/2010/main" val="429130898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94518"/>
          </a:xfrm>
        </p:spPr>
        <p:txBody>
          <a:bodyPr/>
          <a:lstStyle/>
          <a:p>
            <a:r>
              <a:rPr lang="en-US" dirty="0" smtClean="0"/>
              <a:t>Demand Response Data Definitions</a:t>
            </a:r>
            <a:endParaRPr lang="en-US" dirty="0"/>
          </a:p>
        </p:txBody>
      </p:sp>
      <p:sp>
        <p:nvSpPr>
          <p:cNvPr id="3" name="Content Placeholder 2"/>
          <p:cNvSpPr>
            <a:spLocks noGrp="1"/>
          </p:cNvSpPr>
          <p:nvPr>
            <p:ph idx="1"/>
          </p:nvPr>
        </p:nvSpPr>
        <p:spPr>
          <a:xfrm>
            <a:off x="381000" y="990600"/>
            <a:ext cx="8610600" cy="4777033"/>
          </a:xfrm>
        </p:spPr>
        <p:txBody>
          <a:bodyPr/>
          <a:lstStyle/>
          <a:p>
            <a:r>
              <a:rPr lang="en-US" sz="1800" b="1" dirty="0" smtClean="0"/>
              <a:t>BIR </a:t>
            </a:r>
            <a:r>
              <a:rPr lang="en-US" sz="1800" b="1" dirty="0"/>
              <a:t>– Block &amp; </a:t>
            </a:r>
            <a:r>
              <a:rPr lang="en-US" sz="1800" b="1" dirty="0" smtClean="0"/>
              <a:t>Index Real Time </a:t>
            </a:r>
            <a:r>
              <a:rPr lang="en-US" sz="1800" b="1" dirty="0"/>
              <a:t>– </a:t>
            </a:r>
            <a:r>
              <a:rPr lang="en-US" sz="1800" dirty="0"/>
              <a:t>fixed pricing for a defined volume of usage, coupled with pricing for usage exceeding the block indexed to ERCOT Real-Time Settlement Point Prices for the premise Load </a:t>
            </a:r>
            <a:r>
              <a:rPr lang="en-US" sz="1800" dirty="0" smtClean="0"/>
              <a:t>Zone, </a:t>
            </a:r>
            <a:r>
              <a:rPr lang="en-US" sz="1800" dirty="0"/>
              <a:t>or other real-time wholesale price indicator(s).  Block prices and volumes may vary by time of day/week.  </a:t>
            </a:r>
            <a:endParaRPr lang="en-US" sz="1800" dirty="0" smtClean="0"/>
          </a:p>
          <a:p>
            <a:endParaRPr lang="en-US" sz="1800" dirty="0" smtClean="0"/>
          </a:p>
          <a:p>
            <a:r>
              <a:rPr lang="en-US" sz="1800" b="1" dirty="0" smtClean="0"/>
              <a:t>BID </a:t>
            </a:r>
            <a:r>
              <a:rPr lang="en-US" sz="1800" b="1" dirty="0"/>
              <a:t>– Block &amp; Index </a:t>
            </a:r>
            <a:r>
              <a:rPr lang="en-US" sz="1800" b="1" dirty="0" smtClean="0"/>
              <a:t>Day Ahead – </a:t>
            </a:r>
            <a:r>
              <a:rPr lang="en-US" sz="1800" dirty="0"/>
              <a:t>fixed pricing for a defined volume of usage, coupled with pricing for usage exceeding the block indexed to ERCOT </a:t>
            </a:r>
            <a:r>
              <a:rPr lang="en-US" sz="1800" dirty="0" smtClean="0"/>
              <a:t>Day-Ahead </a:t>
            </a:r>
            <a:r>
              <a:rPr lang="en-US" sz="1800" dirty="0"/>
              <a:t>Settlement Point Prices for the premise Load Zone, or other </a:t>
            </a:r>
            <a:r>
              <a:rPr lang="en-US" sz="1800" dirty="0" smtClean="0"/>
              <a:t>day-ahead </a:t>
            </a:r>
            <a:r>
              <a:rPr lang="en-US" sz="1800" dirty="0"/>
              <a:t>wholesale price indicator(s).  Block prices and volumes may vary by time of day/week. </a:t>
            </a:r>
          </a:p>
          <a:p>
            <a:endParaRPr lang="en-US" sz="1800" dirty="0"/>
          </a:p>
          <a:p>
            <a:r>
              <a:rPr lang="en-US" sz="1800" b="1" dirty="0"/>
              <a:t>CPP – Critical Peak Pricing </a:t>
            </a:r>
            <a:r>
              <a:rPr lang="en-US" sz="1800" dirty="0"/>
              <a:t>–prices that rise during critical peaks: limited duration periods of time identified by the LSE that usually correlate to high prices in the real-time wholesale market. Critical peak events may occur a limited number of times per year and typically are communicated a day in advance. </a:t>
            </a:r>
            <a:endParaRPr lang="en-US" sz="1800" dirty="0" smtClean="0"/>
          </a:p>
          <a:p>
            <a:endParaRPr lang="en-US" sz="1800" dirty="0"/>
          </a:p>
          <a:p>
            <a:endParaRPr lang="en-US" sz="1800" dirty="0"/>
          </a:p>
          <a:p>
            <a:endParaRPr lang="en-US" sz="1800" dirty="0"/>
          </a:p>
          <a:p>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21</a:t>
            </a:fld>
            <a:endParaRPr lang="en-US" dirty="0"/>
          </a:p>
        </p:txBody>
      </p:sp>
    </p:spTree>
    <p:extLst>
      <p:ext uri="{BB962C8B-B14F-4D97-AF65-F5344CB8AC3E}">
        <p14:creationId xmlns:p14="http://schemas.microsoft.com/office/powerpoint/2010/main" val="323869992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94518"/>
          </a:xfrm>
        </p:spPr>
        <p:txBody>
          <a:bodyPr/>
          <a:lstStyle/>
          <a:p>
            <a:r>
              <a:rPr lang="en-US" dirty="0"/>
              <a:t>Demand Response </a:t>
            </a:r>
            <a:r>
              <a:rPr lang="en-US" dirty="0" smtClean="0"/>
              <a:t>Data </a:t>
            </a:r>
            <a:r>
              <a:rPr lang="en-US" dirty="0"/>
              <a:t>Definitions</a:t>
            </a:r>
          </a:p>
        </p:txBody>
      </p:sp>
      <p:sp>
        <p:nvSpPr>
          <p:cNvPr id="3" name="Content Placeholder 2"/>
          <p:cNvSpPr>
            <a:spLocks noGrp="1"/>
          </p:cNvSpPr>
          <p:nvPr>
            <p:ph idx="1"/>
          </p:nvPr>
        </p:nvSpPr>
        <p:spPr>
          <a:xfrm>
            <a:off x="228600" y="838200"/>
            <a:ext cx="8834120" cy="5334000"/>
          </a:xfrm>
        </p:spPr>
        <p:txBody>
          <a:bodyPr/>
          <a:lstStyle/>
          <a:p>
            <a:r>
              <a:rPr lang="en-US" sz="1800" b="1" dirty="0"/>
              <a:t>PR – Peak Rebates – </a:t>
            </a:r>
            <a:r>
              <a:rPr lang="en-US" sz="1800" dirty="0"/>
              <a:t>a retail offering in which the customer is eligible for a financial incentive paid for load reductions taken during periods of time identified </a:t>
            </a:r>
            <a:r>
              <a:rPr lang="en-US" sz="1800" dirty="0" smtClean="0"/>
              <a:t>by </a:t>
            </a:r>
            <a:r>
              <a:rPr lang="en-US" sz="1800" dirty="0"/>
              <a:t>the LSE and communicated to the customer during the prior day or the event day or both.  LSE has defined a method to identify whether a customer has responded and to quantify the response amount.  Payment (rebate) to customer is based upon </a:t>
            </a:r>
            <a:r>
              <a:rPr lang="en-US" sz="1800" dirty="0" smtClean="0"/>
              <a:t>the level of the customer’s </a:t>
            </a:r>
            <a:r>
              <a:rPr lang="en-US" sz="1800" dirty="0"/>
              <a:t>response. </a:t>
            </a:r>
            <a:endParaRPr lang="en-US" sz="1800" dirty="0" smtClean="0"/>
          </a:p>
          <a:p>
            <a:pPr lvl="1"/>
            <a:r>
              <a:rPr lang="en-US" sz="1600" i="1" dirty="0" smtClean="0"/>
              <a:t>No Direct Load Control  - </a:t>
            </a:r>
            <a:r>
              <a:rPr lang="en-US" sz="1600" i="1" dirty="0"/>
              <a:t>The REP sends an email one day prior if high prices are forecasted, and sends a reminder text/tweet the morning of the following day.  The REP identifies responding customers using a recent similar weather day as a baseline to estimate what the customer’s load would have been.  If the customer’s actual load during the predicted intervals was lower than the baseline, the REP agrees to pay the customer $X/kWh of reduction</a:t>
            </a:r>
            <a:r>
              <a:rPr lang="en-US" sz="1600" i="1" dirty="0" smtClean="0"/>
              <a:t>.</a:t>
            </a:r>
          </a:p>
          <a:p>
            <a:pPr lvl="1"/>
            <a:endParaRPr lang="en-US" sz="1600" dirty="0" smtClean="0"/>
          </a:p>
          <a:p>
            <a:pPr lvl="1"/>
            <a:r>
              <a:rPr lang="en-US" sz="1600" dirty="0" smtClean="0"/>
              <a:t>Direct Load Control - </a:t>
            </a:r>
            <a:r>
              <a:rPr lang="en-US" sz="1600" i="1" dirty="0"/>
              <a:t>REP sends email one day prior if high prices are forecasted, and sends a reminder text/tweet the morning of the following day.  When high prices materialize, the REP sends a signal to the customer’s web-enabled thermostat to increase its set point by 3 degrees.  The REP establishes a baseline for the customer to estimate what the customer’s load would have been.  If the customer’s actual load during the predicted intervals was lower than the baseline, the REP agrees to pay the customer $ X/kWh of reduction</a:t>
            </a:r>
            <a:r>
              <a:rPr lang="en-US" sz="1600" i="1" dirty="0" smtClean="0"/>
              <a:t>.</a:t>
            </a:r>
            <a:r>
              <a:rPr lang="en-US" sz="1600" dirty="0" smtClean="0"/>
              <a:t> </a:t>
            </a:r>
            <a:endParaRPr lang="en-US" sz="1600" dirty="0"/>
          </a:p>
          <a:p>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22</a:t>
            </a:fld>
            <a:endParaRPr lang="en-US" dirty="0"/>
          </a:p>
        </p:txBody>
      </p:sp>
    </p:spTree>
    <p:extLst>
      <p:ext uri="{BB962C8B-B14F-4D97-AF65-F5344CB8AC3E}">
        <p14:creationId xmlns:p14="http://schemas.microsoft.com/office/powerpoint/2010/main" val="288866320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715414"/>
          </a:xfrm>
        </p:spPr>
        <p:txBody>
          <a:bodyPr/>
          <a:lstStyle/>
          <a:p>
            <a:r>
              <a:rPr lang="en-US" dirty="0"/>
              <a:t>Demand Response REP Data Definitions</a:t>
            </a:r>
          </a:p>
        </p:txBody>
      </p:sp>
      <p:sp>
        <p:nvSpPr>
          <p:cNvPr id="3" name="Content Placeholder 2"/>
          <p:cNvSpPr>
            <a:spLocks noGrp="1"/>
          </p:cNvSpPr>
          <p:nvPr>
            <p:ph idx="1"/>
          </p:nvPr>
        </p:nvSpPr>
        <p:spPr>
          <a:xfrm>
            <a:off x="304800" y="959096"/>
            <a:ext cx="8534400" cy="4960937"/>
          </a:xfrm>
        </p:spPr>
        <p:txBody>
          <a:bodyPr/>
          <a:lstStyle/>
          <a:p>
            <a:r>
              <a:rPr lang="en-US" sz="1800" b="1" dirty="0"/>
              <a:t>TOU – Time of Use — </a:t>
            </a:r>
            <a:r>
              <a:rPr lang="en-US" sz="1800" dirty="0"/>
              <a:t>prices that vary across defined blocks of hours, with predefined prices and schedules.  (As used here, does not apply to seasonal adjustments).   </a:t>
            </a:r>
          </a:p>
          <a:p>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23</a:t>
            </a:fld>
            <a:endParaRPr lang="en-US" dirty="0"/>
          </a:p>
        </p:txBody>
      </p:sp>
    </p:spTree>
    <p:extLst>
      <p:ext uri="{BB962C8B-B14F-4D97-AF65-F5344CB8AC3E}">
        <p14:creationId xmlns:p14="http://schemas.microsoft.com/office/powerpoint/2010/main" val="30903454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1D93BD3E-1E9A-4970-A6F7-E7AC52762E0C}" type="slidenum">
              <a:rPr lang="en-US" smtClean="0"/>
              <a:pPr/>
              <a:t>3</a:t>
            </a:fld>
            <a:endParaRPr lang="en-US" dirty="0"/>
          </a:p>
        </p:txBody>
      </p:sp>
      <p:sp>
        <p:nvSpPr>
          <p:cNvPr id="6" name="Content Placeholder 2"/>
          <p:cNvSpPr>
            <a:spLocks noGrp="1"/>
          </p:cNvSpPr>
          <p:nvPr>
            <p:ph idx="1"/>
          </p:nvPr>
        </p:nvSpPr>
        <p:spPr>
          <a:xfrm>
            <a:off x="304800" y="914400"/>
            <a:ext cx="8534400" cy="5410200"/>
          </a:xfrm>
        </p:spPr>
        <p:txBody>
          <a:bodyPr/>
          <a:lstStyle/>
          <a:p>
            <a:pPr>
              <a:defRPr/>
            </a:pPr>
            <a:r>
              <a:rPr lang="en-US" sz="2200" dirty="0" smtClean="0"/>
              <a:t>To make annual report of price and demand response in ERCOT available on a more timely basis.</a:t>
            </a:r>
          </a:p>
          <a:p>
            <a:pPr>
              <a:defRPr/>
            </a:pPr>
            <a:endParaRPr lang="en-US" sz="800" dirty="0" smtClean="0"/>
          </a:p>
          <a:p>
            <a:pPr lvl="1">
              <a:defRPr/>
            </a:pPr>
            <a:r>
              <a:rPr lang="en-US" sz="2000" dirty="0" smtClean="0"/>
              <a:t>Change report filing date to November 30 of the analysis year rather than March 31 of the following year.</a:t>
            </a:r>
          </a:p>
          <a:p>
            <a:pPr lvl="1">
              <a:defRPr/>
            </a:pPr>
            <a:r>
              <a:rPr lang="en-US" sz="2000" dirty="0" smtClean="0"/>
              <a:t>Would allow inclusion of analysis results in ERCOT’s summer in review filings.</a:t>
            </a:r>
          </a:p>
          <a:p>
            <a:pPr lvl="1">
              <a:defRPr/>
            </a:pPr>
            <a:r>
              <a:rPr lang="en-US" sz="2000" dirty="0" smtClean="0"/>
              <a:t>Would make timely inputs available for EORM (Economically Optimal Reserve Margin) analysis.</a:t>
            </a:r>
          </a:p>
          <a:p>
            <a:pPr lvl="1">
              <a:defRPr/>
            </a:pPr>
            <a:r>
              <a:rPr lang="en-US" sz="2000" dirty="0"/>
              <a:t>Would make timely inputs available for </a:t>
            </a:r>
            <a:r>
              <a:rPr lang="en-US" sz="2000" dirty="0" smtClean="0"/>
              <a:t>LTSA (Long Term System Assessment) analysis.</a:t>
            </a:r>
          </a:p>
          <a:p>
            <a:pPr lvl="1">
              <a:defRPr/>
            </a:pPr>
            <a:r>
              <a:rPr lang="en-US" sz="2000" strike="sngStrike" dirty="0" smtClean="0">
                <a:solidFill>
                  <a:srgbClr val="FFC000"/>
                </a:solidFill>
              </a:rPr>
              <a:t>Would provide the capability to analyze significant high price and demand response events occurring in all months of the year on a timely basis.</a:t>
            </a:r>
          </a:p>
          <a:p>
            <a:pPr marL="457200" lvl="1" indent="0">
              <a:buNone/>
              <a:defRPr/>
            </a:pPr>
            <a:endParaRPr lang="en-US" sz="1400" dirty="0" smtClean="0"/>
          </a:p>
        </p:txBody>
      </p:sp>
      <p:sp>
        <p:nvSpPr>
          <p:cNvPr id="7" name="Title 6"/>
          <p:cNvSpPr>
            <a:spLocks noGrp="1"/>
          </p:cNvSpPr>
          <p:nvPr>
            <p:ph type="title"/>
          </p:nvPr>
        </p:nvSpPr>
        <p:spPr>
          <a:xfrm>
            <a:off x="381000" y="243682"/>
            <a:ext cx="8458200" cy="594518"/>
          </a:xfrm>
        </p:spPr>
        <p:txBody>
          <a:bodyPr/>
          <a:lstStyle/>
          <a:p>
            <a:r>
              <a:rPr lang="en-US" altLang="en-US" dirty="0"/>
              <a:t>NPRR 933 Objectives</a:t>
            </a:r>
            <a:endParaRPr lang="en-US" dirty="0"/>
          </a:p>
        </p:txBody>
      </p:sp>
    </p:spTree>
    <p:extLst>
      <p:ext uri="{BB962C8B-B14F-4D97-AF65-F5344CB8AC3E}">
        <p14:creationId xmlns:p14="http://schemas.microsoft.com/office/powerpoint/2010/main" val="11267931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670718"/>
          </a:xfrm>
        </p:spPr>
        <p:txBody>
          <a:bodyPr/>
          <a:lstStyle/>
          <a:p>
            <a:r>
              <a:rPr lang="en-US" altLang="en-US" dirty="0"/>
              <a:t>NPRR 933 Objectives (Continued)</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4</a:t>
            </a:fld>
            <a:endParaRPr lang="en-US" dirty="0"/>
          </a:p>
        </p:txBody>
      </p:sp>
      <p:sp>
        <p:nvSpPr>
          <p:cNvPr id="5" name="Content Placeholder 2"/>
          <p:cNvSpPr>
            <a:spLocks noGrp="1"/>
          </p:cNvSpPr>
          <p:nvPr>
            <p:ph idx="1"/>
          </p:nvPr>
        </p:nvSpPr>
        <p:spPr>
          <a:xfrm>
            <a:off x="228600" y="1066800"/>
            <a:ext cx="8610600" cy="4747421"/>
          </a:xfrm>
        </p:spPr>
        <p:txBody>
          <a:bodyPr/>
          <a:lstStyle/>
          <a:p>
            <a:pPr>
              <a:defRPr/>
            </a:pPr>
            <a:r>
              <a:rPr lang="en-US" sz="2200" strike="sngStrike" dirty="0" smtClean="0">
                <a:solidFill>
                  <a:srgbClr val="FFC000"/>
                </a:solidFill>
              </a:rPr>
              <a:t>To improve the accuracy of the analysis findings to address:</a:t>
            </a:r>
          </a:p>
          <a:p>
            <a:pPr lvl="1">
              <a:defRPr/>
            </a:pPr>
            <a:r>
              <a:rPr lang="en-US" sz="2000" strike="sngStrike" dirty="0" smtClean="0">
                <a:solidFill>
                  <a:srgbClr val="FFC000"/>
                </a:solidFill>
              </a:rPr>
              <a:t>The incidence of high price events.</a:t>
            </a:r>
          </a:p>
          <a:p>
            <a:pPr lvl="1">
              <a:defRPr/>
            </a:pPr>
            <a:r>
              <a:rPr lang="en-US" sz="2000" strike="sngStrike" dirty="0" smtClean="0">
                <a:solidFill>
                  <a:srgbClr val="FFC000"/>
                </a:solidFill>
              </a:rPr>
              <a:t>The high churn rate in demand response participation.</a:t>
            </a:r>
            <a:endParaRPr lang="en-US" sz="1800" strike="sngStrike" dirty="0">
              <a:solidFill>
                <a:srgbClr val="FFC000"/>
              </a:solidFill>
            </a:endParaRPr>
          </a:p>
          <a:p>
            <a:pPr lvl="1">
              <a:defRPr/>
            </a:pPr>
            <a:endParaRPr lang="en-US" sz="1800" dirty="0" smtClean="0"/>
          </a:p>
          <a:p>
            <a:r>
              <a:rPr lang="en-US" sz="2200" dirty="0" smtClean="0"/>
              <a:t>To document specifics for LSE self-arranged load response reporting associated with </a:t>
            </a:r>
            <a:r>
              <a:rPr lang="en-US" sz="2200" i="1" dirty="0" smtClean="0"/>
              <a:t>§25.505, </a:t>
            </a:r>
            <a:r>
              <a:rPr lang="en-US" sz="2200" i="1" dirty="0"/>
              <a:t>Reporting Requirements and the Scarcity Pricing Mechanism in the </a:t>
            </a:r>
            <a:r>
              <a:rPr lang="en-US" sz="2200" i="1" dirty="0" smtClean="0"/>
              <a:t>Electric Reliability </a:t>
            </a:r>
            <a:r>
              <a:rPr lang="en-US" sz="2200" i="1" dirty="0"/>
              <a:t>Council of Texas Power Region</a:t>
            </a:r>
            <a:r>
              <a:rPr lang="en-US" sz="2200" dirty="0" smtClean="0"/>
              <a:t>.</a:t>
            </a:r>
          </a:p>
          <a:p>
            <a:endParaRPr lang="en-US" sz="2200" dirty="0"/>
          </a:p>
          <a:p>
            <a:r>
              <a:rPr lang="en-US" sz="2200" dirty="0" smtClean="0"/>
              <a:t>To improve the data quality exchange between ERCOT and </a:t>
            </a:r>
            <a:r>
              <a:rPr lang="en-US" sz="2200" dirty="0" err="1" smtClean="0"/>
              <a:t>REPs.</a:t>
            </a:r>
            <a:endParaRPr lang="en-US" sz="2200" dirty="0" smtClean="0"/>
          </a:p>
        </p:txBody>
      </p:sp>
    </p:spTree>
    <p:extLst>
      <p:ext uri="{BB962C8B-B14F-4D97-AF65-F5344CB8AC3E}">
        <p14:creationId xmlns:p14="http://schemas.microsoft.com/office/powerpoint/2010/main" val="41048328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715414"/>
          </a:xfrm>
        </p:spPr>
        <p:txBody>
          <a:bodyPr/>
          <a:lstStyle/>
          <a:p>
            <a:r>
              <a:rPr lang="en-US" dirty="0" smtClean="0"/>
              <a:t>REP and NOIE Input to NPRR933</a:t>
            </a:r>
            <a:endParaRPr lang="en-US" dirty="0"/>
          </a:p>
        </p:txBody>
      </p:sp>
      <p:sp>
        <p:nvSpPr>
          <p:cNvPr id="3" name="Content Placeholder 2"/>
          <p:cNvSpPr>
            <a:spLocks noGrp="1"/>
          </p:cNvSpPr>
          <p:nvPr>
            <p:ph idx="1"/>
          </p:nvPr>
        </p:nvSpPr>
        <p:spPr>
          <a:xfrm>
            <a:off x="304800" y="838200"/>
            <a:ext cx="8534400" cy="4960937"/>
          </a:xfrm>
        </p:spPr>
        <p:txBody>
          <a:bodyPr/>
          <a:lstStyle/>
          <a:p>
            <a:pPr marL="0" indent="0">
              <a:buNone/>
            </a:pPr>
            <a:r>
              <a:rPr lang="en-US" sz="2800" dirty="0" smtClean="0"/>
              <a:t>September 30</a:t>
            </a:r>
            <a:r>
              <a:rPr lang="en-US" sz="2800" baseline="30000" dirty="0" smtClean="0"/>
              <a:t>th</a:t>
            </a:r>
            <a:r>
              <a:rPr lang="en-US" sz="2800" dirty="0" smtClean="0"/>
              <a:t> Snapshot Date</a:t>
            </a:r>
          </a:p>
          <a:p>
            <a:pPr lvl="1"/>
            <a:r>
              <a:rPr lang="en-US" sz="2000" dirty="0" smtClean="0"/>
              <a:t>Many are concerned that the September 30</a:t>
            </a:r>
            <a:r>
              <a:rPr lang="en-US" sz="2000" baseline="30000" dirty="0" smtClean="0"/>
              <a:t>th</a:t>
            </a:r>
            <a:r>
              <a:rPr lang="en-US" sz="2000" dirty="0" smtClean="0"/>
              <a:t> snapshot date would not provide adequate to get the data into ERCOT by the deadline. </a:t>
            </a:r>
          </a:p>
          <a:p>
            <a:pPr lvl="1"/>
            <a:r>
              <a:rPr lang="en-US" sz="2000" dirty="0" smtClean="0"/>
              <a:t>Some suggested moving it to either the end of August or mid September.</a:t>
            </a:r>
          </a:p>
          <a:p>
            <a:pPr marL="457200" lvl="1" indent="0">
              <a:buNone/>
            </a:pPr>
            <a:r>
              <a:rPr lang="en-US" sz="2000" dirty="0" smtClean="0"/>
              <a:t>ERCOT response:</a:t>
            </a:r>
          </a:p>
          <a:p>
            <a:pPr lvl="1"/>
            <a:r>
              <a:rPr lang="en-US" sz="2000" dirty="0" smtClean="0"/>
              <a:t>Based on the 2018 data collection process</a:t>
            </a:r>
          </a:p>
          <a:p>
            <a:pPr lvl="2"/>
            <a:r>
              <a:rPr lang="en-US" sz="1600" dirty="0" smtClean="0"/>
              <a:t>1/4 </a:t>
            </a:r>
            <a:r>
              <a:rPr lang="en-US" sz="1600" dirty="0"/>
              <a:t>of the REPs submitted only 1 </a:t>
            </a:r>
            <a:r>
              <a:rPr lang="en-US" sz="1600" dirty="0" smtClean="0"/>
              <a:t>file</a:t>
            </a:r>
          </a:p>
          <a:p>
            <a:pPr lvl="2"/>
            <a:r>
              <a:rPr lang="en-US" sz="1600" dirty="0" smtClean="0"/>
              <a:t>1/3 of the REPs waited until November to send in their first file</a:t>
            </a:r>
          </a:p>
          <a:p>
            <a:pPr lvl="2"/>
            <a:r>
              <a:rPr lang="en-US" sz="1600" dirty="0" smtClean="0"/>
              <a:t>2/3 of the REPs need to submit 2 or more files</a:t>
            </a:r>
          </a:p>
          <a:p>
            <a:pPr lvl="2"/>
            <a:r>
              <a:rPr lang="en-US" sz="1600" dirty="0" smtClean="0"/>
              <a:t>Corrections on average took 10 business days</a:t>
            </a:r>
          </a:p>
          <a:p>
            <a:pPr lvl="2"/>
            <a:r>
              <a:rPr lang="en-US" sz="1600" dirty="0" smtClean="0"/>
              <a:t>Moving the snapshot date back would only decrease the accuracy of our analysis</a:t>
            </a:r>
          </a:p>
          <a:p>
            <a:pPr lvl="2"/>
            <a:r>
              <a:rPr lang="en-US" sz="1600" dirty="0" smtClean="0"/>
              <a:t>NPRR will be written to adjust this in future years if 2019 snapshot date proves to be unrealistic.</a:t>
            </a:r>
          </a:p>
          <a:p>
            <a:pPr marL="0" indent="0">
              <a:buNone/>
            </a:pPr>
            <a:endParaRPr lang="en-US" sz="2400" dirty="0"/>
          </a:p>
          <a:p>
            <a:pPr marL="0" indent="0">
              <a:buNone/>
            </a:pPr>
            <a:endParaRPr lang="en-US" sz="2400" dirty="0" smtClean="0"/>
          </a:p>
          <a:p>
            <a:pPr marL="0" indent="0">
              <a:buNone/>
            </a:pPr>
            <a:endParaRPr lang="en-US" sz="2400" dirty="0" smtClean="0"/>
          </a:p>
          <a:p>
            <a:pPr lvl="1"/>
            <a:endParaRPr lang="en-US" sz="2000" dirty="0"/>
          </a:p>
          <a:p>
            <a:pPr marL="0" indent="0">
              <a:buNone/>
            </a:pPr>
            <a:r>
              <a:rPr lang="en-US" sz="2400" dirty="0" smtClean="0"/>
              <a:t>Exclusion clause for smaller REPs and NOIEs</a:t>
            </a:r>
          </a:p>
          <a:p>
            <a:pPr marL="0" indent="0">
              <a:buNone/>
            </a:pPr>
            <a:endParaRPr lang="en-US" sz="2400" dirty="0"/>
          </a:p>
          <a:p>
            <a:pPr marL="0" indent="0">
              <a:buNone/>
            </a:pPr>
            <a:endParaRPr lang="en-US" sz="2400" dirty="0"/>
          </a:p>
          <a:p>
            <a:pPr marL="0" indent="0">
              <a:buNone/>
            </a:pPr>
            <a:endParaRPr lang="en-US" sz="2400" dirty="0" smtClean="0"/>
          </a:p>
          <a:p>
            <a:pPr marL="0" indent="0">
              <a:buNone/>
            </a:pPr>
            <a:endParaRPr lang="en-US" sz="2400" dirty="0"/>
          </a:p>
          <a:p>
            <a:pPr marL="0" indent="0">
              <a:buNone/>
            </a:pPr>
            <a:endParaRPr lang="en-US" sz="24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5</a:t>
            </a:fld>
            <a:endParaRPr lang="en-US" dirty="0"/>
          </a:p>
        </p:txBody>
      </p:sp>
    </p:spTree>
    <p:extLst>
      <p:ext uri="{BB962C8B-B14F-4D97-AF65-F5344CB8AC3E}">
        <p14:creationId xmlns:p14="http://schemas.microsoft.com/office/powerpoint/2010/main" val="1353565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715414"/>
          </a:xfrm>
        </p:spPr>
        <p:txBody>
          <a:bodyPr/>
          <a:lstStyle/>
          <a:p>
            <a:r>
              <a:rPr lang="en-US" dirty="0" smtClean="0"/>
              <a:t>REP and NOIE Input to NPRR933</a:t>
            </a:r>
            <a:endParaRPr lang="en-US" dirty="0"/>
          </a:p>
        </p:txBody>
      </p:sp>
      <p:sp>
        <p:nvSpPr>
          <p:cNvPr id="3" name="Content Placeholder 2"/>
          <p:cNvSpPr>
            <a:spLocks noGrp="1"/>
          </p:cNvSpPr>
          <p:nvPr>
            <p:ph idx="1"/>
          </p:nvPr>
        </p:nvSpPr>
        <p:spPr>
          <a:xfrm>
            <a:off x="304800" y="838200"/>
            <a:ext cx="8534400" cy="5334000"/>
          </a:xfrm>
        </p:spPr>
        <p:txBody>
          <a:bodyPr/>
          <a:lstStyle/>
          <a:p>
            <a:pPr marL="0" indent="0">
              <a:buNone/>
            </a:pPr>
            <a:r>
              <a:rPr lang="en-US" sz="2800" dirty="0" smtClean="0"/>
              <a:t>Reporting Threshold to Exclude smaller REPs and NOIEs</a:t>
            </a:r>
          </a:p>
          <a:p>
            <a:pPr lvl="1" indent="-342900"/>
            <a:r>
              <a:rPr lang="en-US" sz="2000" dirty="0" smtClean="0"/>
              <a:t>REPs requested a reporting threshold for them similar to what was used in 2018 for the NOIEs</a:t>
            </a:r>
          </a:p>
          <a:p>
            <a:pPr marL="400050" lvl="1" indent="0">
              <a:buNone/>
            </a:pPr>
            <a:r>
              <a:rPr lang="en-US" sz="2000" dirty="0" smtClean="0"/>
              <a:t>ERCOT Response:</a:t>
            </a:r>
          </a:p>
          <a:p>
            <a:pPr marL="400050" lvl="1" indent="0">
              <a:buNone/>
            </a:pPr>
            <a:r>
              <a:rPr lang="en-US" sz="2000" dirty="0" smtClean="0"/>
              <a:t>ERCOT will apply the following </a:t>
            </a:r>
            <a:r>
              <a:rPr lang="en-US" sz="2000" dirty="0"/>
              <a:t>reporting </a:t>
            </a:r>
            <a:r>
              <a:rPr lang="en-US" sz="2000" dirty="0" smtClean="0"/>
              <a:t>thresholds for REPs and NOIEs in 2019. </a:t>
            </a:r>
          </a:p>
          <a:p>
            <a:pPr marL="400050" lvl="1" indent="0">
              <a:buNone/>
            </a:pPr>
            <a:r>
              <a:rPr lang="en-US" sz="1800" dirty="0" smtClean="0"/>
              <a:t>“ERCOT </a:t>
            </a:r>
            <a:r>
              <a:rPr lang="en-US" sz="1800" dirty="0"/>
              <a:t>shall calculate the average summer weekday load for the preceding summer for each </a:t>
            </a:r>
            <a:r>
              <a:rPr lang="en-US" sz="1800" dirty="0" smtClean="0"/>
              <a:t>REP(NOIE); </a:t>
            </a:r>
            <a:r>
              <a:rPr lang="en-US" sz="1800" dirty="0"/>
              <a:t>these averages shall be summed across all </a:t>
            </a:r>
            <a:r>
              <a:rPr lang="en-US" sz="1800" dirty="0" smtClean="0"/>
              <a:t>REPs(NOIE). </a:t>
            </a:r>
            <a:r>
              <a:rPr lang="en-US" sz="1800" dirty="0"/>
              <a:t>For purposes of these calculations, the load of affiliated </a:t>
            </a:r>
            <a:r>
              <a:rPr lang="en-US" sz="1800" dirty="0" smtClean="0"/>
              <a:t>REPs(NOIEs) </a:t>
            </a:r>
            <a:r>
              <a:rPr lang="en-US" sz="1800" dirty="0"/>
              <a:t>shall be aggregated. The largest </a:t>
            </a:r>
            <a:r>
              <a:rPr lang="en-US" sz="1800" dirty="0" smtClean="0"/>
              <a:t>REPs(NOIEs) </a:t>
            </a:r>
            <a:r>
              <a:rPr lang="en-US" sz="1800" dirty="0"/>
              <a:t>that account for 95% </a:t>
            </a:r>
            <a:r>
              <a:rPr lang="en-US" sz="1800" dirty="0" smtClean="0"/>
              <a:t>(90% for NOIEs) of </a:t>
            </a:r>
            <a:r>
              <a:rPr lang="en-US" sz="1800" dirty="0"/>
              <a:t>that total, shall submit information to ERCOT detailing their Customers’ participation in Demand and/or price response programs. ERCOT shall notify the contact person for each </a:t>
            </a:r>
            <a:r>
              <a:rPr lang="en-US" sz="1800" dirty="0" smtClean="0"/>
              <a:t>REP(NOIE) </a:t>
            </a:r>
            <a:r>
              <a:rPr lang="en-US" sz="1800" dirty="0"/>
              <a:t>at least 60 days prior to the beginning of the data collection process of its reporting obligation</a:t>
            </a:r>
            <a:r>
              <a:rPr lang="en-US" sz="1800" dirty="0" smtClean="0"/>
              <a:t>.”</a:t>
            </a:r>
            <a:endParaRPr lang="en-US" sz="1800" dirty="0"/>
          </a:p>
          <a:p>
            <a:pPr marL="400050" lvl="1" indent="0">
              <a:buNone/>
            </a:pPr>
            <a:endParaRPr lang="en-US" sz="2000" dirty="0" smtClean="0"/>
          </a:p>
          <a:p>
            <a:pPr lvl="1" indent="-342900"/>
            <a:endParaRPr lang="en-US" sz="2000" dirty="0" smtClean="0"/>
          </a:p>
          <a:p>
            <a:pPr lvl="1" indent="-342900"/>
            <a:endParaRPr lang="en-US" sz="2400" dirty="0" smtClean="0"/>
          </a:p>
          <a:p>
            <a:pPr marL="0" indent="0">
              <a:buNone/>
            </a:pPr>
            <a:endParaRPr lang="en-US" sz="2400" dirty="0"/>
          </a:p>
          <a:p>
            <a:pPr marL="0" indent="0">
              <a:buNone/>
            </a:pPr>
            <a:endParaRPr lang="en-US" sz="2400" dirty="0"/>
          </a:p>
          <a:p>
            <a:pPr marL="0" indent="0">
              <a:buNone/>
            </a:pPr>
            <a:endParaRPr lang="en-US" sz="2400" dirty="0" smtClean="0"/>
          </a:p>
          <a:p>
            <a:pPr marL="0" indent="0">
              <a:buNone/>
            </a:pPr>
            <a:endParaRPr lang="en-US" sz="2400" dirty="0"/>
          </a:p>
          <a:p>
            <a:pPr marL="0" indent="0">
              <a:buNone/>
            </a:pPr>
            <a:endParaRPr lang="en-US" sz="24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6</a:t>
            </a:fld>
            <a:endParaRPr lang="en-US" dirty="0"/>
          </a:p>
        </p:txBody>
      </p:sp>
    </p:spTree>
    <p:extLst>
      <p:ext uri="{BB962C8B-B14F-4D97-AF65-F5344CB8AC3E}">
        <p14:creationId xmlns:p14="http://schemas.microsoft.com/office/powerpoint/2010/main" val="36579373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715414"/>
          </a:xfrm>
        </p:spPr>
        <p:txBody>
          <a:bodyPr/>
          <a:lstStyle/>
          <a:p>
            <a:r>
              <a:rPr lang="en-US" dirty="0"/>
              <a:t>REP and NOIE Input to NPRR933</a:t>
            </a:r>
          </a:p>
        </p:txBody>
      </p:sp>
      <p:sp>
        <p:nvSpPr>
          <p:cNvPr id="3" name="Content Placeholder 2"/>
          <p:cNvSpPr>
            <a:spLocks noGrp="1"/>
          </p:cNvSpPr>
          <p:nvPr>
            <p:ph idx="1"/>
          </p:nvPr>
        </p:nvSpPr>
        <p:spPr>
          <a:xfrm>
            <a:off x="381000" y="1066800"/>
            <a:ext cx="8534400" cy="4319832"/>
          </a:xfrm>
        </p:spPr>
        <p:txBody>
          <a:bodyPr/>
          <a:lstStyle/>
          <a:p>
            <a:pPr marL="0" indent="0">
              <a:buNone/>
            </a:pPr>
            <a:r>
              <a:rPr lang="en-US" dirty="0"/>
              <a:t>Quarterly Snapshots/Data Collection</a:t>
            </a:r>
          </a:p>
          <a:p>
            <a:pPr lvl="1"/>
            <a:r>
              <a:rPr lang="en-US" sz="2000" dirty="0" smtClean="0"/>
              <a:t>Near universal resistance to increase the number of data collections beyond the current annual data collection process citing cost.</a:t>
            </a:r>
          </a:p>
          <a:p>
            <a:pPr marL="457200" lvl="1" indent="0">
              <a:buNone/>
            </a:pPr>
            <a:r>
              <a:rPr lang="en-US" sz="2000" dirty="0" smtClean="0"/>
              <a:t>ERCOT Response:</a:t>
            </a:r>
          </a:p>
          <a:p>
            <a:pPr lvl="1"/>
            <a:r>
              <a:rPr lang="en-US" sz="2000" dirty="0" smtClean="0"/>
              <a:t>ERCOT will withdraw our request for quarterly snapshots. </a:t>
            </a:r>
          </a:p>
          <a:p>
            <a:pPr lvl="1"/>
            <a:r>
              <a:rPr lang="en-US" sz="2000" dirty="0" smtClean="0"/>
              <a:t>Based on the issued caused by the high churn rates identified by ERCOT the annual report for price responsive Demand Response in ERCOT will be limited to summer pricing event only. Will only capture the number of participating premises for each category moving forward.</a:t>
            </a:r>
          </a:p>
          <a:p>
            <a:pPr lvl="1"/>
            <a:endParaRPr lang="en-US" sz="20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7</a:t>
            </a:fld>
            <a:endParaRPr lang="en-US" dirty="0"/>
          </a:p>
        </p:txBody>
      </p:sp>
    </p:spTree>
    <p:extLst>
      <p:ext uri="{BB962C8B-B14F-4D97-AF65-F5344CB8AC3E}">
        <p14:creationId xmlns:p14="http://schemas.microsoft.com/office/powerpoint/2010/main" val="3677496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715414"/>
          </a:xfrm>
        </p:spPr>
        <p:txBody>
          <a:bodyPr/>
          <a:lstStyle/>
          <a:p>
            <a:r>
              <a:rPr lang="en-US" dirty="0"/>
              <a:t>REP and NOIE Input to NPRR933</a:t>
            </a:r>
          </a:p>
        </p:txBody>
      </p:sp>
      <p:sp>
        <p:nvSpPr>
          <p:cNvPr id="3" name="Content Placeholder 2"/>
          <p:cNvSpPr>
            <a:spLocks noGrp="1"/>
          </p:cNvSpPr>
          <p:nvPr>
            <p:ph idx="1"/>
          </p:nvPr>
        </p:nvSpPr>
        <p:spPr>
          <a:xfrm>
            <a:off x="304800" y="959096"/>
            <a:ext cx="8534400" cy="4960937"/>
          </a:xfrm>
        </p:spPr>
        <p:txBody>
          <a:bodyPr/>
          <a:lstStyle/>
          <a:p>
            <a:pPr marL="0" indent="0">
              <a:buNone/>
            </a:pPr>
            <a:r>
              <a:rPr lang="en-US" sz="2800" dirty="0" smtClean="0"/>
              <a:t>Allow </a:t>
            </a:r>
            <a:r>
              <a:rPr lang="en-US" sz="2800" dirty="0"/>
              <a:t>for alternate means to provide data to ERCOT (other than through NAESB protocol</a:t>
            </a:r>
            <a:r>
              <a:rPr lang="en-US" sz="2800" dirty="0" smtClean="0"/>
              <a:t>)</a:t>
            </a:r>
          </a:p>
          <a:p>
            <a:pPr lvl="1" indent="-342900"/>
            <a:r>
              <a:rPr lang="en-US" sz="2000" dirty="0" smtClean="0"/>
              <a:t>Using NAESB for the smaller LSE’s can be difficult and cause excess delays that could be resolved if other forms for data submittal were allowed.</a:t>
            </a:r>
          </a:p>
          <a:p>
            <a:pPr marL="400050" lvl="1" indent="0">
              <a:buNone/>
            </a:pPr>
            <a:r>
              <a:rPr lang="en-US" sz="2000" dirty="0" smtClean="0"/>
              <a:t>ERCOT Response:</a:t>
            </a:r>
          </a:p>
          <a:p>
            <a:pPr marL="400050" lvl="1" indent="0">
              <a:buNone/>
            </a:pPr>
            <a:r>
              <a:rPr lang="en-US" sz="2000" dirty="0" smtClean="0"/>
              <a:t>ERCOT will allow other methods to be used for data submission but those methods will need to be previously agreed to by ERCOT</a:t>
            </a:r>
            <a:r>
              <a:rPr lang="en-US" sz="2000" dirty="0" smtClean="0"/>
              <a:t>.</a:t>
            </a:r>
          </a:p>
          <a:p>
            <a:pPr marL="400050" lvl="1" indent="0">
              <a:buNone/>
            </a:pPr>
            <a:endParaRPr lang="en-US" sz="2000" dirty="0"/>
          </a:p>
          <a:p>
            <a:pPr marL="400050" lvl="1" indent="0">
              <a:buNone/>
            </a:pPr>
            <a:r>
              <a:rPr lang="en-US" sz="2000" dirty="0" smtClean="0">
                <a:solidFill>
                  <a:srgbClr val="FF0000"/>
                </a:solidFill>
              </a:rPr>
              <a:t>Discuss secure file transfer for methods other than NAESB.</a:t>
            </a:r>
          </a:p>
          <a:p>
            <a:pPr marL="400050" lvl="1" indent="0">
              <a:buNone/>
            </a:pPr>
            <a:endParaRPr lang="en-US" sz="2000" dirty="0"/>
          </a:p>
          <a:p>
            <a:pPr marL="0" indent="0">
              <a:buNone/>
            </a:pPr>
            <a:endParaRPr lang="en-US" sz="2800" dirty="0" smtClean="0"/>
          </a:p>
          <a:p>
            <a:pPr marL="0" indent="0">
              <a:buNone/>
            </a:pPr>
            <a:endParaRPr lang="en-US" sz="2800" dirty="0"/>
          </a:p>
          <a:p>
            <a:pPr marL="0" indent="0">
              <a:buNone/>
            </a:pPr>
            <a:endParaRPr lang="en-US" dirty="0"/>
          </a:p>
          <a:p>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8</a:t>
            </a:fld>
            <a:endParaRPr lang="en-US" dirty="0"/>
          </a:p>
        </p:txBody>
      </p:sp>
    </p:spTree>
    <p:extLst>
      <p:ext uri="{BB962C8B-B14F-4D97-AF65-F5344CB8AC3E}">
        <p14:creationId xmlns:p14="http://schemas.microsoft.com/office/powerpoint/2010/main" val="19256992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715414"/>
          </a:xfrm>
        </p:spPr>
        <p:txBody>
          <a:bodyPr/>
          <a:lstStyle/>
          <a:p>
            <a:r>
              <a:rPr lang="en-US" dirty="0"/>
              <a:t>REP and NOIE Input to NPRR933</a:t>
            </a:r>
          </a:p>
        </p:txBody>
      </p:sp>
      <p:sp>
        <p:nvSpPr>
          <p:cNvPr id="3" name="Content Placeholder 2"/>
          <p:cNvSpPr>
            <a:spLocks noGrp="1"/>
          </p:cNvSpPr>
          <p:nvPr>
            <p:ph idx="1"/>
          </p:nvPr>
        </p:nvSpPr>
        <p:spPr>
          <a:xfrm>
            <a:off x="304800" y="838200"/>
            <a:ext cx="8534400" cy="4319832"/>
          </a:xfrm>
        </p:spPr>
        <p:txBody>
          <a:bodyPr/>
          <a:lstStyle/>
          <a:p>
            <a:pPr marL="0" indent="0">
              <a:buNone/>
            </a:pPr>
            <a:r>
              <a:rPr lang="en-US" sz="2800" dirty="0"/>
              <a:t>Request ERCOT supply list of ESIIDs that each REP owns on the snapshot date and the start date with that </a:t>
            </a:r>
            <a:r>
              <a:rPr lang="en-US" sz="2800" dirty="0" smtClean="0"/>
              <a:t>REP</a:t>
            </a:r>
          </a:p>
          <a:p>
            <a:pPr lvl="1"/>
            <a:r>
              <a:rPr lang="en-US" sz="2000" dirty="0" smtClean="0"/>
              <a:t>This was a request to help minimize the error rates on the initial data submission caused by REP ownership errors </a:t>
            </a:r>
          </a:p>
          <a:p>
            <a:pPr marL="457200" lvl="1" indent="0">
              <a:buNone/>
            </a:pPr>
            <a:r>
              <a:rPr lang="en-US" sz="2000" dirty="0" smtClean="0"/>
              <a:t>ERCOT Response:</a:t>
            </a:r>
          </a:p>
          <a:p>
            <a:pPr marL="457200" lvl="1" indent="0">
              <a:buNone/>
            </a:pPr>
            <a:r>
              <a:rPr lang="en-US" sz="2000" dirty="0" smtClean="0"/>
              <a:t>This will be implemented for both the 2019 reporting year and included in </a:t>
            </a:r>
            <a:r>
              <a:rPr lang="en-US" sz="2000" dirty="0" smtClean="0"/>
              <a:t>NPRR933</a:t>
            </a:r>
          </a:p>
          <a:p>
            <a:pPr marL="457200" lvl="1" indent="0">
              <a:buNone/>
            </a:pPr>
            <a:endParaRPr lang="en-US" sz="2000" dirty="0"/>
          </a:p>
          <a:p>
            <a:pPr marL="457200" lvl="1" indent="0">
              <a:buNone/>
            </a:pPr>
            <a:r>
              <a:rPr lang="en-US" sz="2000" dirty="0" smtClean="0">
                <a:solidFill>
                  <a:srgbClr val="FF0000"/>
                </a:solidFill>
              </a:rPr>
              <a:t>Discuss methods for sending these large data files.</a:t>
            </a:r>
            <a:endParaRPr lang="en-US" sz="2000" dirty="0">
              <a:solidFill>
                <a:srgbClr val="FF0000"/>
              </a:solidFill>
            </a:endParaRPr>
          </a:p>
          <a:p>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9</a:t>
            </a:fld>
            <a:endParaRPr lang="en-US" dirty="0"/>
          </a:p>
        </p:txBody>
      </p:sp>
    </p:spTree>
    <p:extLst>
      <p:ext uri="{BB962C8B-B14F-4D97-AF65-F5344CB8AC3E}">
        <p14:creationId xmlns:p14="http://schemas.microsoft.com/office/powerpoint/2010/main" val="393883253"/>
      </p:ext>
    </p:extLst>
  </p:cSld>
  <p:clrMapOvr>
    <a:masterClrMapping/>
  </p:clrMapOvr>
</p:sld>
</file>

<file path=ppt/theme/theme1.xml><?xml version="1.0" encoding="utf-8"?>
<a:theme xmlns:a="http://schemas.openxmlformats.org/drawingml/2006/main" name="1_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2E2BDB63875B034C8B32518C6496ADD1" ma:contentTypeVersion="0" ma:contentTypeDescription="Create a new document." ma:contentTypeScope="" ma:versionID="2e49056469cb591c67c33c10da96a071">
  <xsd:schema xmlns:xsd="http://www.w3.org/2001/XMLSchema" xmlns:xs="http://www.w3.org/2001/XMLSchema" xmlns:p="http://schemas.microsoft.com/office/2006/metadata/properties" xmlns:ns2="c34af464-7aa1-4edd-9be4-83dffc1cb926" targetNamespace="http://schemas.microsoft.com/office/2006/metadata/properties" ma:root="true" ma:fieldsID="3a653c66fd0ce9b40621f227f901e684"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Props1.xml><?xml version="1.0" encoding="utf-8"?>
<ds:datastoreItem xmlns:ds="http://schemas.openxmlformats.org/officeDocument/2006/customXml" ds:itemID="{E4A68982-DD5D-44FD-B77F-4C531465FE54}">
  <ds:schemaRefs>
    <ds:schemaRef ds:uri="http://schemas.microsoft.com/sharepoint/v3/contenttype/forms"/>
  </ds:schemaRefs>
</ds:datastoreItem>
</file>

<file path=customXml/itemProps2.xml><?xml version="1.0" encoding="utf-8"?>
<ds:datastoreItem xmlns:ds="http://schemas.openxmlformats.org/officeDocument/2006/customXml" ds:itemID="{5DFABCE5-6410-4FC5-930F-1111C63E401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0E9AA12-8AF9-4AA6-90FE-24669859CDF3}">
  <ds:schemaRefs>
    <ds:schemaRef ds:uri="http://purl.org/dc/terms/"/>
    <ds:schemaRef ds:uri="http://schemas.microsoft.com/office/2006/metadata/properties"/>
    <ds:schemaRef ds:uri="http://purl.org/dc/dcmitype/"/>
    <ds:schemaRef ds:uri="http://schemas.openxmlformats.org/package/2006/metadata/core-properties"/>
    <ds:schemaRef ds:uri="http://purl.org/dc/elements/1.1/"/>
    <ds:schemaRef ds:uri="http://schemas.microsoft.com/office/2006/documentManagement/types"/>
    <ds:schemaRef ds:uri="http://schemas.microsoft.com/office/infopath/2007/PartnerControls"/>
    <ds:schemaRef ds:uri="c34af464-7aa1-4edd-9be4-83dffc1cb926"/>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9126</TotalTime>
  <Words>1887</Words>
  <Application>Microsoft Office PowerPoint</Application>
  <PresentationFormat>On-screen Show (4:3)</PresentationFormat>
  <Paragraphs>200</Paragraphs>
  <Slides>23</Slides>
  <Notes>0</Notes>
  <HiddenSlides>0</HiddenSlides>
  <MMClips>0</MMClips>
  <ScaleCrop>false</ScaleCrop>
  <HeadingPairs>
    <vt:vector size="6" baseType="variant">
      <vt:variant>
        <vt:lpstr>Fonts Used</vt:lpstr>
      </vt:variant>
      <vt:variant>
        <vt:i4>2</vt:i4>
      </vt:variant>
      <vt:variant>
        <vt:lpstr>Theme</vt:lpstr>
      </vt:variant>
      <vt:variant>
        <vt:i4>3</vt:i4>
      </vt:variant>
      <vt:variant>
        <vt:lpstr>Slide Titles</vt:lpstr>
      </vt:variant>
      <vt:variant>
        <vt:i4>23</vt:i4>
      </vt:variant>
    </vt:vector>
  </HeadingPairs>
  <TitlesOfParts>
    <vt:vector size="28" baseType="lpstr">
      <vt:lpstr>Arial</vt:lpstr>
      <vt:lpstr>Calibri</vt:lpstr>
      <vt:lpstr>1_Custom Design</vt:lpstr>
      <vt:lpstr>Office Theme</vt:lpstr>
      <vt:lpstr>Custom Design</vt:lpstr>
      <vt:lpstr>PowerPoint Presentation</vt:lpstr>
      <vt:lpstr>PowerPoint Presentation</vt:lpstr>
      <vt:lpstr>NPRR 933 Objectives</vt:lpstr>
      <vt:lpstr>NPRR 933 Objectives (Continued)</vt:lpstr>
      <vt:lpstr>REP and NOIE Input to NPRR933</vt:lpstr>
      <vt:lpstr>REP and NOIE Input to NPRR933</vt:lpstr>
      <vt:lpstr>REP and NOIE Input to NPRR933</vt:lpstr>
      <vt:lpstr>REP and NOIE Input to NPRR933</vt:lpstr>
      <vt:lpstr>REP and NOIE Input to NPRR933</vt:lpstr>
      <vt:lpstr>REP Data Collection Schedule 2019</vt:lpstr>
      <vt:lpstr>REP ESIID Data Submission</vt:lpstr>
      <vt:lpstr>REP ESIID Data Submission</vt:lpstr>
      <vt:lpstr>REP ESIID Data Submission</vt:lpstr>
      <vt:lpstr>REP Event Survey Process</vt:lpstr>
      <vt:lpstr>REP Survey Questions</vt:lpstr>
      <vt:lpstr>REP Survey Questions</vt:lpstr>
      <vt:lpstr>REP Survey Questions</vt:lpstr>
      <vt:lpstr>REP Survey Questions</vt:lpstr>
      <vt:lpstr>PowerPoint Presentation</vt:lpstr>
      <vt:lpstr>Demand Response Data Definitions</vt:lpstr>
      <vt:lpstr>Demand Response Data Definitions</vt:lpstr>
      <vt:lpstr>Demand Response Data Definitions</vt:lpstr>
      <vt:lpstr>Demand Response REP Data Definitions</vt:lpstr>
    </vt:vector>
  </TitlesOfParts>
  <Company>The Electric Reliability Council of Texas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Patterson, Mark</cp:lastModifiedBy>
  <cp:revision>138</cp:revision>
  <cp:lastPrinted>2016-01-21T20:53:15Z</cp:lastPrinted>
  <dcterms:created xsi:type="dcterms:W3CDTF">2016-01-21T15:20:31Z</dcterms:created>
  <dcterms:modified xsi:type="dcterms:W3CDTF">2019-07-12T19:08:39Z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0x0101002E2BDB63875B034C8B32518C6496ADD1</vt:lpwstr>
  </property>
</Properties>
</file>