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1" r:id="rId10"/>
    <p:sldId id="334" r:id="rId11"/>
    <p:sldId id="343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6" d="100"/>
          <a:sy n="116" d="100"/>
        </p:scale>
        <p:origin x="120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July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July 17,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80534"/>
            <a:ext cx="8949560" cy="5460097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Off-Cycle Release – CMM Release 1b – </a:t>
            </a:r>
            <a:r>
              <a:rPr lang="en-US" sz="1800" dirty="0" smtClean="0"/>
              <a:t>6/2/2019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NPRR519 </a:t>
            </a:r>
            <a:r>
              <a:rPr lang="en-US" sz="1400" dirty="0"/>
              <a:t>– Exemption of ERS-Only QSEs from Collateral and Capitalization Requirements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NPRR620 </a:t>
            </a:r>
            <a:r>
              <a:rPr lang="en-US" sz="1400" dirty="0"/>
              <a:t>– Collateral Requirements for Counter-Parties with No Load or Generation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NPRR741 </a:t>
            </a:r>
            <a:r>
              <a:rPr lang="en-US" sz="1400" dirty="0"/>
              <a:t>– Clarifications to TPE and EAL Credit Exposure </a:t>
            </a:r>
            <a:r>
              <a:rPr lang="en-US" sz="1400" dirty="0" smtClean="0"/>
              <a:t>Calculations</a:t>
            </a:r>
            <a:endParaRPr lang="en-US" sz="6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Release – CMM Release 1b </a:t>
            </a:r>
            <a:r>
              <a:rPr lang="en-US" sz="1800" dirty="0" smtClean="0"/>
              <a:t>– 6/15/2019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NPRR755 </a:t>
            </a:r>
            <a:r>
              <a:rPr lang="en-US" sz="1400" dirty="0"/>
              <a:t>– Data Agent-Only QSE </a:t>
            </a:r>
            <a:r>
              <a:rPr lang="en-US" sz="1400" dirty="0" smtClean="0"/>
              <a:t>Registration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/>
              <a:t>NOGRR154 – </a:t>
            </a:r>
            <a:r>
              <a:rPr lang="en-US" sz="1100" dirty="0"/>
              <a:t>Alignment w/NPRR755 and Req. for ERCOT WAN Installation and Exchange of Resource-Specific XML </a:t>
            </a:r>
            <a:r>
              <a:rPr lang="en-US" sz="1100" dirty="0" smtClean="0"/>
              <a:t>Data</a:t>
            </a:r>
            <a:endParaRPr lang="en-US" sz="600" dirty="0" smtClean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Release – </a:t>
            </a:r>
            <a:r>
              <a:rPr lang="en-US" sz="1800" dirty="0" smtClean="0"/>
              <a:t>7/1/2019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NPRR821 </a:t>
            </a:r>
            <a:r>
              <a:rPr lang="en-US" sz="1400" dirty="0"/>
              <a:t>– Elimination of the CRR Deration Process for Resource Node to Hub or Load Zone </a:t>
            </a:r>
            <a:r>
              <a:rPr lang="en-US" sz="1400" dirty="0" smtClean="0"/>
              <a:t>CRRs</a:t>
            </a:r>
            <a:endParaRPr lang="en-US" sz="6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8/6/2019 </a:t>
            </a:r>
            <a:r>
              <a:rPr lang="en-US" sz="1800" dirty="0"/>
              <a:t>– </a:t>
            </a:r>
            <a:r>
              <a:rPr lang="en-US" sz="1800" dirty="0" smtClean="0"/>
              <a:t>8/8/2019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NPRR873 </a:t>
            </a:r>
            <a:r>
              <a:rPr lang="en-US" sz="1400" dirty="0"/>
              <a:t>– Posting of the ERCOT Wide Intra-Hour Wind Power and Load Forecast on the MIS Public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NPRR925 </a:t>
            </a:r>
            <a:r>
              <a:rPr lang="en-US" sz="1400" dirty="0"/>
              <a:t>– Increasing Minimum Quantity for PTP Obligation Bids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SCR793 </a:t>
            </a:r>
            <a:r>
              <a:rPr lang="en-US" sz="1400" dirty="0"/>
              <a:t>– SSR Related Telemetry for Transmission Service Provider (TSP) Operators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SCR796 </a:t>
            </a:r>
            <a:r>
              <a:rPr lang="en-US" sz="1400" dirty="0"/>
              <a:t>– Change Validation Rules to Preclude Certain Transactions at Resource Nodes within </a:t>
            </a:r>
            <a:r>
              <a:rPr lang="en-US" sz="1400" dirty="0" smtClean="0"/>
              <a:t>PUNs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SCR798 </a:t>
            </a:r>
            <a:r>
              <a:rPr lang="en-US" sz="1400" dirty="0"/>
              <a:t>– PTP Obligation Bid ID Limit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OBDRR003 </a:t>
            </a:r>
            <a:r>
              <a:rPr lang="en-US" sz="1400" dirty="0"/>
              <a:t>– </a:t>
            </a:r>
            <a:r>
              <a:rPr lang="en-US" sz="1300" dirty="0"/>
              <a:t>Change Validation Rules to Preclude Certain Transactions at Resource Nodes within </a:t>
            </a:r>
            <a:r>
              <a:rPr lang="en-US" sz="1300" dirty="0" smtClean="0"/>
              <a:t>PUNs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OBDRR014 – </a:t>
            </a:r>
            <a:r>
              <a:rPr lang="en-US" sz="1400" dirty="0"/>
              <a:t>Change Posting Location for Non-biddable Resource Nodes</a:t>
            </a:r>
            <a:endParaRPr lang="en-US" sz="14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Off-Cycle Release </a:t>
            </a:r>
            <a:r>
              <a:rPr lang="en-US" sz="1800" dirty="0"/>
              <a:t>– </a:t>
            </a:r>
            <a:r>
              <a:rPr lang="en-US" sz="1800" dirty="0" smtClean="0"/>
              <a:t>9/1/2019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NPRR899 </a:t>
            </a:r>
            <a:r>
              <a:rPr lang="en-US" sz="1400" dirty="0"/>
              <a:t>– Digital Certificate and User Security Administrator Clarifications and Opt Out Procedure</a:t>
            </a:r>
          </a:p>
          <a:p>
            <a:pPr lvl="1">
              <a:tabLst>
                <a:tab pos="7199313" algn="l"/>
              </a:tabLst>
            </a:pPr>
            <a:endParaRPr lang="en-US" sz="1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168860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46770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SCR781(a) – View / Edit capability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4809" y="34568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8468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64232"/>
            <a:ext cx="37054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156925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845627"/>
                <a:gridCol w="709823"/>
                <a:gridCol w="1239992"/>
                <a:gridCol w="2362200"/>
                <a:gridCol w="364972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</a:t>
                      </a:r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PGRR066,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NPRR863 Ph1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NPRR885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NPRR887, NPRR929, SCR799, PGRR070</a:t>
                      </a:r>
                      <a:endParaRPr lang="en-US" sz="800" b="0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049717"/>
            <a:ext cx="15244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Date TBD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4740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248400" y="1752600"/>
            <a:ext cx="762000" cy="3185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6248400" y="1524000"/>
            <a:ext cx="129623" cy="22860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36612" y="446170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9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5821886" y="1682952"/>
            <a:ext cx="315495" cy="39447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5856862" y="3116918"/>
            <a:ext cx="364680" cy="1226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6146716" y="2077428"/>
            <a:ext cx="73932" cy="103949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673865" y="2573403"/>
            <a:ext cx="1731551" cy="206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5366"/>
              </p:ext>
            </p:extLst>
          </p:nvPr>
        </p:nvGraphicFramePr>
        <p:xfrm>
          <a:off x="76200" y="1127640"/>
          <a:ext cx="8991599" cy="306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&amp; Payments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(remaining grey</a:t>
                      </a:r>
                      <a:r>
                        <a:rPr lang="en-US" sz="11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boxes)</a:t>
                      </a:r>
                      <a:endParaRPr lang="en-US" sz="11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$250k-$500k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Incorporate Real-Time Non-Modeled Telemetered Net Generation by Load Zone into the Estimate of RTL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Enchanted Rock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$75k-$100k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 Definition of M1a to Reflect Actual Calendar Days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84141"/>
              </p:ext>
            </p:extLst>
          </p:nvPr>
        </p:nvGraphicFramePr>
        <p:xfrm>
          <a:off x="152401" y="887766"/>
          <a:ext cx="8840750" cy="4457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Included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Q3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 start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63752" y="6079980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63752" y="6352828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2" y="865727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335409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1.49M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2.40M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0.19M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$0.63M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1.41M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$3.37M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6/30/2019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48539"/>
              </p:ext>
            </p:extLst>
          </p:nvPr>
        </p:nvGraphicFramePr>
        <p:xfrm>
          <a:off x="228600" y="1215233"/>
          <a:ext cx="8686799" cy="2366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0404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to Load Resources Providing RRS to Maintain Minimum PRC on Generators During Scarcity Conditions</a:t>
                      </a:r>
                      <a:endParaRPr lang="en-US" sz="7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 – target Q4 2019 start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Communications of System Inertia</a:t>
                      </a:r>
                      <a:endParaRPr lang="en-US" sz="7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input requested</a:t>
                      </a: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222"/>
              </p:ext>
            </p:extLst>
          </p:nvPr>
        </p:nvGraphicFramePr>
        <p:xfrm>
          <a:off x="4729051" y="91680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14929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</a:t>
            </a:r>
            <a:r>
              <a:rPr lang="en-US" sz="900" b="0" kern="0" dirty="0" smtClean="0">
                <a:solidFill>
                  <a:srgbClr val="000000"/>
                </a:solidFill>
              </a:rPr>
              <a:t>2770</a:t>
            </a:r>
            <a:endParaRPr lang="en-US" sz="900" b="0" kern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1492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138518</TotalTime>
  <Words>1094</Words>
  <Application>Microsoft Office PowerPoint</Application>
  <PresentationFormat>On-screen Show (4:3)</PresentationFormat>
  <Paragraphs>466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1565</cp:revision>
  <cp:lastPrinted>2019-06-05T21:39:40Z</cp:lastPrinted>
  <dcterms:created xsi:type="dcterms:W3CDTF">2016-01-21T15:20:31Z</dcterms:created>
  <dcterms:modified xsi:type="dcterms:W3CDTF">2019-07-11T21:13:55Z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