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30"/>
  </p:notesMasterIdLst>
  <p:handoutMasterIdLst>
    <p:handoutMasterId r:id="rId31"/>
  </p:handoutMasterIdLst>
  <p:sldIdLst>
    <p:sldId id="270" r:id="rId7"/>
    <p:sldId id="285" r:id="rId8"/>
    <p:sldId id="305" r:id="rId9"/>
    <p:sldId id="307" r:id="rId10"/>
    <p:sldId id="304" r:id="rId11"/>
    <p:sldId id="317" r:id="rId12"/>
    <p:sldId id="318" r:id="rId13"/>
    <p:sldId id="316" r:id="rId14"/>
    <p:sldId id="319" r:id="rId15"/>
    <p:sldId id="324" r:id="rId16"/>
    <p:sldId id="288" r:id="rId17"/>
    <p:sldId id="325" r:id="rId18"/>
    <p:sldId id="291" r:id="rId19"/>
    <p:sldId id="292" r:id="rId20"/>
    <p:sldId id="293" r:id="rId21"/>
    <p:sldId id="294" r:id="rId22"/>
    <p:sldId id="295" r:id="rId23"/>
    <p:sldId id="296" r:id="rId24"/>
    <p:sldId id="315" r:id="rId25"/>
    <p:sldId id="290" r:id="rId26"/>
    <p:sldId id="326" r:id="rId27"/>
    <p:sldId id="298" r:id="rId28"/>
    <p:sldId id="299"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80" d="100"/>
          <a:sy n="80" d="100"/>
        </p:scale>
        <p:origin x="139" y="58"/>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7/12/2019</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7/12/2019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413338"/>
            <a:ext cx="5646034" cy="1200329"/>
          </a:xfrm>
          <a:prstGeom prst="rect">
            <a:avLst/>
          </a:prstGeom>
          <a:noFill/>
        </p:spPr>
        <p:txBody>
          <a:bodyPr wrap="square" rtlCol="0">
            <a:spAutoFit/>
          </a:bodyPr>
          <a:lstStyle/>
          <a:p>
            <a:r>
              <a:rPr lang="en-US" dirty="0" smtClean="0"/>
              <a:t>REP and NOIE Demand Response Data Collection Process </a:t>
            </a:r>
            <a:endParaRPr lang="en-US" dirty="0"/>
          </a:p>
          <a:p>
            <a:endParaRPr lang="en-US" dirty="0" smtClean="0"/>
          </a:p>
          <a:p>
            <a:r>
              <a:rPr lang="en-US" dirty="0" smtClean="0"/>
              <a:t>July 15, 2019</a:t>
            </a:r>
            <a:endParaRPr lang="en-US" dirty="0"/>
          </a:p>
        </p:txBody>
      </p:sp>
    </p:spTree>
    <p:extLst>
      <p:ext uri="{BB962C8B-B14F-4D97-AF65-F5344CB8AC3E}">
        <p14:creationId xmlns:p14="http://schemas.microsoft.com/office/powerpoint/2010/main" val="1219513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NOIE Data Collection Schedule 2019</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
        <p:nvSpPr>
          <p:cNvPr id="5" name="Content Placeholder 2"/>
          <p:cNvSpPr>
            <a:spLocks noGrp="1"/>
          </p:cNvSpPr>
          <p:nvPr>
            <p:ph idx="1"/>
          </p:nvPr>
        </p:nvSpPr>
        <p:spPr>
          <a:xfrm>
            <a:off x="381000" y="838200"/>
            <a:ext cx="8534400" cy="4267200"/>
          </a:xfrm>
        </p:spPr>
        <p:txBody>
          <a:bodyPr/>
          <a:lstStyle/>
          <a:p>
            <a:r>
              <a:rPr lang="en-US" sz="2200" dirty="0" smtClean="0"/>
              <a:t>August 1, 2019  </a:t>
            </a:r>
          </a:p>
          <a:p>
            <a:pPr lvl="1"/>
            <a:r>
              <a:rPr lang="en-US" sz="1800" dirty="0" smtClean="0"/>
              <a:t>ERCOT sends email notification to NOIE contact person for NOIEs that meet the reporting threshold </a:t>
            </a:r>
          </a:p>
          <a:p>
            <a:pPr lvl="1"/>
            <a:r>
              <a:rPr lang="en-US" sz="1800" dirty="0" smtClean="0"/>
              <a:t>NOIEs with no programs send email to ERCOT</a:t>
            </a:r>
          </a:p>
          <a:p>
            <a:r>
              <a:rPr lang="en-US" sz="2200" dirty="0" smtClean="0"/>
              <a:t>September 30, 2019 (</a:t>
            </a:r>
            <a:r>
              <a:rPr lang="en-US" sz="1800" dirty="0" smtClean="0"/>
              <a:t>Snapshot date)</a:t>
            </a:r>
          </a:p>
          <a:p>
            <a:pPr lvl="1"/>
            <a:r>
              <a:rPr lang="en-US" sz="1800" dirty="0"/>
              <a:t>NOIE</a:t>
            </a:r>
            <a:r>
              <a:rPr lang="en-US" sz="1800" dirty="0" smtClean="0"/>
              <a:t>s </a:t>
            </a:r>
            <a:r>
              <a:rPr lang="en-US" sz="1800" dirty="0"/>
              <a:t>can start sending </a:t>
            </a:r>
            <a:r>
              <a:rPr lang="en-US" sz="1800" dirty="0" smtClean="0"/>
              <a:t>participation count Excel files </a:t>
            </a:r>
            <a:r>
              <a:rPr lang="en-US" sz="1800" dirty="0"/>
              <a:t>to </a:t>
            </a:r>
            <a:r>
              <a:rPr lang="en-US" sz="1800" dirty="0" smtClean="0"/>
              <a:t>ERCOT </a:t>
            </a:r>
            <a:r>
              <a:rPr lang="en-US" sz="1800" b="1" dirty="0" smtClean="0">
                <a:solidFill>
                  <a:srgbClr val="FF0000"/>
                </a:solidFill>
              </a:rPr>
              <a:t>(maybe include in survey)</a:t>
            </a:r>
          </a:p>
          <a:p>
            <a:pPr lvl="1"/>
            <a:r>
              <a:rPr lang="en-US" sz="1800" dirty="0" smtClean="0"/>
              <a:t>ERCOT provides </a:t>
            </a:r>
            <a:r>
              <a:rPr lang="en-US" sz="1800" dirty="0"/>
              <a:t>2019 event survey </a:t>
            </a:r>
            <a:r>
              <a:rPr lang="en-US" sz="1800" dirty="0" smtClean="0"/>
              <a:t>links to </a:t>
            </a:r>
            <a:r>
              <a:rPr lang="en-US" sz="1800" dirty="0"/>
              <a:t>NOIE</a:t>
            </a:r>
            <a:r>
              <a:rPr lang="en-US" sz="1800" dirty="0" smtClean="0"/>
              <a:t>s that meet threshold</a:t>
            </a:r>
            <a:endParaRPr lang="en-US" sz="1800" dirty="0"/>
          </a:p>
          <a:p>
            <a:r>
              <a:rPr lang="en-US" sz="2200" dirty="0" smtClean="0"/>
              <a:t>October 31, 2019</a:t>
            </a:r>
          </a:p>
          <a:p>
            <a:pPr lvl="1"/>
            <a:r>
              <a:rPr lang="en-US" sz="1800" dirty="0" smtClean="0"/>
              <a:t>Deadline for </a:t>
            </a:r>
            <a:r>
              <a:rPr lang="en-US" sz="1800" dirty="0"/>
              <a:t>submitting participation count Excel files to </a:t>
            </a:r>
            <a:r>
              <a:rPr lang="en-US" sz="1800" dirty="0" smtClean="0"/>
              <a:t>ERCOT</a:t>
            </a:r>
          </a:p>
          <a:p>
            <a:pPr lvl="1"/>
            <a:r>
              <a:rPr lang="en-US" sz="1800" dirty="0" smtClean="0"/>
              <a:t>Event survey deadline (for NOIEs with 4CP, OLC, PR, OTH)</a:t>
            </a:r>
          </a:p>
          <a:p>
            <a:r>
              <a:rPr lang="en-US" sz="2200" dirty="0" smtClean="0"/>
              <a:t>November 29, 2019 - </a:t>
            </a:r>
            <a:r>
              <a:rPr lang="en-US" sz="1800" dirty="0" smtClean="0"/>
              <a:t>ERCOT completes 2019 summer assessment </a:t>
            </a:r>
          </a:p>
          <a:p>
            <a:r>
              <a:rPr lang="en-US" sz="2200" dirty="0" smtClean="0"/>
              <a:t>March 31, 2020 - </a:t>
            </a:r>
            <a:r>
              <a:rPr lang="en-US" sz="1800" dirty="0" smtClean="0"/>
              <a:t>2019 Annual Report of Demand Response due</a:t>
            </a:r>
            <a:endParaRPr lang="en-US" dirty="0"/>
          </a:p>
        </p:txBody>
      </p:sp>
      <p:sp>
        <p:nvSpPr>
          <p:cNvPr id="3" name="Rectangle 2"/>
          <p:cNvSpPr/>
          <p:nvPr/>
        </p:nvSpPr>
        <p:spPr>
          <a:xfrm>
            <a:off x="1143000" y="5417770"/>
            <a:ext cx="6477000" cy="830997"/>
          </a:xfrm>
          <a:prstGeom prst="rect">
            <a:avLst/>
          </a:prstGeom>
          <a:ln w="31750">
            <a:solidFill>
              <a:schemeClr val="tx1"/>
            </a:solidFill>
          </a:ln>
        </p:spPr>
        <p:txBody>
          <a:bodyPr wrap="square">
            <a:spAutoFit/>
          </a:bodyPr>
          <a:lstStyle/>
          <a:p>
            <a:r>
              <a:rPr lang="en-US" sz="2400" b="1" dirty="0">
                <a:solidFill>
                  <a:srgbClr val="FF0000"/>
                </a:solidFill>
              </a:rPr>
              <a:t>Need to resolve whether the data collection should target NOIE LSEs or NOIE TDSPs</a:t>
            </a:r>
          </a:p>
        </p:txBody>
      </p:sp>
    </p:spTree>
    <p:extLst>
      <p:ext uri="{BB962C8B-B14F-4D97-AF65-F5344CB8AC3E}">
        <p14:creationId xmlns:p14="http://schemas.microsoft.com/office/powerpoint/2010/main" val="1929017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NOIE Survey Questions</a:t>
            </a:r>
            <a:endParaRPr lang="en-US" dirty="0"/>
          </a:p>
        </p:txBody>
      </p:sp>
      <p:sp>
        <p:nvSpPr>
          <p:cNvPr id="3" name="Content Placeholder 2"/>
          <p:cNvSpPr>
            <a:spLocks noGrp="1"/>
          </p:cNvSpPr>
          <p:nvPr>
            <p:ph idx="1"/>
          </p:nvPr>
        </p:nvSpPr>
        <p:spPr>
          <a:xfrm>
            <a:off x="304800" y="838200"/>
            <a:ext cx="8534400" cy="5005633"/>
          </a:xfrm>
        </p:spPr>
        <p:txBody>
          <a:bodyPr/>
          <a:lstStyle/>
          <a:p>
            <a:pPr marL="0" indent="0">
              <a:buNone/>
            </a:pPr>
            <a:r>
              <a:rPr lang="en-US" sz="2000" b="1" dirty="0" smtClean="0"/>
              <a:t>4-CP Program</a:t>
            </a:r>
          </a:p>
          <a:p>
            <a:pPr marL="0" indent="0">
              <a:buNone/>
            </a:pPr>
            <a:r>
              <a:rPr lang="en-US" sz="2000" dirty="0" smtClean="0"/>
              <a:t>Does your rate structure provide an incentive to customers to reduce load on actual 4-CP days?</a:t>
            </a:r>
          </a:p>
          <a:p>
            <a:pPr marL="400050" lvl="1" indent="0">
              <a:buNone/>
            </a:pPr>
            <a:r>
              <a:rPr lang="en-US" sz="1600" dirty="0" smtClean="0"/>
              <a:t>If yes, </a:t>
            </a:r>
          </a:p>
          <a:p>
            <a:pPr marL="800100" lvl="2" indent="0">
              <a:buNone/>
            </a:pPr>
            <a:r>
              <a:rPr lang="en-US" sz="1600" dirty="0" smtClean="0"/>
              <a:t>How </a:t>
            </a:r>
            <a:r>
              <a:rPr lang="en-US" sz="1600" dirty="0"/>
              <a:t>many residential customers </a:t>
            </a:r>
            <a:r>
              <a:rPr lang="en-US" sz="1600" dirty="0" smtClean="0"/>
              <a:t>were on such rates during 2019?</a:t>
            </a:r>
          </a:p>
          <a:p>
            <a:pPr marL="800100" lvl="2" indent="0">
              <a:buNone/>
            </a:pPr>
            <a:r>
              <a:rPr lang="en-US" sz="1600" dirty="0" smtClean="0"/>
              <a:t>How many non-residential </a:t>
            </a:r>
            <a:r>
              <a:rPr lang="en-US" sz="1600" dirty="0"/>
              <a:t>customers were on such </a:t>
            </a:r>
            <a:r>
              <a:rPr lang="en-US" sz="1600" dirty="0" smtClean="0"/>
              <a:t>rates during 2019?</a:t>
            </a:r>
          </a:p>
          <a:p>
            <a:pPr marL="0" indent="0">
              <a:buNone/>
            </a:pPr>
            <a:r>
              <a:rPr lang="en-US" sz="2000" dirty="0" smtClean="0"/>
              <a:t>Do you provide incentives (other than via rates) to </a:t>
            </a:r>
            <a:r>
              <a:rPr lang="en-US" sz="2000" dirty="0"/>
              <a:t>customers to reduce load on actual 4-CP days?</a:t>
            </a:r>
          </a:p>
          <a:p>
            <a:pPr marL="400050" lvl="1" indent="0">
              <a:buNone/>
            </a:pPr>
            <a:r>
              <a:rPr lang="en-US" sz="1600" dirty="0"/>
              <a:t>If yes, </a:t>
            </a:r>
          </a:p>
          <a:p>
            <a:pPr marL="800100" lvl="2" indent="0">
              <a:buNone/>
            </a:pPr>
            <a:r>
              <a:rPr lang="en-US" sz="1600" dirty="0"/>
              <a:t>How many residential customers were </a:t>
            </a:r>
            <a:r>
              <a:rPr lang="en-US" sz="1600" dirty="0" smtClean="0"/>
              <a:t>provided such incentives </a:t>
            </a:r>
            <a:r>
              <a:rPr lang="en-US" sz="1600" dirty="0"/>
              <a:t>during 2019?</a:t>
            </a:r>
          </a:p>
          <a:p>
            <a:pPr marL="800100" lvl="2" indent="0">
              <a:buNone/>
            </a:pPr>
            <a:r>
              <a:rPr lang="en-US" sz="1600" dirty="0"/>
              <a:t>How many </a:t>
            </a:r>
            <a:r>
              <a:rPr lang="en-US" sz="1600" dirty="0" smtClean="0"/>
              <a:t>non-residential </a:t>
            </a:r>
            <a:r>
              <a:rPr lang="en-US" sz="1600" dirty="0"/>
              <a:t>customers were on such rates during 2019?</a:t>
            </a:r>
          </a:p>
          <a:p>
            <a:pPr marL="0" indent="0">
              <a:buNone/>
            </a:pPr>
            <a:r>
              <a:rPr lang="en-US" sz="2000" dirty="0"/>
              <a:t>Do </a:t>
            </a:r>
            <a:r>
              <a:rPr lang="en-US" sz="2000" dirty="0" smtClean="0"/>
              <a:t>advise customers to </a:t>
            </a:r>
            <a:r>
              <a:rPr lang="en-US" sz="2000" dirty="0"/>
              <a:t>reduce load on </a:t>
            </a:r>
            <a:r>
              <a:rPr lang="en-US" sz="2000" dirty="0" smtClean="0"/>
              <a:t>anticipated 4-CP days, or do you directly control customers loads </a:t>
            </a:r>
            <a:r>
              <a:rPr lang="en-US" sz="2000" dirty="0"/>
              <a:t>on anticipated 4-CP days</a:t>
            </a:r>
            <a:r>
              <a:rPr lang="en-US" sz="2000" dirty="0" smtClean="0"/>
              <a:t>?</a:t>
            </a:r>
            <a:endParaRPr lang="en-US" sz="2000" dirty="0"/>
          </a:p>
          <a:p>
            <a:pPr marL="400050" lvl="1" indent="0">
              <a:buNone/>
            </a:pPr>
            <a:r>
              <a:rPr lang="en-US" sz="1600" dirty="0"/>
              <a:t>If yes, </a:t>
            </a:r>
          </a:p>
          <a:p>
            <a:pPr marL="800100" lvl="2" indent="0">
              <a:buNone/>
            </a:pPr>
            <a:r>
              <a:rPr lang="en-US" sz="1600" dirty="0"/>
              <a:t>How many residential customers were provided such incentives during 2019?</a:t>
            </a:r>
          </a:p>
          <a:p>
            <a:pPr marL="800100" lvl="2" indent="0">
              <a:buNone/>
            </a:pPr>
            <a:r>
              <a:rPr lang="en-US" sz="1600" dirty="0"/>
              <a:t>How many non-residential customers were on such rates during 2019?</a:t>
            </a:r>
          </a:p>
          <a:p>
            <a:pPr marL="0" indent="0">
              <a:buNone/>
            </a:pP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3311207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NOIE Survey Questions</a:t>
            </a:r>
            <a:endParaRPr lang="en-US" dirty="0"/>
          </a:p>
        </p:txBody>
      </p:sp>
      <p:sp>
        <p:nvSpPr>
          <p:cNvPr id="3" name="Content Placeholder 2"/>
          <p:cNvSpPr>
            <a:spLocks noGrp="1"/>
          </p:cNvSpPr>
          <p:nvPr>
            <p:ph idx="1"/>
          </p:nvPr>
        </p:nvSpPr>
        <p:spPr>
          <a:xfrm>
            <a:off x="304800" y="914400"/>
            <a:ext cx="8534400" cy="5005633"/>
          </a:xfrm>
        </p:spPr>
        <p:txBody>
          <a:bodyPr/>
          <a:lstStyle/>
          <a:p>
            <a:pPr marL="0" indent="0">
              <a:buNone/>
            </a:pPr>
            <a:r>
              <a:rPr lang="en-US" sz="2400" b="1" dirty="0" smtClean="0"/>
              <a:t>Day-Ahead/Real-Time Pricing Rate</a:t>
            </a:r>
          </a:p>
          <a:p>
            <a:pPr marL="0" indent="0">
              <a:buNone/>
            </a:pPr>
            <a:endParaRPr lang="en-US" sz="2000" dirty="0"/>
          </a:p>
          <a:p>
            <a:pPr marL="0" indent="0">
              <a:buNone/>
            </a:pPr>
            <a:r>
              <a:rPr lang="en-US" sz="2000" dirty="0" smtClean="0"/>
              <a:t>How many residential customers on a Day-Ahead pricing rate on the September 30, 2019 snapshot date?</a:t>
            </a:r>
          </a:p>
          <a:p>
            <a:pPr marL="0" indent="0">
              <a:buNone/>
            </a:pPr>
            <a:endParaRPr lang="en-US" sz="2000" dirty="0"/>
          </a:p>
          <a:p>
            <a:pPr marL="0" indent="0">
              <a:buNone/>
            </a:pPr>
            <a:r>
              <a:rPr lang="en-US" sz="2000" dirty="0"/>
              <a:t>How many </a:t>
            </a:r>
            <a:r>
              <a:rPr lang="en-US" sz="2000" dirty="0" smtClean="0"/>
              <a:t>non-residential </a:t>
            </a:r>
            <a:r>
              <a:rPr lang="en-US" sz="2000" dirty="0"/>
              <a:t>customers on a Day-Ahead pricing rate on the September 30, 2019 snapshot date?</a:t>
            </a:r>
            <a:endParaRPr lang="en-US" sz="2000" dirty="0" smtClean="0"/>
          </a:p>
          <a:p>
            <a:pPr marL="0" indent="0">
              <a:buNone/>
            </a:pPr>
            <a:endParaRPr lang="en-US" sz="2000" dirty="0"/>
          </a:p>
          <a:p>
            <a:pPr marL="0" indent="0">
              <a:buNone/>
            </a:pPr>
            <a:r>
              <a:rPr lang="en-US" sz="2000" dirty="0"/>
              <a:t>How many residential customers on a Real-Time pricing rate on the September 30, </a:t>
            </a:r>
            <a:r>
              <a:rPr lang="en-US" sz="2000" dirty="0" smtClean="0"/>
              <a:t>2019</a:t>
            </a:r>
            <a:r>
              <a:rPr lang="en-US" sz="2000" dirty="0"/>
              <a:t> snapshot date?</a:t>
            </a:r>
          </a:p>
          <a:p>
            <a:pPr marL="0" indent="0">
              <a:buNone/>
            </a:pPr>
            <a:endParaRPr lang="en-US" sz="2000" dirty="0"/>
          </a:p>
          <a:p>
            <a:pPr marL="0" indent="0">
              <a:buNone/>
            </a:pPr>
            <a:r>
              <a:rPr lang="en-US" sz="2000" dirty="0"/>
              <a:t>How many non-residential customers on a Real-Time pricing rate on the September 30, </a:t>
            </a:r>
            <a:r>
              <a:rPr lang="en-US" sz="2000" dirty="0" smtClean="0"/>
              <a:t>2019</a:t>
            </a:r>
            <a:r>
              <a:rPr lang="en-US" sz="2000" dirty="0"/>
              <a:t> snapshot date?</a:t>
            </a:r>
          </a:p>
          <a:p>
            <a:pPr marL="0" indent="0">
              <a:buNone/>
            </a:pP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dirty="0"/>
          </a:p>
        </p:txBody>
      </p:sp>
    </p:spTree>
    <p:extLst>
      <p:ext uri="{BB962C8B-B14F-4D97-AF65-F5344CB8AC3E}">
        <p14:creationId xmlns:p14="http://schemas.microsoft.com/office/powerpoint/2010/main" val="4264687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NOIE Survey Questions</a:t>
            </a:r>
            <a:endParaRPr lang="en-US" dirty="0"/>
          </a:p>
        </p:txBody>
      </p:sp>
      <p:sp>
        <p:nvSpPr>
          <p:cNvPr id="3" name="Content Placeholder 2"/>
          <p:cNvSpPr>
            <a:spLocks noGrp="1"/>
          </p:cNvSpPr>
          <p:nvPr>
            <p:ph idx="1"/>
          </p:nvPr>
        </p:nvSpPr>
        <p:spPr>
          <a:xfrm>
            <a:off x="304800" y="914400"/>
            <a:ext cx="8534400" cy="5005633"/>
          </a:xfrm>
        </p:spPr>
        <p:txBody>
          <a:bodyPr/>
          <a:lstStyle/>
          <a:p>
            <a:pPr marL="0" indent="0">
              <a:buNone/>
            </a:pPr>
            <a:r>
              <a:rPr lang="en-US" sz="2000" b="1" dirty="0" smtClean="0"/>
              <a:t>Block and Index Rate</a:t>
            </a:r>
          </a:p>
          <a:p>
            <a:pPr marL="0" indent="0">
              <a:buNone/>
            </a:pPr>
            <a:endParaRPr lang="en-US" sz="2000" dirty="0"/>
          </a:p>
          <a:p>
            <a:pPr marL="0" indent="0">
              <a:buNone/>
            </a:pPr>
            <a:r>
              <a:rPr lang="en-US" sz="2000" dirty="0" smtClean="0"/>
              <a:t>How many non-residential customers on a Block and Index rate based on Real-Time prices on the September 30, 2019 snapshot date?</a:t>
            </a:r>
          </a:p>
          <a:p>
            <a:pPr marL="0" indent="0">
              <a:buNone/>
            </a:pPr>
            <a:endParaRPr lang="en-US" sz="2000" dirty="0" smtClean="0"/>
          </a:p>
          <a:p>
            <a:pPr marL="0" indent="0">
              <a:buNone/>
            </a:pPr>
            <a:r>
              <a:rPr lang="en-US" sz="2000" dirty="0"/>
              <a:t>How many non-residential customers on a Block and Index rate based on </a:t>
            </a:r>
            <a:r>
              <a:rPr lang="en-US" sz="2000" dirty="0" smtClean="0"/>
              <a:t>Day-Ahead </a:t>
            </a:r>
            <a:r>
              <a:rPr lang="en-US" sz="2000" dirty="0"/>
              <a:t>prices on the September 30, 2019 snapshot date</a:t>
            </a:r>
            <a:r>
              <a:rPr lang="en-US" sz="2000" dirty="0" smtClean="0"/>
              <a:t>?</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Tree>
    <p:extLst>
      <p:ext uri="{BB962C8B-B14F-4D97-AF65-F5344CB8AC3E}">
        <p14:creationId xmlns:p14="http://schemas.microsoft.com/office/powerpoint/2010/main" val="3787658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NOIE Survey Questions</a:t>
            </a:r>
            <a:endParaRPr lang="en-US" dirty="0"/>
          </a:p>
        </p:txBody>
      </p:sp>
      <p:sp>
        <p:nvSpPr>
          <p:cNvPr id="3" name="Content Placeholder 2"/>
          <p:cNvSpPr>
            <a:spLocks noGrp="1"/>
          </p:cNvSpPr>
          <p:nvPr>
            <p:ph idx="1"/>
          </p:nvPr>
        </p:nvSpPr>
        <p:spPr>
          <a:xfrm>
            <a:off x="304800" y="914400"/>
            <a:ext cx="8534400" cy="5005633"/>
          </a:xfrm>
        </p:spPr>
        <p:txBody>
          <a:bodyPr/>
          <a:lstStyle/>
          <a:p>
            <a:pPr marL="0" indent="0">
              <a:buNone/>
            </a:pPr>
            <a:r>
              <a:rPr lang="en-US" sz="2400" b="1" dirty="0" smtClean="0"/>
              <a:t>Critical Peak Pricing (CPP) Rate</a:t>
            </a:r>
          </a:p>
          <a:p>
            <a:pPr marL="0" indent="0">
              <a:buNone/>
            </a:pPr>
            <a:endParaRPr lang="en-US" sz="2000" dirty="0"/>
          </a:p>
          <a:p>
            <a:pPr marL="0" indent="0">
              <a:buNone/>
            </a:pPr>
            <a:r>
              <a:rPr lang="en-US" sz="2000" dirty="0" smtClean="0"/>
              <a:t>How many residential customers on a Critical Peak Pricing rate on the September 30, </a:t>
            </a:r>
            <a:r>
              <a:rPr lang="en-US" sz="2000" dirty="0"/>
              <a:t>2019 snapshot date?</a:t>
            </a:r>
            <a:endParaRPr lang="en-US" sz="2000" dirty="0" smtClean="0"/>
          </a:p>
          <a:p>
            <a:pPr marL="0" indent="0">
              <a:buNone/>
            </a:pPr>
            <a:endParaRPr lang="en-US" sz="2000" dirty="0"/>
          </a:p>
          <a:p>
            <a:pPr marL="0" indent="0">
              <a:buNone/>
            </a:pPr>
            <a:r>
              <a:rPr lang="en-US" sz="2000" dirty="0"/>
              <a:t>How many </a:t>
            </a:r>
            <a:r>
              <a:rPr lang="en-US" sz="2000" dirty="0" smtClean="0"/>
              <a:t>non-residential </a:t>
            </a:r>
            <a:r>
              <a:rPr lang="en-US" sz="2000" dirty="0"/>
              <a:t>customers on a Critical Peak Pricing </a:t>
            </a:r>
            <a:r>
              <a:rPr lang="en-US" sz="2000" dirty="0" smtClean="0"/>
              <a:t>rate </a:t>
            </a:r>
            <a:r>
              <a:rPr lang="en-US" sz="2000" dirty="0"/>
              <a:t>on the September 30, 2019 snapshot date?</a:t>
            </a:r>
            <a:endParaRPr lang="en-US" sz="2000" dirty="0" smtClean="0"/>
          </a:p>
          <a:p>
            <a:pPr marL="0" indent="0">
              <a:buNone/>
            </a:pPr>
            <a:endParaRPr lang="en-US" sz="2000" dirty="0"/>
          </a:p>
          <a:p>
            <a:pPr marL="0" indent="0">
              <a:buNone/>
            </a:pPr>
            <a:r>
              <a:rPr lang="en-US" sz="2000" dirty="0" smtClean="0"/>
              <a:t>Did your company, either directly or indirectly through a business partner, initiate any CPP events during the 2019 reporting period (Y/N)</a:t>
            </a:r>
          </a:p>
          <a:p>
            <a:pPr marL="0" indent="0">
              <a:buNone/>
            </a:pPr>
            <a:endParaRPr lang="en-US" sz="2000" dirty="0"/>
          </a:p>
          <a:p>
            <a:pPr marL="0" indent="0">
              <a:buNone/>
            </a:pPr>
            <a:r>
              <a:rPr lang="en-US" sz="2000" dirty="0"/>
              <a:t>Any CPP events should be submitted in response to the ERCOT event survey.</a:t>
            </a:r>
          </a:p>
          <a:p>
            <a:pPr marL="0" indent="0">
              <a:buNone/>
            </a:pP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dirty="0"/>
          </a:p>
        </p:txBody>
      </p:sp>
    </p:spTree>
    <p:extLst>
      <p:ext uri="{BB962C8B-B14F-4D97-AF65-F5344CB8AC3E}">
        <p14:creationId xmlns:p14="http://schemas.microsoft.com/office/powerpoint/2010/main" val="4264162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NOIE Survey Questions</a:t>
            </a:r>
            <a:endParaRPr lang="en-US" dirty="0"/>
          </a:p>
        </p:txBody>
      </p:sp>
      <p:sp>
        <p:nvSpPr>
          <p:cNvPr id="3" name="Content Placeholder 2"/>
          <p:cNvSpPr>
            <a:spLocks noGrp="1"/>
          </p:cNvSpPr>
          <p:nvPr>
            <p:ph idx="1"/>
          </p:nvPr>
        </p:nvSpPr>
        <p:spPr>
          <a:xfrm>
            <a:off x="304800" y="914400"/>
            <a:ext cx="8534400" cy="5005633"/>
          </a:xfrm>
        </p:spPr>
        <p:txBody>
          <a:bodyPr/>
          <a:lstStyle/>
          <a:p>
            <a:pPr marL="0" indent="0">
              <a:buNone/>
            </a:pPr>
            <a:r>
              <a:rPr lang="en-US" sz="2400" b="1" dirty="0" smtClean="0"/>
              <a:t>Time of Use (TOU) Rate</a:t>
            </a:r>
          </a:p>
          <a:p>
            <a:pPr marL="0" indent="0">
              <a:buNone/>
            </a:pPr>
            <a:endParaRPr lang="en-US" sz="2000" dirty="0"/>
          </a:p>
          <a:p>
            <a:pPr marL="0" indent="0">
              <a:buNone/>
            </a:pPr>
            <a:r>
              <a:rPr lang="en-US" sz="2000" dirty="0" smtClean="0"/>
              <a:t>How many residential customers on a TOU rate on the September 30, </a:t>
            </a:r>
            <a:r>
              <a:rPr lang="en-US" sz="2000" dirty="0"/>
              <a:t>2019 snapshot date?</a:t>
            </a:r>
            <a:endParaRPr lang="en-US" sz="2000" dirty="0" smtClean="0"/>
          </a:p>
          <a:p>
            <a:pPr marL="0" indent="0">
              <a:buNone/>
            </a:pPr>
            <a:endParaRPr lang="en-US" sz="2000" dirty="0"/>
          </a:p>
          <a:p>
            <a:pPr marL="0" indent="0">
              <a:buNone/>
            </a:pPr>
            <a:r>
              <a:rPr lang="en-US" sz="2000" dirty="0"/>
              <a:t>How many </a:t>
            </a:r>
            <a:r>
              <a:rPr lang="en-US" sz="2000" dirty="0" smtClean="0"/>
              <a:t>non-residential </a:t>
            </a:r>
            <a:r>
              <a:rPr lang="en-US" sz="2000" dirty="0"/>
              <a:t>customers on a </a:t>
            </a:r>
            <a:r>
              <a:rPr lang="en-US" sz="2000" dirty="0" smtClean="0"/>
              <a:t>TOU </a:t>
            </a:r>
            <a:r>
              <a:rPr lang="en-US" sz="2000" dirty="0"/>
              <a:t>rate on the September 30, 2019 snapshot date?</a:t>
            </a:r>
          </a:p>
          <a:p>
            <a:pPr marL="0" indent="0">
              <a:buNone/>
            </a:pP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spTree>
    <p:extLst>
      <p:ext uri="{BB962C8B-B14F-4D97-AF65-F5344CB8AC3E}">
        <p14:creationId xmlns:p14="http://schemas.microsoft.com/office/powerpoint/2010/main" val="2000609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NOIE Survey Questions</a:t>
            </a:r>
            <a:endParaRPr lang="en-US" dirty="0"/>
          </a:p>
        </p:txBody>
      </p:sp>
      <p:sp>
        <p:nvSpPr>
          <p:cNvPr id="3" name="Content Placeholder 2"/>
          <p:cNvSpPr>
            <a:spLocks noGrp="1"/>
          </p:cNvSpPr>
          <p:nvPr>
            <p:ph idx="1"/>
          </p:nvPr>
        </p:nvSpPr>
        <p:spPr>
          <a:xfrm>
            <a:off x="304800" y="914400"/>
            <a:ext cx="8534400" cy="5005633"/>
          </a:xfrm>
        </p:spPr>
        <p:txBody>
          <a:bodyPr/>
          <a:lstStyle/>
          <a:p>
            <a:pPr marL="0" indent="0">
              <a:buNone/>
            </a:pPr>
            <a:r>
              <a:rPr lang="en-US" sz="2400" b="1" dirty="0" smtClean="0"/>
              <a:t>Peak Rebate Program</a:t>
            </a:r>
          </a:p>
          <a:p>
            <a:pPr marL="0" indent="0">
              <a:buNone/>
            </a:pPr>
            <a:endParaRPr lang="en-US" sz="2000" dirty="0"/>
          </a:p>
          <a:p>
            <a:pPr marL="0" indent="0">
              <a:buNone/>
            </a:pPr>
            <a:r>
              <a:rPr lang="en-US" sz="2000" dirty="0" smtClean="0"/>
              <a:t>How many residential customers on a Peak Rebate Program on the September 30, </a:t>
            </a:r>
            <a:r>
              <a:rPr lang="en-US" sz="2000" dirty="0"/>
              <a:t>2019 snapshot date?</a:t>
            </a:r>
            <a:endParaRPr lang="en-US" sz="2000" dirty="0" smtClean="0"/>
          </a:p>
          <a:p>
            <a:pPr marL="0" indent="0">
              <a:buNone/>
            </a:pPr>
            <a:endParaRPr lang="en-US" sz="2000" dirty="0"/>
          </a:p>
          <a:p>
            <a:pPr marL="0" indent="0">
              <a:buNone/>
            </a:pPr>
            <a:r>
              <a:rPr lang="en-US" sz="2000" dirty="0"/>
              <a:t>How many </a:t>
            </a:r>
            <a:r>
              <a:rPr lang="en-US" sz="2000" dirty="0" smtClean="0"/>
              <a:t>non-residential </a:t>
            </a:r>
            <a:r>
              <a:rPr lang="en-US" sz="2000" dirty="0"/>
              <a:t>customers on a Peak Rebate Program </a:t>
            </a:r>
            <a:r>
              <a:rPr lang="en-US" sz="2000" dirty="0" smtClean="0"/>
              <a:t>on </a:t>
            </a:r>
            <a:r>
              <a:rPr lang="en-US" sz="2000" dirty="0"/>
              <a:t>the September 30, 2019 snapshot date?</a:t>
            </a:r>
            <a:endParaRPr lang="en-US" sz="2000" dirty="0" smtClean="0"/>
          </a:p>
          <a:p>
            <a:pPr marL="0" indent="0">
              <a:buNone/>
            </a:pPr>
            <a:endParaRPr lang="en-US" sz="2000" dirty="0"/>
          </a:p>
          <a:p>
            <a:pPr marL="0" indent="0">
              <a:buNone/>
            </a:pPr>
            <a:r>
              <a:rPr lang="en-US" sz="2000" dirty="0" smtClean="0"/>
              <a:t>Did your company, either directly or indirectly through a business partner, initiate any </a:t>
            </a:r>
            <a:r>
              <a:rPr lang="en-US" sz="2000" dirty="0"/>
              <a:t>Peak </a:t>
            </a:r>
            <a:r>
              <a:rPr lang="en-US" sz="2000" dirty="0" smtClean="0"/>
              <a:t>Rebate events during the 2019 reporting period (Y/N)</a:t>
            </a:r>
          </a:p>
          <a:p>
            <a:pPr marL="0" indent="0">
              <a:buNone/>
            </a:pPr>
            <a:endParaRPr lang="en-US" sz="2000" dirty="0"/>
          </a:p>
          <a:p>
            <a:pPr marL="0" indent="0">
              <a:buNone/>
            </a:pPr>
            <a:r>
              <a:rPr lang="en-US" sz="2000" dirty="0"/>
              <a:t>Any Peak Rebate events should be submitted in response to the ERCOT event survey.</a:t>
            </a:r>
          </a:p>
          <a:p>
            <a:pPr marL="0" indent="0">
              <a:buNone/>
            </a:pP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dirty="0"/>
          </a:p>
        </p:txBody>
      </p:sp>
    </p:spTree>
    <p:extLst>
      <p:ext uri="{BB962C8B-B14F-4D97-AF65-F5344CB8AC3E}">
        <p14:creationId xmlns:p14="http://schemas.microsoft.com/office/powerpoint/2010/main" val="116533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NOIE Survey Questions</a:t>
            </a:r>
            <a:endParaRPr lang="en-US" dirty="0"/>
          </a:p>
        </p:txBody>
      </p:sp>
      <p:sp>
        <p:nvSpPr>
          <p:cNvPr id="3" name="Content Placeholder 2"/>
          <p:cNvSpPr>
            <a:spLocks noGrp="1"/>
          </p:cNvSpPr>
          <p:nvPr>
            <p:ph idx="1"/>
          </p:nvPr>
        </p:nvSpPr>
        <p:spPr>
          <a:xfrm>
            <a:off x="304800" y="914400"/>
            <a:ext cx="8534400" cy="5005633"/>
          </a:xfrm>
        </p:spPr>
        <p:txBody>
          <a:bodyPr/>
          <a:lstStyle/>
          <a:p>
            <a:pPr marL="0" indent="0">
              <a:buNone/>
            </a:pPr>
            <a:r>
              <a:rPr lang="en-US" sz="2400" b="1" dirty="0" smtClean="0"/>
              <a:t>Direct Load Control</a:t>
            </a:r>
          </a:p>
          <a:p>
            <a:pPr marL="0" indent="0">
              <a:buNone/>
            </a:pPr>
            <a:endParaRPr lang="en-US" sz="2000" dirty="0"/>
          </a:p>
          <a:p>
            <a:pPr marL="0" indent="0">
              <a:buNone/>
            </a:pPr>
            <a:r>
              <a:rPr lang="en-US" sz="2000" dirty="0" smtClean="0"/>
              <a:t>How many residential customers on Direct Load Control (initiated by your company) on the September 30, </a:t>
            </a:r>
            <a:r>
              <a:rPr lang="en-US" sz="2000" dirty="0"/>
              <a:t>2019 snapshot date?</a:t>
            </a:r>
            <a:endParaRPr lang="en-US" sz="2000" dirty="0" smtClean="0"/>
          </a:p>
          <a:p>
            <a:pPr marL="0" indent="0">
              <a:buNone/>
            </a:pPr>
            <a:endParaRPr lang="en-US" sz="2000" dirty="0"/>
          </a:p>
          <a:p>
            <a:pPr marL="0" indent="0">
              <a:buNone/>
            </a:pPr>
            <a:r>
              <a:rPr lang="en-US" sz="2000" dirty="0"/>
              <a:t>How many </a:t>
            </a:r>
            <a:r>
              <a:rPr lang="en-US" sz="2000" dirty="0" smtClean="0"/>
              <a:t>non-residential </a:t>
            </a:r>
            <a:r>
              <a:rPr lang="en-US" sz="2000" dirty="0"/>
              <a:t>customers on Direct Load Control (initiated by your company) </a:t>
            </a:r>
            <a:r>
              <a:rPr lang="en-US" sz="2000" dirty="0" smtClean="0"/>
              <a:t>on </a:t>
            </a:r>
            <a:r>
              <a:rPr lang="en-US" sz="2000" dirty="0"/>
              <a:t>the September 30, 2019 snapshot date?</a:t>
            </a:r>
            <a:endParaRPr lang="en-US" sz="2000" dirty="0" smtClean="0"/>
          </a:p>
          <a:p>
            <a:pPr marL="0" indent="0">
              <a:buNone/>
            </a:pPr>
            <a:endParaRPr lang="en-US" sz="2000" dirty="0"/>
          </a:p>
          <a:p>
            <a:pPr marL="0" indent="0">
              <a:buNone/>
            </a:pPr>
            <a:r>
              <a:rPr lang="en-US" sz="2000" dirty="0" smtClean="0"/>
              <a:t>Did your company, either directly or indirectly through a business partner, initiate any Direct </a:t>
            </a:r>
            <a:r>
              <a:rPr lang="en-US" sz="2000" dirty="0"/>
              <a:t>Load Control </a:t>
            </a:r>
            <a:r>
              <a:rPr lang="en-US" sz="2000" dirty="0" smtClean="0"/>
              <a:t>events during the 2019 reporting period (Y/N)</a:t>
            </a:r>
          </a:p>
          <a:p>
            <a:pPr marL="0" indent="0">
              <a:buNone/>
            </a:pPr>
            <a:endParaRPr lang="en-US" sz="2000" dirty="0"/>
          </a:p>
          <a:p>
            <a:pPr marL="0" indent="0">
              <a:buNone/>
            </a:pPr>
            <a:r>
              <a:rPr lang="en-US" sz="2000" dirty="0"/>
              <a:t>Any Direct Load Control events should be submitted in response to the ERCOT event survey.</a:t>
            </a:r>
          </a:p>
          <a:p>
            <a:pPr marL="0" indent="0">
              <a:buNone/>
            </a:pP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dirty="0"/>
          </a:p>
        </p:txBody>
      </p:sp>
    </p:spTree>
    <p:extLst>
      <p:ext uri="{BB962C8B-B14F-4D97-AF65-F5344CB8AC3E}">
        <p14:creationId xmlns:p14="http://schemas.microsoft.com/office/powerpoint/2010/main" val="2798322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NOIE Survey Questions</a:t>
            </a:r>
            <a:endParaRPr lang="en-US" dirty="0"/>
          </a:p>
        </p:txBody>
      </p:sp>
      <p:sp>
        <p:nvSpPr>
          <p:cNvPr id="3" name="Content Placeholder 2"/>
          <p:cNvSpPr>
            <a:spLocks noGrp="1"/>
          </p:cNvSpPr>
          <p:nvPr>
            <p:ph idx="1"/>
          </p:nvPr>
        </p:nvSpPr>
        <p:spPr>
          <a:xfrm>
            <a:off x="304800" y="914400"/>
            <a:ext cx="8534400" cy="5005633"/>
          </a:xfrm>
        </p:spPr>
        <p:txBody>
          <a:bodyPr/>
          <a:lstStyle/>
          <a:p>
            <a:pPr marL="0" indent="0">
              <a:buNone/>
            </a:pPr>
            <a:r>
              <a:rPr lang="en-US" sz="2400" b="1" dirty="0" smtClean="0"/>
              <a:t>Other Voluntary Demand Response Programs</a:t>
            </a:r>
          </a:p>
          <a:p>
            <a:pPr marL="0" indent="0">
              <a:buNone/>
            </a:pPr>
            <a:endParaRPr lang="en-US" sz="2000" dirty="0"/>
          </a:p>
          <a:p>
            <a:pPr marL="0" indent="0">
              <a:buNone/>
            </a:pPr>
            <a:r>
              <a:rPr lang="en-US" sz="2000" dirty="0" smtClean="0"/>
              <a:t>How many residential customers on Other Voluntary Demand Response programs on the September 30, 2019</a:t>
            </a:r>
          </a:p>
          <a:p>
            <a:pPr marL="0" indent="0">
              <a:buNone/>
            </a:pPr>
            <a:endParaRPr lang="en-US" sz="2000" dirty="0"/>
          </a:p>
          <a:p>
            <a:pPr marL="0" indent="0">
              <a:buNone/>
            </a:pPr>
            <a:r>
              <a:rPr lang="en-US" sz="2000" dirty="0"/>
              <a:t>How many </a:t>
            </a:r>
            <a:r>
              <a:rPr lang="en-US" sz="2000" dirty="0" smtClean="0"/>
              <a:t>non-residential </a:t>
            </a:r>
            <a:r>
              <a:rPr lang="en-US" sz="2000" dirty="0"/>
              <a:t>customers on Other </a:t>
            </a:r>
            <a:r>
              <a:rPr lang="en-US" sz="2000" dirty="0" smtClean="0"/>
              <a:t>Voluntary Demand </a:t>
            </a:r>
            <a:r>
              <a:rPr lang="en-US" sz="2000" dirty="0"/>
              <a:t>Response programs </a:t>
            </a:r>
            <a:r>
              <a:rPr lang="en-US" sz="2000" dirty="0" smtClean="0"/>
              <a:t>on </a:t>
            </a:r>
            <a:r>
              <a:rPr lang="en-US" sz="2000" dirty="0"/>
              <a:t>the September 30, </a:t>
            </a:r>
            <a:r>
              <a:rPr lang="en-US" sz="2000" dirty="0" smtClean="0"/>
              <a:t>2019</a:t>
            </a:r>
          </a:p>
          <a:p>
            <a:pPr marL="0" indent="0">
              <a:buNone/>
            </a:pPr>
            <a:endParaRPr lang="en-US" sz="2000" dirty="0"/>
          </a:p>
          <a:p>
            <a:pPr marL="0" indent="0">
              <a:buNone/>
            </a:pPr>
            <a:r>
              <a:rPr lang="en-US" sz="2000" dirty="0"/>
              <a:t>Any Other DR events should be submitted in response to the ERCOT event survey.</a:t>
            </a:r>
          </a:p>
          <a:p>
            <a:pPr marL="0" indent="0">
              <a:buNone/>
            </a:pP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dirty="0"/>
          </a:p>
        </p:txBody>
      </p:sp>
    </p:spTree>
    <p:extLst>
      <p:ext uri="{BB962C8B-B14F-4D97-AF65-F5344CB8AC3E}">
        <p14:creationId xmlns:p14="http://schemas.microsoft.com/office/powerpoint/2010/main" val="2736898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dirty="0"/>
          </a:p>
        </p:txBody>
      </p:sp>
      <p:sp>
        <p:nvSpPr>
          <p:cNvPr id="5" name="TextBox 4"/>
          <p:cNvSpPr txBox="1"/>
          <p:nvPr/>
        </p:nvSpPr>
        <p:spPr>
          <a:xfrm>
            <a:off x="2819400" y="2438400"/>
            <a:ext cx="3161443" cy="830997"/>
          </a:xfrm>
          <a:prstGeom prst="rect">
            <a:avLst/>
          </a:prstGeom>
          <a:noFill/>
        </p:spPr>
        <p:txBody>
          <a:bodyPr wrap="none" rtlCol="0">
            <a:spAutoFit/>
          </a:bodyPr>
          <a:lstStyle/>
          <a:p>
            <a:r>
              <a:rPr lang="en-US" sz="4800" dirty="0" smtClean="0"/>
              <a:t>NOIE Q&amp;A</a:t>
            </a:r>
            <a:endParaRPr lang="en-US" sz="4800" dirty="0"/>
          </a:p>
        </p:txBody>
      </p:sp>
    </p:spTree>
    <p:extLst>
      <p:ext uri="{BB962C8B-B14F-4D97-AF65-F5344CB8AC3E}">
        <p14:creationId xmlns:p14="http://schemas.microsoft.com/office/powerpoint/2010/main" val="824573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8600"/>
            <a:ext cx="4572000" cy="523220"/>
          </a:xfrm>
          <a:prstGeom prst="rect">
            <a:avLst/>
          </a:prstGeom>
        </p:spPr>
        <p:txBody>
          <a:bodyPr>
            <a:spAutoFit/>
          </a:bodyPr>
          <a:lstStyle/>
          <a:p>
            <a:r>
              <a:rPr lang="en-US" altLang="en-US" sz="2800" b="1" dirty="0" smtClean="0">
                <a:solidFill>
                  <a:srgbClr val="00ACC8"/>
                </a:solidFill>
                <a:ea typeface="+mj-ea"/>
                <a:cs typeface="+mj-cs"/>
              </a:rPr>
              <a:t>Agenda </a:t>
            </a:r>
            <a:endParaRPr lang="en-US" dirty="0"/>
          </a:p>
        </p:txBody>
      </p:sp>
      <p:sp>
        <p:nvSpPr>
          <p:cNvPr id="2" name="Content Placeholder 1"/>
          <p:cNvSpPr>
            <a:spLocks noGrp="1"/>
          </p:cNvSpPr>
          <p:nvPr>
            <p:ph idx="1"/>
          </p:nvPr>
        </p:nvSpPr>
        <p:spPr>
          <a:xfrm>
            <a:off x="304800" y="751820"/>
            <a:ext cx="8686800" cy="5168213"/>
          </a:xfrm>
        </p:spPr>
        <p:txBody>
          <a:bodyPr/>
          <a:lstStyle/>
          <a:p>
            <a:pPr marL="457200" indent="-457200">
              <a:buFont typeface="+mj-lt"/>
              <a:buAutoNum type="arabicPeriod"/>
            </a:pPr>
            <a:r>
              <a:rPr lang="en-US" sz="2400" dirty="0" smtClean="0"/>
              <a:t>Antitrust Admonition</a:t>
            </a:r>
          </a:p>
          <a:p>
            <a:pPr marL="457200" indent="-457200">
              <a:buFont typeface="+mj-lt"/>
              <a:buAutoNum type="arabicPeriod"/>
            </a:pPr>
            <a:r>
              <a:rPr lang="en-US" sz="2400" dirty="0" smtClean="0"/>
              <a:t>Agenda Review</a:t>
            </a:r>
          </a:p>
          <a:p>
            <a:pPr marL="457200" indent="-457200">
              <a:buFont typeface="+mj-lt"/>
              <a:buAutoNum type="arabicPeriod"/>
            </a:pPr>
            <a:r>
              <a:rPr lang="en-US" sz="2400" dirty="0" smtClean="0"/>
              <a:t>REP Session</a:t>
            </a:r>
          </a:p>
          <a:p>
            <a:pPr marL="857250" lvl="1" indent="-457200"/>
            <a:r>
              <a:rPr lang="en-US" sz="2000" dirty="0" smtClean="0"/>
              <a:t>Review REP input received pertaining to NPRR933</a:t>
            </a:r>
          </a:p>
          <a:p>
            <a:pPr marL="857250" lvl="1" indent="-457200"/>
            <a:r>
              <a:rPr lang="en-US" sz="2000" dirty="0" smtClean="0"/>
              <a:t>REP Data Collection Schedule for 2019</a:t>
            </a:r>
          </a:p>
          <a:p>
            <a:pPr marL="857250" lvl="1" indent="-457200"/>
            <a:r>
              <a:rPr lang="en-US" sz="2000" dirty="0" smtClean="0"/>
              <a:t>Review of REP Event Survey Questions</a:t>
            </a:r>
          </a:p>
          <a:p>
            <a:pPr marL="857250" lvl="1" indent="-457200"/>
            <a:r>
              <a:rPr lang="en-US" sz="2000" dirty="0" smtClean="0"/>
              <a:t>REP Q&amp;A</a:t>
            </a:r>
          </a:p>
          <a:p>
            <a:pPr marL="457200" indent="-457200">
              <a:buFont typeface="+mj-lt"/>
              <a:buAutoNum type="arabicPeriod"/>
            </a:pPr>
            <a:r>
              <a:rPr lang="en-US" sz="2400" dirty="0" smtClean="0"/>
              <a:t>Break</a:t>
            </a:r>
          </a:p>
          <a:p>
            <a:pPr marL="457200" indent="-457200">
              <a:buFont typeface="+mj-lt"/>
              <a:buAutoNum type="arabicPeriod"/>
            </a:pPr>
            <a:r>
              <a:rPr lang="en-US" sz="2400" dirty="0" smtClean="0"/>
              <a:t>NOIE Session</a:t>
            </a:r>
          </a:p>
          <a:p>
            <a:pPr marL="857250" lvl="1" indent="-457200"/>
            <a:r>
              <a:rPr lang="en-US" sz="2000" dirty="0" smtClean="0"/>
              <a:t>Review NOIE input received pertaining to NPRR933</a:t>
            </a:r>
          </a:p>
          <a:p>
            <a:pPr marL="857250" lvl="1" indent="-457200"/>
            <a:r>
              <a:rPr lang="en-US" sz="2000" dirty="0" smtClean="0"/>
              <a:t>Review of NOIE Event Survey Questions and Survey Schedule</a:t>
            </a:r>
          </a:p>
          <a:p>
            <a:pPr marL="857250" lvl="1" indent="-457200"/>
            <a:r>
              <a:rPr lang="en-US" sz="2000" dirty="0" smtClean="0"/>
              <a:t>NOIE Q&amp;A</a:t>
            </a:r>
          </a:p>
          <a:p>
            <a:pPr marL="457200" indent="-457200">
              <a:buFont typeface="+mj-lt"/>
              <a:buAutoNum type="arabicPeriod"/>
            </a:pPr>
            <a:r>
              <a:rPr lang="en-US" sz="2400" dirty="0" smtClean="0"/>
              <a:t>Adjourn</a:t>
            </a:r>
          </a:p>
          <a:p>
            <a:pPr marL="457200" indent="-457200">
              <a:buFont typeface="+mj-lt"/>
              <a:buAutoNum type="arabicPeriod"/>
            </a:pPr>
            <a:endParaRPr lang="en-US" sz="2400" dirty="0"/>
          </a:p>
        </p:txBody>
      </p:sp>
    </p:spTree>
    <p:extLst>
      <p:ext uri="{BB962C8B-B14F-4D97-AF65-F5344CB8AC3E}">
        <p14:creationId xmlns:p14="http://schemas.microsoft.com/office/powerpoint/2010/main" val="2952603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Demand Response Data Definitions</a:t>
            </a:r>
            <a:endParaRPr lang="en-US" dirty="0"/>
          </a:p>
        </p:txBody>
      </p:sp>
      <p:sp>
        <p:nvSpPr>
          <p:cNvPr id="3" name="Content Placeholder 2"/>
          <p:cNvSpPr>
            <a:spLocks noGrp="1"/>
          </p:cNvSpPr>
          <p:nvPr>
            <p:ph idx="1"/>
          </p:nvPr>
        </p:nvSpPr>
        <p:spPr>
          <a:xfrm>
            <a:off x="381000" y="990600"/>
            <a:ext cx="8610600" cy="4777033"/>
          </a:xfrm>
        </p:spPr>
        <p:txBody>
          <a:bodyPr/>
          <a:lstStyle/>
          <a:p>
            <a:r>
              <a:rPr lang="en-US" sz="1800" b="1" dirty="0" smtClean="0"/>
              <a:t>4CP </a:t>
            </a:r>
            <a:r>
              <a:rPr lang="en-US" sz="1800" dirty="0" smtClean="0"/>
              <a:t>– incentives to reduce load based on actual or anticipated ERCOT 4-CP events. Incentives my be in the form of a component in the customer rate structure based on load at actual 4CP intervals. Incentives may also be based on anticipated 4CP events.</a:t>
            </a:r>
          </a:p>
          <a:p>
            <a:endParaRPr lang="en-US" sz="1800" b="1" dirty="0" smtClean="0"/>
          </a:p>
          <a:p>
            <a:r>
              <a:rPr lang="en-US" sz="1800" b="1" dirty="0" smtClean="0"/>
              <a:t>RTP </a:t>
            </a:r>
            <a:r>
              <a:rPr lang="en-US" sz="1800" b="1" dirty="0"/>
              <a:t>– Real Time Pricing </a:t>
            </a:r>
            <a:r>
              <a:rPr lang="en-US" sz="1800" dirty="0"/>
              <a:t>- retail prices for all hours or intervals based on ERCOT Real-Time Settlement Point Prices for the premise Load </a:t>
            </a:r>
            <a:r>
              <a:rPr lang="en-US" sz="1800" dirty="0" smtClean="0"/>
              <a:t>Zone, </a:t>
            </a:r>
            <a:r>
              <a:rPr lang="en-US" sz="1800" dirty="0"/>
              <a:t>or other real-time wholesale price indicator(s). </a:t>
            </a:r>
            <a:endParaRPr lang="en-US" sz="1800" dirty="0" smtClean="0"/>
          </a:p>
          <a:p>
            <a:endParaRPr lang="en-US" sz="1800" dirty="0" smtClean="0"/>
          </a:p>
          <a:p>
            <a:r>
              <a:rPr lang="en-US" sz="1800" b="1" dirty="0" smtClean="0"/>
              <a:t>DAP </a:t>
            </a:r>
            <a:r>
              <a:rPr lang="en-US" sz="1800" b="1" dirty="0"/>
              <a:t>– </a:t>
            </a:r>
            <a:r>
              <a:rPr lang="en-US" sz="1800" b="1" dirty="0" smtClean="0"/>
              <a:t>Day Ahead </a:t>
            </a:r>
            <a:r>
              <a:rPr lang="en-US" sz="1800" b="1" dirty="0"/>
              <a:t>Pricing </a:t>
            </a:r>
            <a:r>
              <a:rPr lang="en-US" sz="1800" dirty="0"/>
              <a:t>- retail prices for all hours or intervals based on ERCOT </a:t>
            </a:r>
            <a:r>
              <a:rPr lang="en-US" sz="1800" dirty="0" smtClean="0"/>
              <a:t>Day-Ahead </a:t>
            </a:r>
            <a:r>
              <a:rPr lang="en-US" sz="1800" dirty="0"/>
              <a:t>Settlement Point Prices for the premise Load Zone, </a:t>
            </a:r>
            <a:r>
              <a:rPr lang="en-US" sz="1800" dirty="0" smtClean="0"/>
              <a:t>or </a:t>
            </a:r>
            <a:r>
              <a:rPr lang="en-US" sz="1800" dirty="0"/>
              <a:t>other </a:t>
            </a:r>
            <a:r>
              <a:rPr lang="en-US" sz="1800" dirty="0" smtClean="0"/>
              <a:t>day-ahead </a:t>
            </a:r>
            <a:r>
              <a:rPr lang="en-US" sz="1800" dirty="0"/>
              <a:t>wholesale price indicator(s).</a:t>
            </a:r>
            <a:endParaRPr lang="en-US" sz="1800" dirty="0" smtClean="0"/>
          </a:p>
          <a:p>
            <a:endParaRPr lang="en-US" sz="1800" dirty="0"/>
          </a:p>
          <a:p>
            <a:endParaRPr lang="en-US" sz="18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dirty="0"/>
          </a:p>
        </p:txBody>
      </p:sp>
    </p:spTree>
    <p:extLst>
      <p:ext uri="{BB962C8B-B14F-4D97-AF65-F5344CB8AC3E}">
        <p14:creationId xmlns:p14="http://schemas.microsoft.com/office/powerpoint/2010/main" val="4291308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Demand Response Data Definitions</a:t>
            </a:r>
            <a:endParaRPr lang="en-US" dirty="0"/>
          </a:p>
        </p:txBody>
      </p:sp>
      <p:sp>
        <p:nvSpPr>
          <p:cNvPr id="3" name="Content Placeholder 2"/>
          <p:cNvSpPr>
            <a:spLocks noGrp="1"/>
          </p:cNvSpPr>
          <p:nvPr>
            <p:ph idx="1"/>
          </p:nvPr>
        </p:nvSpPr>
        <p:spPr>
          <a:xfrm>
            <a:off x="381000" y="990600"/>
            <a:ext cx="8610600" cy="4777033"/>
          </a:xfrm>
        </p:spPr>
        <p:txBody>
          <a:bodyPr/>
          <a:lstStyle/>
          <a:p>
            <a:r>
              <a:rPr lang="en-US" sz="1800" b="1" dirty="0" smtClean="0"/>
              <a:t>BIR </a:t>
            </a:r>
            <a:r>
              <a:rPr lang="en-US" sz="1800" b="1" dirty="0"/>
              <a:t>– Block &amp; </a:t>
            </a:r>
            <a:r>
              <a:rPr lang="en-US" sz="1800" b="1" dirty="0" smtClean="0"/>
              <a:t>Index Real Time </a:t>
            </a:r>
            <a:r>
              <a:rPr lang="en-US" sz="1800" b="1" dirty="0"/>
              <a:t>– </a:t>
            </a:r>
            <a:r>
              <a:rPr lang="en-US" sz="1800" dirty="0"/>
              <a:t>fixed pricing for a defined volume of usage, coupled with pricing for usage exceeding the block indexed to ERCOT Real-Time Settlement Point Prices for the premise Load </a:t>
            </a:r>
            <a:r>
              <a:rPr lang="en-US" sz="1800" dirty="0" smtClean="0"/>
              <a:t>Zone, </a:t>
            </a:r>
            <a:r>
              <a:rPr lang="en-US" sz="1800" dirty="0"/>
              <a:t>or other real-time wholesale price indicator(s).  Block prices and volumes may vary by time of day/week.  </a:t>
            </a:r>
            <a:endParaRPr lang="en-US" sz="1800" dirty="0" smtClean="0"/>
          </a:p>
          <a:p>
            <a:endParaRPr lang="en-US" sz="1800" dirty="0" smtClean="0"/>
          </a:p>
          <a:p>
            <a:r>
              <a:rPr lang="en-US" sz="1800" b="1" dirty="0" smtClean="0"/>
              <a:t>BID </a:t>
            </a:r>
            <a:r>
              <a:rPr lang="en-US" sz="1800" b="1" dirty="0"/>
              <a:t>– Block &amp; Index </a:t>
            </a:r>
            <a:r>
              <a:rPr lang="en-US" sz="1800" b="1" dirty="0" smtClean="0"/>
              <a:t>Day Ahead – </a:t>
            </a:r>
            <a:r>
              <a:rPr lang="en-US" sz="1800" dirty="0"/>
              <a:t>fixed pricing for a defined volume of usage, coupled with pricing for usage exceeding the block indexed to ERCOT </a:t>
            </a:r>
            <a:r>
              <a:rPr lang="en-US" sz="1800" dirty="0" smtClean="0"/>
              <a:t>Day-Ahead </a:t>
            </a:r>
            <a:r>
              <a:rPr lang="en-US" sz="1800" dirty="0"/>
              <a:t>Settlement Point Prices for the premise Load Zone, or other </a:t>
            </a:r>
            <a:r>
              <a:rPr lang="en-US" sz="1800" dirty="0" smtClean="0"/>
              <a:t>day-ahead </a:t>
            </a:r>
            <a:r>
              <a:rPr lang="en-US" sz="1800" dirty="0"/>
              <a:t>wholesale price indicator(s).  Block prices and volumes may vary by time of day/week. </a:t>
            </a:r>
          </a:p>
          <a:p>
            <a:endParaRPr lang="en-US" sz="1800" dirty="0"/>
          </a:p>
          <a:p>
            <a:r>
              <a:rPr lang="en-US" sz="1800" b="1" dirty="0"/>
              <a:t>CPP – Critical Peak Pricing </a:t>
            </a:r>
            <a:r>
              <a:rPr lang="en-US" sz="1800" dirty="0"/>
              <a:t>–prices that rise during critical peaks: limited duration periods of time identified by the LSE that usually correlate to high prices in the real-time wholesale market. Critical peak events may occur a limited number of times per year and typically are communicated a day in advance. </a:t>
            </a:r>
            <a:endParaRPr lang="en-US" sz="1800" dirty="0" smtClean="0"/>
          </a:p>
          <a:p>
            <a:endParaRPr lang="en-US" sz="1800" dirty="0"/>
          </a:p>
          <a:p>
            <a:endParaRPr lang="en-US" sz="1800" dirty="0"/>
          </a:p>
          <a:p>
            <a:endParaRPr lang="en-US" sz="18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dirty="0"/>
          </a:p>
        </p:txBody>
      </p:sp>
    </p:spTree>
    <p:extLst>
      <p:ext uri="{BB962C8B-B14F-4D97-AF65-F5344CB8AC3E}">
        <p14:creationId xmlns:p14="http://schemas.microsoft.com/office/powerpoint/2010/main" val="3238699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t>Demand Response </a:t>
            </a:r>
            <a:r>
              <a:rPr lang="en-US" dirty="0" smtClean="0"/>
              <a:t>Data </a:t>
            </a:r>
            <a:r>
              <a:rPr lang="en-US" dirty="0"/>
              <a:t>Definitions</a:t>
            </a:r>
          </a:p>
        </p:txBody>
      </p:sp>
      <p:sp>
        <p:nvSpPr>
          <p:cNvPr id="3" name="Content Placeholder 2"/>
          <p:cNvSpPr>
            <a:spLocks noGrp="1"/>
          </p:cNvSpPr>
          <p:nvPr>
            <p:ph idx="1"/>
          </p:nvPr>
        </p:nvSpPr>
        <p:spPr>
          <a:xfrm>
            <a:off x="228600" y="838200"/>
            <a:ext cx="8834120" cy="5334000"/>
          </a:xfrm>
        </p:spPr>
        <p:txBody>
          <a:bodyPr/>
          <a:lstStyle/>
          <a:p>
            <a:r>
              <a:rPr lang="en-US" sz="1800" b="1" dirty="0"/>
              <a:t>PR – Peak Rebates – </a:t>
            </a:r>
            <a:r>
              <a:rPr lang="en-US" sz="1800" dirty="0"/>
              <a:t>a retail offering in which the customer is eligible for a financial incentive paid for load reductions taken during periods of time identified </a:t>
            </a:r>
            <a:r>
              <a:rPr lang="en-US" sz="1800" dirty="0" smtClean="0"/>
              <a:t>by </a:t>
            </a:r>
            <a:r>
              <a:rPr lang="en-US" sz="1800" dirty="0"/>
              <a:t>the LSE and communicated to the customer during the prior day or the event day or both.  LSE has defined a method to identify whether a customer has responded and to quantify the response amount.  Payment (rebate) to customer is based upon </a:t>
            </a:r>
            <a:r>
              <a:rPr lang="en-US" sz="1800" dirty="0" smtClean="0"/>
              <a:t>the level of the customer’s </a:t>
            </a:r>
            <a:r>
              <a:rPr lang="en-US" sz="1800" dirty="0"/>
              <a:t>response. </a:t>
            </a:r>
            <a:endParaRPr lang="en-US" sz="1800" dirty="0" smtClean="0"/>
          </a:p>
          <a:p>
            <a:pPr lvl="1"/>
            <a:r>
              <a:rPr lang="en-US" sz="1600" i="1" dirty="0" smtClean="0"/>
              <a:t>No Direct Load Control  - </a:t>
            </a:r>
            <a:r>
              <a:rPr lang="en-US" sz="1600" i="1" dirty="0"/>
              <a:t>The REP sends an email one day prior if high prices are forecasted, and sends a reminder text/tweet the morning of the following day.  The REP identifies responding customers using a recent similar weather day as a baseline to estimate what the customer’s load would have been.  If the customer’s actual load during the predicted intervals was lower than the baseline, the REP agrees to pay the customer $X/kWh of reduction</a:t>
            </a:r>
            <a:r>
              <a:rPr lang="en-US" sz="1600" i="1" dirty="0" smtClean="0"/>
              <a:t>.</a:t>
            </a:r>
          </a:p>
          <a:p>
            <a:pPr lvl="1"/>
            <a:endParaRPr lang="en-US" sz="1600" dirty="0" smtClean="0"/>
          </a:p>
          <a:p>
            <a:pPr lvl="1"/>
            <a:r>
              <a:rPr lang="en-US" sz="1600" dirty="0" smtClean="0"/>
              <a:t>Direct Load Control - </a:t>
            </a:r>
            <a:r>
              <a:rPr lang="en-US" sz="1600" i="1" dirty="0"/>
              <a:t>REP sends email one day prior if high prices are forecasted, and sends a reminder text/tweet the morning of the following day.  When high prices materialize, the REP sends a signal to the customer’s web-enabled thermostat to increase its set point by 3 degrees.  The REP establishes a baseline for the customer to estimate what the customer’s load would have been.  If the customer’s actual load during the predicted intervals was lower than the baseline, the REP agrees to pay the customer $ X/kWh of reduction</a:t>
            </a:r>
            <a:r>
              <a:rPr lang="en-US" sz="1600" i="1" dirty="0" smtClean="0"/>
              <a:t>.</a:t>
            </a:r>
            <a:r>
              <a:rPr lang="en-US" sz="1600" dirty="0" smtClean="0"/>
              <a:t> </a:t>
            </a:r>
            <a:endParaRPr lang="en-US" sz="16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22</a:t>
            </a:fld>
            <a:endParaRPr lang="en-US" dirty="0"/>
          </a:p>
        </p:txBody>
      </p:sp>
    </p:spTree>
    <p:extLst>
      <p:ext uri="{BB962C8B-B14F-4D97-AF65-F5344CB8AC3E}">
        <p14:creationId xmlns:p14="http://schemas.microsoft.com/office/powerpoint/2010/main" val="2888663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a:t>Demand Response REP Data Definitions</a:t>
            </a:r>
          </a:p>
        </p:txBody>
      </p:sp>
      <p:sp>
        <p:nvSpPr>
          <p:cNvPr id="3" name="Content Placeholder 2"/>
          <p:cNvSpPr>
            <a:spLocks noGrp="1"/>
          </p:cNvSpPr>
          <p:nvPr>
            <p:ph idx="1"/>
          </p:nvPr>
        </p:nvSpPr>
        <p:spPr>
          <a:xfrm>
            <a:off x="304800" y="959096"/>
            <a:ext cx="8534400" cy="4960937"/>
          </a:xfrm>
        </p:spPr>
        <p:txBody>
          <a:bodyPr/>
          <a:lstStyle/>
          <a:p>
            <a:r>
              <a:rPr lang="en-US" sz="1800" b="1" dirty="0"/>
              <a:t>TOU – Time of Use — </a:t>
            </a:r>
            <a:r>
              <a:rPr lang="en-US" sz="1800" dirty="0"/>
              <a:t>prices that vary across defined blocks of hours, with predefined prices and schedules.  (As used here, does not apply to seasonal adjustments).   </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23</a:t>
            </a:fld>
            <a:endParaRPr lang="en-US" dirty="0"/>
          </a:p>
        </p:txBody>
      </p:sp>
    </p:spTree>
    <p:extLst>
      <p:ext uri="{BB962C8B-B14F-4D97-AF65-F5344CB8AC3E}">
        <p14:creationId xmlns:p14="http://schemas.microsoft.com/office/powerpoint/2010/main" val="3090345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
        <p:nvSpPr>
          <p:cNvPr id="6" name="Content Placeholder 2"/>
          <p:cNvSpPr>
            <a:spLocks noGrp="1"/>
          </p:cNvSpPr>
          <p:nvPr>
            <p:ph idx="1"/>
          </p:nvPr>
        </p:nvSpPr>
        <p:spPr>
          <a:xfrm>
            <a:off x="304800" y="914400"/>
            <a:ext cx="8534400" cy="5410200"/>
          </a:xfrm>
        </p:spPr>
        <p:txBody>
          <a:bodyPr/>
          <a:lstStyle/>
          <a:p>
            <a:pPr>
              <a:defRPr/>
            </a:pPr>
            <a:r>
              <a:rPr lang="en-US" sz="2200" dirty="0" smtClean="0"/>
              <a:t>To make annual report of price and demand response in ERCOT available on a more timely basis.</a:t>
            </a:r>
          </a:p>
          <a:p>
            <a:pPr>
              <a:defRPr/>
            </a:pPr>
            <a:endParaRPr lang="en-US" sz="800" dirty="0" smtClean="0"/>
          </a:p>
          <a:p>
            <a:pPr lvl="1">
              <a:defRPr/>
            </a:pPr>
            <a:r>
              <a:rPr lang="en-US" sz="2000" dirty="0" smtClean="0"/>
              <a:t>Change report filing date to November 30 of the analysis year rather than March 31 of the following year.</a:t>
            </a:r>
          </a:p>
          <a:p>
            <a:pPr lvl="1">
              <a:defRPr/>
            </a:pPr>
            <a:r>
              <a:rPr lang="en-US" sz="2000" dirty="0" smtClean="0"/>
              <a:t>Would allow inclusion of analysis results in ERCOT’s summer in review filings.</a:t>
            </a:r>
          </a:p>
          <a:p>
            <a:pPr lvl="1">
              <a:defRPr/>
            </a:pPr>
            <a:r>
              <a:rPr lang="en-US" sz="2000" dirty="0" smtClean="0"/>
              <a:t>Would make timely inputs available for EORM (Economically Optimal Reserve Margin) analysis.</a:t>
            </a:r>
          </a:p>
          <a:p>
            <a:pPr lvl="1">
              <a:defRPr/>
            </a:pPr>
            <a:r>
              <a:rPr lang="en-US" sz="2000" dirty="0"/>
              <a:t>Would make timely inputs available for </a:t>
            </a:r>
            <a:r>
              <a:rPr lang="en-US" sz="2000" dirty="0" smtClean="0"/>
              <a:t>LTSA (Long Term System Assessment) analysis.</a:t>
            </a:r>
          </a:p>
          <a:p>
            <a:pPr lvl="1">
              <a:defRPr/>
            </a:pPr>
            <a:r>
              <a:rPr lang="en-US" sz="2000" strike="sngStrike" dirty="0" smtClean="0">
                <a:solidFill>
                  <a:srgbClr val="FFC000"/>
                </a:solidFill>
              </a:rPr>
              <a:t>Would provide the capability to analyze significant high price and demand response events occurring in all months of the year on a timely basis.</a:t>
            </a:r>
          </a:p>
          <a:p>
            <a:pPr marL="457200" lvl="1" indent="0">
              <a:buNone/>
              <a:defRPr/>
            </a:pPr>
            <a:endParaRPr lang="en-US" sz="1400" dirty="0" smtClean="0"/>
          </a:p>
        </p:txBody>
      </p:sp>
      <p:sp>
        <p:nvSpPr>
          <p:cNvPr id="7" name="Title 6"/>
          <p:cNvSpPr>
            <a:spLocks noGrp="1"/>
          </p:cNvSpPr>
          <p:nvPr>
            <p:ph type="title"/>
          </p:nvPr>
        </p:nvSpPr>
        <p:spPr>
          <a:xfrm>
            <a:off x="381000" y="243682"/>
            <a:ext cx="8458200" cy="594518"/>
          </a:xfrm>
        </p:spPr>
        <p:txBody>
          <a:bodyPr/>
          <a:lstStyle/>
          <a:p>
            <a:r>
              <a:rPr lang="en-US" altLang="en-US" dirty="0"/>
              <a:t>NPRR 933 Objectives</a:t>
            </a:r>
            <a:endParaRPr lang="en-US" dirty="0"/>
          </a:p>
        </p:txBody>
      </p:sp>
    </p:spTree>
    <p:extLst>
      <p:ext uri="{BB962C8B-B14F-4D97-AF65-F5344CB8AC3E}">
        <p14:creationId xmlns:p14="http://schemas.microsoft.com/office/powerpoint/2010/main" val="1126793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r>
              <a:rPr lang="en-US" altLang="en-US" dirty="0"/>
              <a:t>NPRR 933 Objectives (Continued)</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
        <p:nvSpPr>
          <p:cNvPr id="5" name="Content Placeholder 2"/>
          <p:cNvSpPr>
            <a:spLocks noGrp="1"/>
          </p:cNvSpPr>
          <p:nvPr>
            <p:ph idx="1"/>
          </p:nvPr>
        </p:nvSpPr>
        <p:spPr>
          <a:xfrm>
            <a:off x="228600" y="1066800"/>
            <a:ext cx="8610600" cy="4747421"/>
          </a:xfrm>
        </p:spPr>
        <p:txBody>
          <a:bodyPr/>
          <a:lstStyle/>
          <a:p>
            <a:pPr>
              <a:defRPr/>
            </a:pPr>
            <a:r>
              <a:rPr lang="en-US" sz="2200" strike="sngStrike" dirty="0" smtClean="0">
                <a:solidFill>
                  <a:srgbClr val="FFC000"/>
                </a:solidFill>
              </a:rPr>
              <a:t>To improve the accuracy of the analysis findings to address:</a:t>
            </a:r>
          </a:p>
          <a:p>
            <a:pPr lvl="1">
              <a:defRPr/>
            </a:pPr>
            <a:r>
              <a:rPr lang="en-US" sz="2000" strike="sngStrike" dirty="0" smtClean="0">
                <a:solidFill>
                  <a:srgbClr val="FFC000"/>
                </a:solidFill>
              </a:rPr>
              <a:t>The incidence of high price events.</a:t>
            </a:r>
          </a:p>
          <a:p>
            <a:pPr lvl="1">
              <a:defRPr/>
            </a:pPr>
            <a:r>
              <a:rPr lang="en-US" sz="2000" strike="sngStrike" dirty="0" smtClean="0">
                <a:solidFill>
                  <a:srgbClr val="FFC000"/>
                </a:solidFill>
              </a:rPr>
              <a:t>The high churn rate in demand response participation.</a:t>
            </a:r>
            <a:endParaRPr lang="en-US" sz="1800" strike="sngStrike" dirty="0">
              <a:solidFill>
                <a:srgbClr val="FFC000"/>
              </a:solidFill>
            </a:endParaRPr>
          </a:p>
          <a:p>
            <a:pPr lvl="1">
              <a:defRPr/>
            </a:pPr>
            <a:endParaRPr lang="en-US" sz="1800" dirty="0" smtClean="0"/>
          </a:p>
          <a:p>
            <a:r>
              <a:rPr lang="en-US" sz="2200" dirty="0" smtClean="0"/>
              <a:t>To document specifics for LSE self-arranged load response reporting associated with </a:t>
            </a:r>
            <a:r>
              <a:rPr lang="en-US" sz="2200" i="1" dirty="0" smtClean="0"/>
              <a:t>§25.505, </a:t>
            </a:r>
            <a:r>
              <a:rPr lang="en-US" sz="2200" i="1" dirty="0"/>
              <a:t>Reporting Requirements and the Scarcity Pricing Mechanism in the </a:t>
            </a:r>
            <a:r>
              <a:rPr lang="en-US" sz="2200" i="1" dirty="0" smtClean="0"/>
              <a:t>Electric Reliability </a:t>
            </a:r>
            <a:r>
              <a:rPr lang="en-US" sz="2200" i="1" dirty="0"/>
              <a:t>Council of Texas Power Region</a:t>
            </a:r>
            <a:r>
              <a:rPr lang="en-US" sz="2200" dirty="0" smtClean="0"/>
              <a:t>.</a:t>
            </a:r>
          </a:p>
          <a:p>
            <a:endParaRPr lang="en-US" sz="2200" dirty="0"/>
          </a:p>
          <a:p>
            <a:r>
              <a:rPr lang="en-US" sz="2200" dirty="0" smtClean="0"/>
              <a:t>To improve the data quality exchange between ERCOT and </a:t>
            </a:r>
            <a:r>
              <a:rPr lang="en-US" sz="2200" dirty="0" err="1" smtClean="0"/>
              <a:t>REPs.</a:t>
            </a:r>
            <a:endParaRPr lang="en-US" sz="2200" dirty="0" smtClean="0"/>
          </a:p>
        </p:txBody>
      </p:sp>
    </p:spTree>
    <p:extLst>
      <p:ext uri="{BB962C8B-B14F-4D97-AF65-F5344CB8AC3E}">
        <p14:creationId xmlns:p14="http://schemas.microsoft.com/office/powerpoint/2010/main" val="4104832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smtClean="0"/>
              <a:t>REP and NOIE Input to NPRR933</a:t>
            </a:r>
            <a:endParaRPr lang="en-US" dirty="0"/>
          </a:p>
        </p:txBody>
      </p:sp>
      <p:sp>
        <p:nvSpPr>
          <p:cNvPr id="3" name="Content Placeholder 2"/>
          <p:cNvSpPr>
            <a:spLocks noGrp="1"/>
          </p:cNvSpPr>
          <p:nvPr>
            <p:ph idx="1"/>
          </p:nvPr>
        </p:nvSpPr>
        <p:spPr>
          <a:xfrm>
            <a:off x="304800" y="838200"/>
            <a:ext cx="8534400" cy="4960937"/>
          </a:xfrm>
        </p:spPr>
        <p:txBody>
          <a:bodyPr/>
          <a:lstStyle/>
          <a:p>
            <a:pPr marL="0" indent="0">
              <a:buNone/>
            </a:pPr>
            <a:r>
              <a:rPr lang="en-US" sz="2800" dirty="0" smtClean="0"/>
              <a:t>September 30</a:t>
            </a:r>
            <a:r>
              <a:rPr lang="en-US" sz="2800" baseline="30000" dirty="0" smtClean="0"/>
              <a:t>th</a:t>
            </a:r>
            <a:r>
              <a:rPr lang="en-US" sz="2800" dirty="0" smtClean="0"/>
              <a:t> Snapshot Date</a:t>
            </a:r>
          </a:p>
          <a:p>
            <a:pPr lvl="1"/>
            <a:r>
              <a:rPr lang="en-US" sz="2000" dirty="0" smtClean="0"/>
              <a:t>Many are concerned that the September 30</a:t>
            </a:r>
            <a:r>
              <a:rPr lang="en-US" sz="2000" baseline="30000" dirty="0" smtClean="0"/>
              <a:t>th</a:t>
            </a:r>
            <a:r>
              <a:rPr lang="en-US" sz="2000" dirty="0" smtClean="0"/>
              <a:t> snapshot date would not provide adequate to get the data into ERCOT by the deadline. </a:t>
            </a:r>
          </a:p>
          <a:p>
            <a:pPr lvl="1"/>
            <a:r>
              <a:rPr lang="en-US" sz="2000" dirty="0" smtClean="0"/>
              <a:t>Some suggested moving it to either the end of August or mid September.</a:t>
            </a:r>
          </a:p>
          <a:p>
            <a:pPr marL="457200" lvl="1" indent="0">
              <a:buNone/>
            </a:pPr>
            <a:r>
              <a:rPr lang="en-US" sz="2000" dirty="0" smtClean="0"/>
              <a:t>ERCOT response:</a:t>
            </a:r>
          </a:p>
          <a:p>
            <a:pPr lvl="1"/>
            <a:r>
              <a:rPr lang="en-US" sz="2000" dirty="0" smtClean="0"/>
              <a:t>Based on the 2018 data collection process</a:t>
            </a:r>
          </a:p>
          <a:p>
            <a:pPr lvl="2"/>
            <a:r>
              <a:rPr lang="en-US" sz="1600" dirty="0" smtClean="0"/>
              <a:t>1/4 </a:t>
            </a:r>
            <a:r>
              <a:rPr lang="en-US" sz="1600" dirty="0"/>
              <a:t>of the REPs submitted only 1 </a:t>
            </a:r>
            <a:r>
              <a:rPr lang="en-US" sz="1600" dirty="0" smtClean="0"/>
              <a:t>file</a:t>
            </a:r>
          </a:p>
          <a:p>
            <a:pPr lvl="2"/>
            <a:r>
              <a:rPr lang="en-US" sz="1600" dirty="0" smtClean="0"/>
              <a:t>1/3 of the REPs waited until November to send in their first file</a:t>
            </a:r>
          </a:p>
          <a:p>
            <a:pPr lvl="2"/>
            <a:r>
              <a:rPr lang="en-US" sz="1600" dirty="0" smtClean="0"/>
              <a:t>2/3 of the REPs need to submit 2 or more files</a:t>
            </a:r>
          </a:p>
          <a:p>
            <a:pPr lvl="2"/>
            <a:r>
              <a:rPr lang="en-US" sz="1600" dirty="0" smtClean="0"/>
              <a:t>Corrections on average took 10 business days</a:t>
            </a:r>
          </a:p>
          <a:p>
            <a:pPr lvl="2"/>
            <a:r>
              <a:rPr lang="en-US" sz="1600" dirty="0" smtClean="0"/>
              <a:t>Moving the snapshot date back would only decrease the accuracy of our analysis</a:t>
            </a:r>
          </a:p>
          <a:p>
            <a:pPr lvl="2"/>
            <a:r>
              <a:rPr lang="en-US" sz="1600" dirty="0" smtClean="0"/>
              <a:t>NPRR will be written to adjust this in future years if 2019 snapshot date proves to be unrealistic.</a:t>
            </a:r>
          </a:p>
          <a:p>
            <a:pPr marL="0" indent="0">
              <a:buNone/>
            </a:pPr>
            <a:endParaRPr lang="en-US" sz="2400" dirty="0"/>
          </a:p>
          <a:p>
            <a:pPr marL="0" indent="0">
              <a:buNone/>
            </a:pPr>
            <a:endParaRPr lang="en-US" sz="2400" dirty="0" smtClean="0"/>
          </a:p>
          <a:p>
            <a:pPr marL="0" indent="0">
              <a:buNone/>
            </a:pPr>
            <a:endParaRPr lang="en-US" sz="2400" dirty="0" smtClean="0"/>
          </a:p>
          <a:p>
            <a:pPr lvl="1"/>
            <a:endParaRPr lang="en-US" sz="2000" dirty="0"/>
          </a:p>
          <a:p>
            <a:pPr marL="0" indent="0">
              <a:buNone/>
            </a:pPr>
            <a:r>
              <a:rPr lang="en-US" sz="2400" dirty="0" smtClean="0"/>
              <a:t>Exclusion clause for smaller REPs and NOIEs</a:t>
            </a:r>
          </a:p>
          <a:p>
            <a:pPr marL="0" indent="0">
              <a:buNone/>
            </a:pPr>
            <a:endParaRPr lang="en-US" sz="2400" dirty="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13535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smtClean="0"/>
              <a:t>REP and NOIE Input to NPRR933</a:t>
            </a:r>
            <a:endParaRPr lang="en-US" dirty="0"/>
          </a:p>
        </p:txBody>
      </p:sp>
      <p:sp>
        <p:nvSpPr>
          <p:cNvPr id="3" name="Content Placeholder 2"/>
          <p:cNvSpPr>
            <a:spLocks noGrp="1"/>
          </p:cNvSpPr>
          <p:nvPr>
            <p:ph idx="1"/>
          </p:nvPr>
        </p:nvSpPr>
        <p:spPr>
          <a:xfrm>
            <a:off x="304800" y="838200"/>
            <a:ext cx="8534400" cy="5334000"/>
          </a:xfrm>
        </p:spPr>
        <p:txBody>
          <a:bodyPr/>
          <a:lstStyle/>
          <a:p>
            <a:pPr marL="0" indent="0">
              <a:buNone/>
            </a:pPr>
            <a:r>
              <a:rPr lang="en-US" sz="2800" dirty="0" smtClean="0"/>
              <a:t>Reporting Threshold to Exclude smaller REPs and NOIEs</a:t>
            </a:r>
          </a:p>
          <a:p>
            <a:pPr lvl="1" indent="-342900"/>
            <a:r>
              <a:rPr lang="en-US" sz="2000" dirty="0" smtClean="0"/>
              <a:t>REPs requested a reporting threshold for them similar to what was used in 2018 for the NOIEs</a:t>
            </a:r>
          </a:p>
          <a:p>
            <a:pPr marL="400050" lvl="1" indent="0">
              <a:buNone/>
            </a:pPr>
            <a:r>
              <a:rPr lang="en-US" sz="2000" dirty="0" smtClean="0"/>
              <a:t>ERCOT Response:</a:t>
            </a:r>
          </a:p>
          <a:p>
            <a:pPr marL="400050" lvl="1" indent="0">
              <a:buNone/>
            </a:pPr>
            <a:r>
              <a:rPr lang="en-US" sz="2000" dirty="0" smtClean="0"/>
              <a:t>ERCOT will apply the following </a:t>
            </a:r>
            <a:r>
              <a:rPr lang="en-US" sz="2000" dirty="0"/>
              <a:t>reporting </a:t>
            </a:r>
            <a:r>
              <a:rPr lang="en-US" sz="2000" dirty="0" smtClean="0"/>
              <a:t>thresholds for REPs and NOIEs in 2019. </a:t>
            </a:r>
          </a:p>
          <a:p>
            <a:pPr marL="400050" lvl="1" indent="0">
              <a:buNone/>
            </a:pPr>
            <a:r>
              <a:rPr lang="en-US" sz="1800" dirty="0" smtClean="0"/>
              <a:t>“ERCOT </a:t>
            </a:r>
            <a:r>
              <a:rPr lang="en-US" sz="1800" dirty="0"/>
              <a:t>shall calculate the average summer weekday load for the preceding summer for each </a:t>
            </a:r>
            <a:r>
              <a:rPr lang="en-US" sz="1800" dirty="0" smtClean="0"/>
              <a:t>REP(NOIE); </a:t>
            </a:r>
            <a:r>
              <a:rPr lang="en-US" sz="1800" dirty="0"/>
              <a:t>these averages shall be summed across all </a:t>
            </a:r>
            <a:r>
              <a:rPr lang="en-US" sz="1800" dirty="0" smtClean="0"/>
              <a:t>REPs(NOIE). </a:t>
            </a:r>
            <a:r>
              <a:rPr lang="en-US" sz="1800" dirty="0"/>
              <a:t>For purposes of these calculations, the load of affiliated </a:t>
            </a:r>
            <a:r>
              <a:rPr lang="en-US" sz="1800" dirty="0" smtClean="0"/>
              <a:t>REPs(NOIEs) </a:t>
            </a:r>
            <a:r>
              <a:rPr lang="en-US" sz="1800" dirty="0"/>
              <a:t>shall be aggregated. The largest </a:t>
            </a:r>
            <a:r>
              <a:rPr lang="en-US" sz="1800" dirty="0" smtClean="0"/>
              <a:t>REPs(NOIEs) </a:t>
            </a:r>
            <a:r>
              <a:rPr lang="en-US" sz="1800" dirty="0"/>
              <a:t>that account for 95% </a:t>
            </a:r>
            <a:r>
              <a:rPr lang="en-US" sz="1800" dirty="0" smtClean="0"/>
              <a:t>(90% for NOIEs) of </a:t>
            </a:r>
            <a:r>
              <a:rPr lang="en-US" sz="1800" dirty="0"/>
              <a:t>that total, shall submit information to ERCOT detailing their Customers’ participation in Demand and/or price response programs. ERCOT shall notify the contact person for each </a:t>
            </a:r>
            <a:r>
              <a:rPr lang="en-US" sz="1800" dirty="0" smtClean="0"/>
              <a:t>REP(NOIE) </a:t>
            </a:r>
            <a:r>
              <a:rPr lang="en-US" sz="1800" dirty="0"/>
              <a:t>at least 60 days prior to the beginning of the data collection process of its reporting obligation</a:t>
            </a:r>
            <a:r>
              <a:rPr lang="en-US" sz="1800" dirty="0" smtClean="0"/>
              <a:t>.”</a:t>
            </a:r>
            <a:endParaRPr lang="en-US" sz="1800" dirty="0"/>
          </a:p>
          <a:p>
            <a:pPr marL="400050" lvl="1" indent="0">
              <a:buNone/>
            </a:pPr>
            <a:endParaRPr lang="en-US" sz="2000" dirty="0" smtClean="0"/>
          </a:p>
          <a:p>
            <a:pPr lvl="1" indent="-342900"/>
            <a:endParaRPr lang="en-US" sz="2000" dirty="0" smtClean="0"/>
          </a:p>
          <a:p>
            <a:pPr lvl="1" indent="-342900"/>
            <a:endParaRPr lang="en-US" sz="2400" dirty="0" smtClean="0"/>
          </a:p>
          <a:p>
            <a:pPr marL="0" indent="0">
              <a:buNone/>
            </a:pPr>
            <a:endParaRPr lang="en-US" sz="2400" dirty="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657937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a:t>REP and NOIE Input to NPRR933</a:t>
            </a:r>
          </a:p>
        </p:txBody>
      </p:sp>
      <p:sp>
        <p:nvSpPr>
          <p:cNvPr id="3" name="Content Placeholder 2"/>
          <p:cNvSpPr>
            <a:spLocks noGrp="1"/>
          </p:cNvSpPr>
          <p:nvPr>
            <p:ph idx="1"/>
          </p:nvPr>
        </p:nvSpPr>
        <p:spPr>
          <a:xfrm>
            <a:off x="381000" y="1066800"/>
            <a:ext cx="8534400" cy="4319832"/>
          </a:xfrm>
        </p:spPr>
        <p:txBody>
          <a:bodyPr/>
          <a:lstStyle/>
          <a:p>
            <a:pPr marL="0" indent="0">
              <a:buNone/>
            </a:pPr>
            <a:r>
              <a:rPr lang="en-US" dirty="0"/>
              <a:t>Quarterly Snapshots/Data Collection</a:t>
            </a:r>
          </a:p>
          <a:p>
            <a:pPr lvl="1"/>
            <a:r>
              <a:rPr lang="en-US" sz="2000" dirty="0" smtClean="0"/>
              <a:t>Near universal resistance to increase the number of data collections beyond the current annual data collection process citing cost.</a:t>
            </a:r>
          </a:p>
          <a:p>
            <a:pPr marL="457200" lvl="1" indent="0">
              <a:buNone/>
            </a:pPr>
            <a:r>
              <a:rPr lang="en-US" sz="2000" dirty="0" smtClean="0"/>
              <a:t>ERCOT Response:</a:t>
            </a:r>
          </a:p>
          <a:p>
            <a:pPr lvl="1"/>
            <a:r>
              <a:rPr lang="en-US" sz="2000" dirty="0" smtClean="0"/>
              <a:t>ERCOT will withdraw our request for quarterly snapshots. </a:t>
            </a:r>
          </a:p>
          <a:p>
            <a:pPr lvl="1"/>
            <a:r>
              <a:rPr lang="en-US" sz="2000" dirty="0" smtClean="0"/>
              <a:t>Based on the issued caused by the high churn rates identified by ERCOT the annual report for price responsive Demand Response in ERCOT will be limited to summer pricing event only. Will only capture the number of participating premises for each category moving forward.</a:t>
            </a:r>
          </a:p>
          <a:p>
            <a:pPr lvl="1"/>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367749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a:t>REP and NOIE Input to NPRR933</a:t>
            </a:r>
          </a:p>
        </p:txBody>
      </p:sp>
      <p:sp>
        <p:nvSpPr>
          <p:cNvPr id="3" name="Content Placeholder 2"/>
          <p:cNvSpPr>
            <a:spLocks noGrp="1"/>
          </p:cNvSpPr>
          <p:nvPr>
            <p:ph idx="1"/>
          </p:nvPr>
        </p:nvSpPr>
        <p:spPr>
          <a:xfrm>
            <a:off x="304800" y="959096"/>
            <a:ext cx="8534400" cy="4960937"/>
          </a:xfrm>
        </p:spPr>
        <p:txBody>
          <a:bodyPr/>
          <a:lstStyle/>
          <a:p>
            <a:pPr marL="0" indent="0">
              <a:buNone/>
            </a:pPr>
            <a:r>
              <a:rPr lang="en-US" sz="2800" dirty="0" smtClean="0"/>
              <a:t>Allow </a:t>
            </a:r>
            <a:r>
              <a:rPr lang="en-US" sz="2800" dirty="0"/>
              <a:t>for alternate means to provide data to ERCOT (other than through NAESB protocol</a:t>
            </a:r>
            <a:r>
              <a:rPr lang="en-US" sz="2800" dirty="0" smtClean="0"/>
              <a:t>)</a:t>
            </a:r>
          </a:p>
          <a:p>
            <a:pPr lvl="1" indent="-342900"/>
            <a:r>
              <a:rPr lang="en-US" sz="2000" dirty="0" smtClean="0"/>
              <a:t>Using NAESB for the smaller LSE’s can be difficult and cause excess delays that could be resolved if other forms for data submittal were allowed.</a:t>
            </a:r>
          </a:p>
          <a:p>
            <a:pPr marL="400050" lvl="1" indent="0">
              <a:buNone/>
            </a:pPr>
            <a:r>
              <a:rPr lang="en-US" sz="2000" dirty="0" smtClean="0"/>
              <a:t>ERCOT Response:</a:t>
            </a:r>
          </a:p>
          <a:p>
            <a:pPr marL="400050" lvl="1" indent="0">
              <a:buNone/>
            </a:pPr>
            <a:r>
              <a:rPr lang="en-US" sz="2000" dirty="0" smtClean="0"/>
              <a:t>ERCOT will allow other methods to be used for data submission but those methods will need to be previously agreed to by ERCOT.</a:t>
            </a:r>
          </a:p>
          <a:p>
            <a:pPr marL="0" indent="0">
              <a:buNone/>
            </a:pPr>
            <a:endParaRPr lang="en-US" sz="2800" dirty="0" smtClean="0"/>
          </a:p>
          <a:p>
            <a:pPr marL="0" indent="0">
              <a:buNone/>
            </a:pPr>
            <a:endParaRPr lang="en-US" sz="2800" dirty="0"/>
          </a:p>
          <a:p>
            <a:pPr marL="0" indent="0">
              <a:buNone/>
            </a:pP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spTree>
    <p:extLst>
      <p:ext uri="{BB962C8B-B14F-4D97-AF65-F5344CB8AC3E}">
        <p14:creationId xmlns:p14="http://schemas.microsoft.com/office/powerpoint/2010/main" val="1925699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a:t>REP and NOIE Input to NPRR933</a:t>
            </a:r>
          </a:p>
        </p:txBody>
      </p:sp>
      <p:sp>
        <p:nvSpPr>
          <p:cNvPr id="3" name="Content Placeholder 2"/>
          <p:cNvSpPr>
            <a:spLocks noGrp="1"/>
          </p:cNvSpPr>
          <p:nvPr>
            <p:ph idx="1"/>
          </p:nvPr>
        </p:nvSpPr>
        <p:spPr>
          <a:xfrm>
            <a:off x="304800" y="838200"/>
            <a:ext cx="8534400" cy="4319832"/>
          </a:xfrm>
        </p:spPr>
        <p:txBody>
          <a:bodyPr/>
          <a:lstStyle/>
          <a:p>
            <a:pPr marL="0" indent="0">
              <a:buNone/>
            </a:pPr>
            <a:r>
              <a:rPr lang="en-US" sz="2800" dirty="0"/>
              <a:t>Request ERCOT supply list of ESIIDs that each REP owns on the snapshot date and the start date with that </a:t>
            </a:r>
            <a:r>
              <a:rPr lang="en-US" sz="2800" dirty="0" smtClean="0"/>
              <a:t>REP</a:t>
            </a:r>
          </a:p>
          <a:p>
            <a:pPr lvl="1"/>
            <a:r>
              <a:rPr lang="en-US" sz="2000" dirty="0" smtClean="0"/>
              <a:t>This was a request to help minimize the error rates on the initial data submission caused by REP ownership errors </a:t>
            </a:r>
          </a:p>
          <a:p>
            <a:pPr marL="457200" lvl="1" indent="0">
              <a:buNone/>
            </a:pPr>
            <a:r>
              <a:rPr lang="en-US" sz="2000" dirty="0" smtClean="0"/>
              <a:t>ERCOT Response:</a:t>
            </a:r>
          </a:p>
          <a:p>
            <a:pPr marL="457200" lvl="1" indent="0">
              <a:buNone/>
            </a:pPr>
            <a:r>
              <a:rPr lang="en-US" sz="2000" dirty="0" smtClean="0"/>
              <a:t>This will be implemented for both the 2019 reporting year and included in NPRR933</a:t>
            </a:r>
            <a:endParaRPr lang="en-US" sz="20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spTree>
    <p:extLst>
      <p:ext uri="{BB962C8B-B14F-4D97-AF65-F5344CB8AC3E}">
        <p14:creationId xmlns:p14="http://schemas.microsoft.com/office/powerpoint/2010/main" val="393883253"/>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c34af464-7aa1-4edd-9be4-83dffc1cb926"/>
    <ds:schemaRef ds:uri="http://schemas.microsoft.com/office/2006/documentManagement/types"/>
    <ds:schemaRef ds:uri="http://purl.org/dc/dcmitype/"/>
    <ds:schemaRef ds:uri="http://www.w3.org/XML/1998/namespac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9120</TotalTime>
  <Words>1993</Words>
  <Application>Microsoft Office PowerPoint</Application>
  <PresentationFormat>On-screen Show (4:3)</PresentationFormat>
  <Paragraphs>214</Paragraphs>
  <Slides>23</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23</vt:i4>
      </vt:variant>
    </vt:vector>
  </HeadingPairs>
  <TitlesOfParts>
    <vt:vector size="28" baseType="lpstr">
      <vt:lpstr>Arial</vt:lpstr>
      <vt:lpstr>Calibri</vt:lpstr>
      <vt:lpstr>1_Custom Design</vt:lpstr>
      <vt:lpstr>Office Theme</vt:lpstr>
      <vt:lpstr>Custom Design</vt:lpstr>
      <vt:lpstr>PowerPoint Presentation</vt:lpstr>
      <vt:lpstr>PowerPoint Presentation</vt:lpstr>
      <vt:lpstr>NPRR 933 Objectives</vt:lpstr>
      <vt:lpstr>NPRR 933 Objectives (Continued)</vt:lpstr>
      <vt:lpstr>REP and NOIE Input to NPRR933</vt:lpstr>
      <vt:lpstr>REP and NOIE Input to NPRR933</vt:lpstr>
      <vt:lpstr>REP and NOIE Input to NPRR933</vt:lpstr>
      <vt:lpstr>REP and NOIE Input to NPRR933</vt:lpstr>
      <vt:lpstr>REP and NOIE Input to NPRR933</vt:lpstr>
      <vt:lpstr>NOIE Data Collection Schedule 2019</vt:lpstr>
      <vt:lpstr>NOIE Survey Questions</vt:lpstr>
      <vt:lpstr>NOIE Survey Questions</vt:lpstr>
      <vt:lpstr>NOIE Survey Questions</vt:lpstr>
      <vt:lpstr>NOIE Survey Questions</vt:lpstr>
      <vt:lpstr>NOIE Survey Questions</vt:lpstr>
      <vt:lpstr>NOIE Survey Questions</vt:lpstr>
      <vt:lpstr>NOIE Survey Questions</vt:lpstr>
      <vt:lpstr>NOIE Survey Questions</vt:lpstr>
      <vt:lpstr>PowerPoint Presentation</vt:lpstr>
      <vt:lpstr>Demand Response Data Definitions</vt:lpstr>
      <vt:lpstr>Demand Response Data Definitions</vt:lpstr>
      <vt:lpstr>Demand Response Data Definitions</vt:lpstr>
      <vt:lpstr>Demand Response REP Data Definitions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Patterson, Mark</cp:lastModifiedBy>
  <cp:revision>137</cp:revision>
  <cp:lastPrinted>2016-01-21T20:53:15Z</cp:lastPrinted>
  <dcterms:created xsi:type="dcterms:W3CDTF">2016-01-21T15:20:31Z</dcterms:created>
  <dcterms:modified xsi:type="dcterms:W3CDTF">2019-07-12T14:10:45Z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