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9"/>
  </p:notesMasterIdLst>
  <p:sldIdLst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8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2106C-378F-4D04-BE7D-1CB156FED38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5568D-C844-4A61-9DBB-F51589320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4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724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899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188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5543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533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28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391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Footer text goes here.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364412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6181344" y="1695201"/>
            <a:ext cx="560832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406400" y="1695201"/>
            <a:ext cx="560832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6181344" y="863347"/>
            <a:ext cx="560832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406400" y="855407"/>
            <a:ext cx="560832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032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3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17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90055/Real_Time_Desk_Operating_Procedure.docx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21966" y="2209801"/>
            <a:ext cx="564603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5B6770"/>
                </a:solidFill>
              </a:rPr>
              <a:t>SCED/RTC Frequency and Failure Events</a:t>
            </a:r>
            <a:endParaRPr lang="en-US" sz="2800" b="1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sz="2400" dirty="0">
                <a:solidFill>
                  <a:srgbClr val="5B6770"/>
                </a:solidFill>
              </a:rPr>
              <a:t>ERCOT</a:t>
            </a:r>
          </a:p>
          <a:p>
            <a:endParaRPr lang="en-US" sz="2400" dirty="0">
              <a:solidFill>
                <a:srgbClr val="5B6770"/>
              </a:solidFill>
            </a:endParaRPr>
          </a:p>
          <a:p>
            <a:r>
              <a:rPr lang="en-US" sz="2400" dirty="0">
                <a:solidFill>
                  <a:srgbClr val="5B6770"/>
                </a:solidFill>
              </a:rPr>
              <a:t>July 12, 2019</a:t>
            </a:r>
          </a:p>
        </p:txBody>
      </p:sp>
    </p:spTree>
    <p:extLst>
      <p:ext uri="{BB962C8B-B14F-4D97-AF65-F5344CB8AC3E}">
        <p14:creationId xmlns:p14="http://schemas.microsoft.com/office/powerpoint/2010/main" val="101998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SCED/RTC Events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2866" y="1223169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SCED/RTC Re-run sub 5 minute triggers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smtClean="0"/>
              <a:t>SCED/RTC Failure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Principle language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15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037" y="252918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SCED/RTC Re-run sub 5 minute triggers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937" y="961912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SCED/RTC automatically re-runs when either of the below events occur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RRS is deployed for 60 seconds (frequency below 59.91)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Frequency below 59.95 for 2 consecutive minutes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sz="2400" dirty="0" smtClean="0"/>
              <a:t>Operator will continue to have the ability to re-run SCED to control frequency if needed.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We expect the same functionality will remain following RTC implementation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73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3"/>
          </p:nvPr>
        </p:nvSpPr>
        <p:spPr>
          <a:xfrm>
            <a:off x="6160008" y="1313114"/>
            <a:ext cx="4206240" cy="4614860"/>
          </a:xfrm>
        </p:spPr>
        <p:txBody>
          <a:bodyPr/>
          <a:lstStyle/>
          <a:p>
            <a:pPr algn="just"/>
            <a:r>
              <a:rPr lang="en-US" sz="1600" dirty="0"/>
              <a:t>When RTC fails, Emergency Base Points (EBP), specifically EBP offsets </a:t>
            </a:r>
            <a:r>
              <a:rPr lang="en-US" sz="1600" u="sng" dirty="0"/>
              <a:t>will be used</a:t>
            </a:r>
            <a:r>
              <a:rPr lang="en-US" sz="1600" dirty="0"/>
              <a:t> to control frequency and recall deployed Regulation.</a:t>
            </a:r>
          </a:p>
          <a:p>
            <a:pPr lvl="1" algn="just"/>
            <a:r>
              <a:rPr lang="en-US" sz="1600" u="sng" dirty="0">
                <a:solidFill>
                  <a:schemeClr val="tx1"/>
                </a:solidFill>
              </a:rPr>
              <a:t>A/S Awards prior to the RTC failure will continue to hold till RTC failure is resolved.</a:t>
            </a:r>
          </a:p>
          <a:p>
            <a:pPr lvl="1" algn="just"/>
            <a:endParaRPr lang="en-US" sz="1600" dirty="0"/>
          </a:p>
          <a:p>
            <a:pPr algn="just"/>
            <a:r>
              <a:rPr lang="en-US" sz="1600" dirty="0"/>
              <a:t>Special Conditions</a:t>
            </a:r>
          </a:p>
          <a:p>
            <a:pPr lvl="1" algn="just"/>
            <a:r>
              <a:rPr lang="en-US" sz="1600" dirty="0"/>
              <a:t>If a resource carrying A/S trips offline, ERCOT does not seek to replace the A/S.</a:t>
            </a:r>
          </a:p>
          <a:p>
            <a:pPr lvl="1" algn="just"/>
            <a:r>
              <a:rPr lang="en-US" sz="1600" dirty="0"/>
              <a:t>If system conditions tighten and PRC reduces, ERCOT may bring additional generation resource(s) online.</a:t>
            </a:r>
          </a:p>
          <a:p>
            <a:pPr lvl="1" algn="just"/>
            <a:r>
              <a:rPr lang="en-US" sz="1600" dirty="0"/>
              <a:t>If LFC fails, a QSE may be placed in Constant Frequency Control mode</a:t>
            </a:r>
            <a:r>
              <a:rPr lang="en-US" sz="1400" dirty="0"/>
              <a:t>. </a:t>
            </a:r>
            <a:endParaRPr lang="en-US" sz="800" b="1" dirty="0"/>
          </a:p>
        </p:txBody>
      </p:sp>
      <p:sp>
        <p:nvSpPr>
          <p:cNvPr id="10" name="Content Placeholder 9"/>
          <p:cNvSpPr>
            <a:spLocks noGrp="1"/>
          </p:cNvSpPr>
          <p:nvPr>
            <p:ph idx="14"/>
          </p:nvPr>
        </p:nvSpPr>
        <p:spPr>
          <a:xfrm>
            <a:off x="1828800" y="1305174"/>
            <a:ext cx="4206240" cy="4614860"/>
          </a:xfrm>
        </p:spPr>
        <p:txBody>
          <a:bodyPr/>
          <a:lstStyle/>
          <a:p>
            <a:pPr algn="just"/>
            <a:r>
              <a:rPr lang="en-US" sz="1600" dirty="0"/>
              <a:t>When SCED fails, Emergency Base Points (EBP), specifically EBP offsets are used to control frequency and recall deployed Regulation.</a:t>
            </a:r>
          </a:p>
          <a:p>
            <a:pPr marL="457200" lvl="1" indent="0" algn="just">
              <a:buNone/>
            </a:pPr>
            <a:endParaRPr lang="en-US" sz="1600" dirty="0"/>
          </a:p>
          <a:p>
            <a:pPr algn="just"/>
            <a:endParaRPr lang="en-US" sz="1600" dirty="0" smtClean="0"/>
          </a:p>
          <a:p>
            <a:pPr algn="just"/>
            <a:endParaRPr lang="en-US" sz="1600" dirty="0"/>
          </a:p>
          <a:p>
            <a:pPr algn="just"/>
            <a:endParaRPr lang="en-US" sz="1100" dirty="0" smtClean="0"/>
          </a:p>
          <a:p>
            <a:pPr algn="just"/>
            <a:r>
              <a:rPr lang="en-US" sz="1600" dirty="0" smtClean="0"/>
              <a:t>Special </a:t>
            </a:r>
            <a:r>
              <a:rPr lang="en-US" sz="1600" dirty="0"/>
              <a:t>Conditions</a:t>
            </a:r>
          </a:p>
          <a:p>
            <a:pPr lvl="1" algn="just"/>
            <a:r>
              <a:rPr lang="en-US" sz="1600" dirty="0"/>
              <a:t>If a resource carrying A/S trips offline, ERCOT does not seek to replace the A/S.</a:t>
            </a:r>
          </a:p>
          <a:p>
            <a:pPr lvl="1" algn="just"/>
            <a:r>
              <a:rPr lang="en-US" sz="1600" dirty="0"/>
              <a:t>If system conditions tighten and PRC reduces, ERCOT may bring additional generation resource(s) online.</a:t>
            </a:r>
          </a:p>
          <a:p>
            <a:pPr lvl="1" algn="just"/>
            <a:r>
              <a:rPr lang="en-US" sz="1600" dirty="0"/>
              <a:t>If LFC fails, a QSE may be placed in Constant Frequency Control mode. </a:t>
            </a:r>
            <a:endParaRPr lang="en-US" sz="1600" b="1" dirty="0"/>
          </a:p>
          <a:p>
            <a:pPr marL="0" indent="0" algn="just">
              <a:buNone/>
            </a:pPr>
            <a:endParaRPr lang="en-US" sz="1600" b="1" dirty="0"/>
          </a:p>
          <a:p>
            <a:pPr marL="0" indent="0" algn="just">
              <a:buNone/>
            </a:pPr>
            <a:endParaRPr lang="en-US" sz="1600" b="1" dirty="0"/>
          </a:p>
          <a:p>
            <a:pPr marL="0" indent="0" algn="just">
              <a:buNone/>
            </a:pPr>
            <a:endParaRPr lang="en-US" sz="1600" b="1" dirty="0" smtClean="0"/>
          </a:p>
          <a:p>
            <a:pPr marL="0" indent="0" algn="just">
              <a:buNone/>
            </a:pPr>
            <a:endParaRPr lang="en-US" sz="1400" b="1" dirty="0"/>
          </a:p>
          <a:p>
            <a:pPr marL="0" indent="0" algn="just">
              <a:buNone/>
            </a:pPr>
            <a:endParaRPr lang="en-US" sz="1400" b="1" dirty="0"/>
          </a:p>
          <a:p>
            <a:pPr marL="0" indent="0" algn="just">
              <a:buNone/>
            </a:pPr>
            <a:endParaRPr lang="en-US" sz="1400" b="1" dirty="0"/>
          </a:p>
          <a:p>
            <a:pPr marL="0" indent="0" algn="just">
              <a:buNone/>
            </a:pPr>
            <a:endParaRPr lang="en-US" sz="1400" b="1" dirty="0"/>
          </a:p>
          <a:p>
            <a:pPr marL="0" indent="0" algn="just">
              <a:buNone/>
            </a:pPr>
            <a:endParaRPr lang="en-US" sz="1400" b="1" dirty="0"/>
          </a:p>
          <a:p>
            <a:pPr marL="0" indent="0" algn="just">
              <a:buNone/>
            </a:pPr>
            <a:r>
              <a:rPr lang="en-US" sz="1400" b="1" dirty="0"/>
              <a:t>Reference: </a:t>
            </a:r>
            <a:r>
              <a:rPr lang="en-US" sz="1400" b="1" dirty="0">
                <a:hlinkClick r:id="rId2"/>
              </a:rPr>
              <a:t>Real-Time Operating Procedure</a:t>
            </a:r>
            <a:r>
              <a:rPr lang="en-US" sz="1400" dirty="0"/>
              <a:t> 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5"/>
          </p:nvPr>
        </p:nvSpPr>
        <p:spPr>
          <a:xfrm>
            <a:off x="6160008" y="863348"/>
            <a:ext cx="4206240" cy="348419"/>
          </a:xfrm>
        </p:spPr>
        <p:txBody>
          <a:bodyPr/>
          <a:lstStyle/>
          <a:p>
            <a:r>
              <a:rPr lang="en-US" dirty="0" smtClean="0"/>
              <a:t>RTC Failure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6"/>
          </p:nvPr>
        </p:nvSpPr>
        <p:spPr>
          <a:xfrm>
            <a:off x="1828800" y="855408"/>
            <a:ext cx="4206240" cy="356359"/>
          </a:xfrm>
        </p:spPr>
        <p:txBody>
          <a:bodyPr/>
          <a:lstStyle/>
          <a:p>
            <a:r>
              <a:rPr lang="en-US" dirty="0" smtClean="0"/>
              <a:t>SCED Failure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RTC Failure Process Today vs. Tomorrow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953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7752"/>
            <a:ext cx="6460524" cy="543698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Impacts of RTC Failure 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94797" y="964024"/>
            <a:ext cx="11154032" cy="5478162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/>
              <a:t>Current SCED Failure Definition:</a:t>
            </a:r>
          </a:p>
          <a:p>
            <a:pPr lvl="1"/>
            <a:r>
              <a:rPr lang="en-US" sz="1900" dirty="0" smtClean="0"/>
              <a:t>SCED process is not able to reach a solution. (6.5.9.2)</a:t>
            </a:r>
          </a:p>
          <a:p>
            <a:r>
              <a:rPr lang="en-US" sz="2200" dirty="0" smtClean="0"/>
              <a:t>Dispatch Instruction under different scenarios:</a:t>
            </a:r>
            <a:endParaRPr lang="en-US" sz="22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ERCOT </a:t>
            </a:r>
            <a:r>
              <a:rPr lang="en-US" sz="2000" dirty="0"/>
              <a:t>holds </a:t>
            </a:r>
            <a:r>
              <a:rPr lang="en-US" sz="2000" dirty="0" smtClean="0"/>
              <a:t>prices (SPPs, Meter prices and MCPCs) </a:t>
            </a:r>
            <a:r>
              <a:rPr lang="en-US" sz="2000" dirty="0"/>
              <a:t>from last good SCED run prior to a </a:t>
            </a:r>
            <a:r>
              <a:rPr lang="en-US" sz="2000" dirty="0" smtClean="0"/>
              <a:t>failure through </a:t>
            </a:r>
            <a:r>
              <a:rPr lang="en-US" sz="2000" dirty="0"/>
              <a:t>intervals covering the first 15-minutes of </a:t>
            </a:r>
            <a:r>
              <a:rPr lang="en-US" sz="2000" dirty="0" smtClean="0"/>
              <a:t>successful SCED </a:t>
            </a:r>
            <a:r>
              <a:rPr lang="en-US" sz="2000" dirty="0"/>
              <a:t>process execution following the failure. (NPRR 696)</a:t>
            </a:r>
          </a:p>
          <a:p>
            <a:r>
              <a:rPr lang="en-US" sz="2200" dirty="0" smtClean="0"/>
              <a:t>This does not include the scenarios when ERCOT perform regular system maintenance activities, during which ERCOT intentionally does not run SCED for a short period of time.</a:t>
            </a:r>
          </a:p>
          <a:p>
            <a:r>
              <a:rPr lang="en-US" sz="2200" dirty="0" smtClean="0"/>
              <a:t>These rules will be the same for RTC.</a:t>
            </a:r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100272"/>
              </p:ext>
            </p:extLst>
          </p:nvPr>
        </p:nvGraphicFramePr>
        <p:xfrm>
          <a:off x="1230086" y="2064656"/>
          <a:ext cx="8655918" cy="196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4132"/>
                <a:gridCol w="5381786"/>
              </a:tblGrid>
              <a:tr h="469322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Dispatch</a:t>
                      </a:r>
                      <a:r>
                        <a:rPr lang="en-US" baseline="0" dirty="0" smtClean="0"/>
                        <a:t> Instruction</a:t>
                      </a:r>
                      <a:endParaRPr lang="en-US" dirty="0"/>
                    </a:p>
                  </a:txBody>
                  <a:tcPr/>
                </a:tc>
              </a:tr>
              <a:tr h="4071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Long SCED</a:t>
                      </a:r>
                      <a:r>
                        <a:rPr lang="en-US" sz="1600" baseline="0" dirty="0" smtClean="0"/>
                        <a:t> interval, EBP flag is not 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QSEs</a:t>
                      </a:r>
                      <a:r>
                        <a:rPr lang="en-US" sz="1600" baseline="0" dirty="0" smtClean="0"/>
                        <a:t> follow the last SCED Base Points</a:t>
                      </a:r>
                      <a:endParaRPr lang="en-US" sz="1600" dirty="0"/>
                    </a:p>
                  </a:txBody>
                  <a:tcPr/>
                </a:tc>
              </a:tr>
              <a:tr h="4071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EBP flag is on without offset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QSEs</a:t>
                      </a:r>
                      <a:r>
                        <a:rPr lang="en-US" sz="1600" baseline="0" dirty="0" smtClean="0"/>
                        <a:t> follow the last SCED Base Points received before EBP flag is on.</a:t>
                      </a:r>
                      <a:endParaRPr lang="en-US" sz="1600" dirty="0"/>
                    </a:p>
                  </a:txBody>
                  <a:tcPr/>
                </a:tc>
              </a:tr>
              <a:tr h="3036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EBP flag is on with offset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QSEs follow Emergency Base Points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2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037" y="252918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Principle language 1.5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1380" y="1092541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RTC will continue to have the ability for the </a:t>
            </a:r>
            <a:r>
              <a:rPr lang="en-US" sz="2400" dirty="0"/>
              <a:t>Real-Time optimization (i.e., RTC) to be executed </a:t>
            </a:r>
            <a:r>
              <a:rPr lang="en-US" sz="2400" dirty="0" smtClean="0"/>
              <a:t>off-cycle, </a:t>
            </a:r>
            <a:r>
              <a:rPr lang="en-US" sz="2400" dirty="0"/>
              <a:t>manually or automatically</a:t>
            </a:r>
            <a:r>
              <a:rPr lang="en-US" sz="2400" dirty="0" smtClean="0"/>
              <a:t>, </a:t>
            </a:r>
            <a:r>
              <a:rPr lang="en-US" sz="2400" dirty="0"/>
              <a:t>between regularly scheduled 5-minute </a:t>
            </a:r>
            <a:r>
              <a:rPr lang="en-US" sz="2400" dirty="0" smtClean="0"/>
              <a:t>executions. </a:t>
            </a:r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2400" dirty="0" smtClean="0"/>
              <a:t>The processes and procedures during a SCED/RTC failure will remain the same: emergency base points and held </a:t>
            </a:r>
            <a:r>
              <a:rPr lang="en-US" sz="2400" dirty="0" smtClean="0"/>
              <a:t>prices (SPPs, Meter prices and MCPCs) </a:t>
            </a:r>
            <a:r>
              <a:rPr lang="en-US" sz="2400" dirty="0" smtClean="0"/>
              <a:t>through the 15 minute recovery period.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27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494</Words>
  <Application>Microsoft Office PowerPoint</Application>
  <PresentationFormat>Widescreen</PresentationFormat>
  <Paragraphs>77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1_Office Theme</vt:lpstr>
      <vt:lpstr>PowerPoint Presentation</vt:lpstr>
      <vt:lpstr>SCED/RTC Events</vt:lpstr>
      <vt:lpstr>SCED/RTC Re-run sub 5 minute triggers</vt:lpstr>
      <vt:lpstr>RTC Failure Process Today vs. Tomorrow</vt:lpstr>
      <vt:lpstr>Impacts of RTC Failure </vt:lpstr>
      <vt:lpstr>Principle language 1.5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Shaw, Pamela</dc:creator>
  <cp:lastModifiedBy>Shaw, Pamela</cp:lastModifiedBy>
  <cp:revision>9</cp:revision>
  <dcterms:created xsi:type="dcterms:W3CDTF">2019-07-09T14:57:47Z</dcterms:created>
  <dcterms:modified xsi:type="dcterms:W3CDTF">2019-07-11T15:50:46Z</dcterms:modified>
</cp:coreProperties>
</file>