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67" r:id="rId7"/>
    <p:sldId id="270" r:id="rId8"/>
    <p:sldId id="268" r:id="rId9"/>
    <p:sldId id="269" r:id="rId10"/>
    <p:sldId id="275" r:id="rId11"/>
    <p:sldId id="272" r:id="rId12"/>
    <p:sldId id="273" r:id="rId13"/>
    <p:sldId id="274" r:id="rId14"/>
    <p:sldId id="276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AS Demand Curves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'Reserve Demand Curves Example'!$I$4:$L$4</c:f>
              <c:strCache>
                <c:ptCount val="1"/>
                <c:pt idx="0">
                  <c:v>REGUP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'Reserve Demand Curves Example'!$K$6:$K$16</c:f>
              <c:numCache>
                <c:formatCode>General</c:formatCode>
                <c:ptCount val="11"/>
                <c:pt idx="0">
                  <c:v>0</c:v>
                </c:pt>
                <c:pt idx="1">
                  <c:v>200</c:v>
                </c:pt>
                <c:pt idx="2">
                  <c:v>206</c:v>
                </c:pt>
                <c:pt idx="3">
                  <c:v>239</c:v>
                </c:pt>
                <c:pt idx="4">
                  <c:v>272</c:v>
                </c:pt>
                <c:pt idx="5">
                  <c:v>277</c:v>
                </c:pt>
                <c:pt idx="6">
                  <c:v>282</c:v>
                </c:pt>
                <c:pt idx="7">
                  <c:v>287</c:v>
                </c:pt>
                <c:pt idx="8">
                  <c:v>292</c:v>
                </c:pt>
                <c:pt idx="9">
                  <c:v>294.5</c:v>
                </c:pt>
                <c:pt idx="10">
                  <c:v>297</c:v>
                </c:pt>
              </c:numCache>
            </c:numRef>
          </c:xVal>
          <c:yVal>
            <c:numRef>
              <c:f>'Reserve Demand Curves Example'!$L$6:$L$16</c:f>
              <c:numCache>
                <c:formatCode>General</c:formatCode>
                <c:ptCount val="11"/>
                <c:pt idx="0">
                  <c:v>9000</c:v>
                </c:pt>
                <c:pt idx="1">
                  <c:v>9000</c:v>
                </c:pt>
                <c:pt idx="2">
                  <c:v>6500</c:v>
                </c:pt>
                <c:pt idx="3">
                  <c:v>5500</c:v>
                </c:pt>
                <c:pt idx="4">
                  <c:v>4500</c:v>
                </c:pt>
                <c:pt idx="5">
                  <c:v>2250</c:v>
                </c:pt>
                <c:pt idx="6">
                  <c:v>1000</c:v>
                </c:pt>
                <c:pt idx="7">
                  <c:v>500</c:v>
                </c:pt>
                <c:pt idx="8">
                  <c:v>400</c:v>
                </c:pt>
                <c:pt idx="9">
                  <c:v>300</c:v>
                </c:pt>
                <c:pt idx="10">
                  <c:v>250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'Reserve Demand Curves Example'!$I$19:$L$19</c:f>
              <c:strCache>
                <c:ptCount val="1"/>
                <c:pt idx="0">
                  <c:v>RRS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'Reserve Demand Curves Example'!$K$21:$K$31</c:f>
              <c:numCache>
                <c:formatCode>General</c:formatCode>
                <c:ptCount val="11"/>
                <c:pt idx="0">
                  <c:v>0</c:v>
                </c:pt>
                <c:pt idx="1">
                  <c:v>1800</c:v>
                </c:pt>
                <c:pt idx="2">
                  <c:v>1858</c:v>
                </c:pt>
                <c:pt idx="3">
                  <c:v>2198</c:v>
                </c:pt>
                <c:pt idx="4">
                  <c:v>2538</c:v>
                </c:pt>
                <c:pt idx="5">
                  <c:v>2543</c:v>
                </c:pt>
                <c:pt idx="6">
                  <c:v>2548</c:v>
                </c:pt>
                <c:pt idx="7">
                  <c:v>2553</c:v>
                </c:pt>
                <c:pt idx="8">
                  <c:v>2558</c:v>
                </c:pt>
                <c:pt idx="9">
                  <c:v>2560.5</c:v>
                </c:pt>
                <c:pt idx="10">
                  <c:v>2563</c:v>
                </c:pt>
              </c:numCache>
            </c:numRef>
          </c:xVal>
          <c:yVal>
            <c:numRef>
              <c:f>'Reserve Demand Curves Example'!$L$21:$L$31</c:f>
              <c:numCache>
                <c:formatCode>General</c:formatCode>
                <c:ptCount val="11"/>
                <c:pt idx="0">
                  <c:v>9000</c:v>
                </c:pt>
                <c:pt idx="1">
                  <c:v>9000</c:v>
                </c:pt>
                <c:pt idx="2">
                  <c:v>6500</c:v>
                </c:pt>
                <c:pt idx="3">
                  <c:v>5500</c:v>
                </c:pt>
                <c:pt idx="4">
                  <c:v>4500</c:v>
                </c:pt>
                <c:pt idx="5">
                  <c:v>2250</c:v>
                </c:pt>
                <c:pt idx="6">
                  <c:v>1000</c:v>
                </c:pt>
                <c:pt idx="7">
                  <c:v>500</c:v>
                </c:pt>
                <c:pt idx="8">
                  <c:v>400</c:v>
                </c:pt>
                <c:pt idx="9">
                  <c:v>300</c:v>
                </c:pt>
                <c:pt idx="10">
                  <c:v>250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'Reserve Demand Curves Example'!$I$34:$L$34</c:f>
              <c:strCache>
                <c:ptCount val="1"/>
                <c:pt idx="0">
                  <c:v>ECRS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'Reserve Demand Curves Example'!$K$36:$K$46</c:f>
              <c:numCache>
                <c:formatCode>General</c:formatCode>
                <c:ptCount val="11"/>
                <c:pt idx="0">
                  <c:v>0</c:v>
                </c:pt>
                <c:pt idx="1">
                  <c:v>205</c:v>
                </c:pt>
                <c:pt idx="2">
                  <c:v>300</c:v>
                </c:pt>
                <c:pt idx="3">
                  <c:v>395</c:v>
                </c:pt>
                <c:pt idx="4">
                  <c:v>508</c:v>
                </c:pt>
                <c:pt idx="5">
                  <c:v>608</c:v>
                </c:pt>
                <c:pt idx="6">
                  <c:v>672</c:v>
                </c:pt>
                <c:pt idx="7">
                  <c:v>751</c:v>
                </c:pt>
                <c:pt idx="8">
                  <c:v>832</c:v>
                </c:pt>
                <c:pt idx="9">
                  <c:v>900</c:v>
                </c:pt>
                <c:pt idx="10">
                  <c:v>942</c:v>
                </c:pt>
              </c:numCache>
            </c:numRef>
          </c:xVal>
          <c:yVal>
            <c:numRef>
              <c:f>'Reserve Demand Curves Example'!$L$36:$L$46</c:f>
              <c:numCache>
                <c:formatCode>General</c:formatCode>
                <c:ptCount val="11"/>
                <c:pt idx="0">
                  <c:v>4000</c:v>
                </c:pt>
                <c:pt idx="1">
                  <c:v>4000</c:v>
                </c:pt>
                <c:pt idx="2">
                  <c:v>3750</c:v>
                </c:pt>
                <c:pt idx="3">
                  <c:v>3500</c:v>
                </c:pt>
                <c:pt idx="4">
                  <c:v>3250</c:v>
                </c:pt>
                <c:pt idx="5">
                  <c:v>3000</c:v>
                </c:pt>
                <c:pt idx="6">
                  <c:v>2750</c:v>
                </c:pt>
                <c:pt idx="7">
                  <c:v>2500</c:v>
                </c:pt>
                <c:pt idx="8">
                  <c:v>2250</c:v>
                </c:pt>
                <c:pt idx="9">
                  <c:v>2000</c:v>
                </c:pt>
                <c:pt idx="10">
                  <c:v>1750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'Reserve Demand Curves Example'!$I$49:$L$49</c:f>
              <c:strCache>
                <c:ptCount val="1"/>
                <c:pt idx="0">
                  <c:v>NSPIN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'Reserve Demand Curves Example'!$K$51:$K$66</c:f>
              <c:numCache>
                <c:formatCode>General</c:formatCode>
                <c:ptCount val="16"/>
                <c:pt idx="0">
                  <c:v>0</c:v>
                </c:pt>
                <c:pt idx="1">
                  <c:v>152</c:v>
                </c:pt>
                <c:pt idx="2">
                  <c:v>470</c:v>
                </c:pt>
                <c:pt idx="3">
                  <c:v>649</c:v>
                </c:pt>
                <c:pt idx="4">
                  <c:v>907</c:v>
                </c:pt>
                <c:pt idx="5">
                  <c:v>1146</c:v>
                </c:pt>
                <c:pt idx="6">
                  <c:v>1483</c:v>
                </c:pt>
                <c:pt idx="7">
                  <c:v>1918</c:v>
                </c:pt>
                <c:pt idx="8">
                  <c:v>2280</c:v>
                </c:pt>
                <c:pt idx="9">
                  <c:v>2699</c:v>
                </c:pt>
                <c:pt idx="10">
                  <c:v>2977</c:v>
                </c:pt>
                <c:pt idx="11">
                  <c:v>3448</c:v>
                </c:pt>
                <c:pt idx="12">
                  <c:v>3626</c:v>
                </c:pt>
                <c:pt idx="13">
                  <c:v>3850</c:v>
                </c:pt>
                <c:pt idx="14">
                  <c:v>4097</c:v>
                </c:pt>
                <c:pt idx="15">
                  <c:v>6198</c:v>
                </c:pt>
              </c:numCache>
            </c:numRef>
          </c:xVal>
          <c:yVal>
            <c:numRef>
              <c:f>'Reserve Demand Curves Example'!$L$51:$L$66</c:f>
              <c:numCache>
                <c:formatCode>General</c:formatCode>
                <c:ptCount val="16"/>
                <c:pt idx="0">
                  <c:v>1500</c:v>
                </c:pt>
                <c:pt idx="1">
                  <c:v>1500</c:v>
                </c:pt>
                <c:pt idx="2">
                  <c:v>1000</c:v>
                </c:pt>
                <c:pt idx="3">
                  <c:v>750</c:v>
                </c:pt>
                <c:pt idx="4">
                  <c:v>500</c:v>
                </c:pt>
                <c:pt idx="5">
                  <c:v>350</c:v>
                </c:pt>
                <c:pt idx="6">
                  <c:v>200</c:v>
                </c:pt>
                <c:pt idx="7">
                  <c:v>100</c:v>
                </c:pt>
                <c:pt idx="8">
                  <c:v>50</c:v>
                </c:pt>
                <c:pt idx="9">
                  <c:v>25</c:v>
                </c:pt>
                <c:pt idx="10">
                  <c:v>15</c:v>
                </c:pt>
                <c:pt idx="11">
                  <c:v>7</c:v>
                </c:pt>
                <c:pt idx="12">
                  <c:v>5</c:v>
                </c:pt>
                <c:pt idx="13">
                  <c:v>3</c:v>
                </c:pt>
                <c:pt idx="14">
                  <c:v>2</c:v>
                </c:pt>
                <c:pt idx="15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0947024"/>
        <c:axId val="280945848"/>
      </c:scatterChart>
      <c:valAx>
        <c:axId val="280947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945848"/>
        <c:crosses val="autoZero"/>
        <c:crossBetween val="midCat"/>
      </c:valAx>
      <c:valAx>
        <c:axId val="280945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$/MWh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94702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610872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79705/RTC_Orientation_Materials.pptx" TargetMode="Externa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97966" y="2209800"/>
            <a:ext cx="56460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Impacts of Ancillary Service Demand Curves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July 12,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1.5 Process for deploying Ancillary Services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98704" y="1160476"/>
            <a:ext cx="8540496" cy="485932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AutoNum type="arabicPeriod"/>
            </a:pPr>
            <a:r>
              <a:rPr lang="en-US" sz="1800" dirty="0" smtClean="0"/>
              <a:t>Under </a:t>
            </a:r>
            <a:r>
              <a:rPr lang="en-US" sz="1800" dirty="0"/>
              <a:t>scarcity conditions, energy to be served is given priority and smaller amounts of </a:t>
            </a:r>
            <a:r>
              <a:rPr lang="en-US" sz="1800" dirty="0" smtClean="0"/>
              <a:t>each Ancillary Service will </a:t>
            </a:r>
            <a:r>
              <a:rPr lang="en-US" sz="1800" dirty="0"/>
              <a:t>be </a:t>
            </a:r>
            <a:r>
              <a:rPr lang="en-US" sz="1800" dirty="0" smtClean="0"/>
              <a:t>procured. This will result in scarcity prices being set by the demand curves and reflected in energy prices and MCPCs.</a:t>
            </a:r>
          </a:p>
          <a:p>
            <a:pPr>
              <a:buFont typeface="Arial" panose="020B0604020202020204" pitchFamily="34" charset="0"/>
              <a:buAutoNum type="arabicPeriod"/>
            </a:pPr>
            <a:endParaRPr lang="en-US" sz="1800" dirty="0" smtClean="0"/>
          </a:p>
          <a:p>
            <a:pPr>
              <a:buFont typeface="Arial" panose="020B0604020202020204" pitchFamily="34" charset="0"/>
              <a:buAutoNum type="arabicPeriod"/>
            </a:pPr>
            <a:r>
              <a:rPr lang="en-US" sz="1800" dirty="0" smtClean="0"/>
              <a:t>The </a:t>
            </a:r>
            <a:r>
              <a:rPr lang="en-US" sz="1800" dirty="0"/>
              <a:t>administrative price floor for Non-Spin will be replaced by prices determined from awarded offers and the ASDC for Non-Spin</a:t>
            </a:r>
            <a:r>
              <a:rPr lang="en-US" sz="1800" dirty="0" smtClean="0"/>
              <a:t>.</a:t>
            </a:r>
          </a:p>
          <a:p>
            <a:pPr>
              <a:buFont typeface="Arial" panose="020B0604020202020204" pitchFamily="34" charset="0"/>
              <a:buAutoNum type="arabicPeriod"/>
            </a:pPr>
            <a:endParaRPr lang="en-US" sz="1800" dirty="0" smtClean="0"/>
          </a:p>
          <a:p>
            <a:pPr>
              <a:buFont typeface="Arial" panose="020B0604020202020204" pitchFamily="34" charset="0"/>
              <a:buAutoNum type="arabicPeriod"/>
            </a:pPr>
            <a:r>
              <a:rPr lang="en-US" sz="1800" dirty="0" smtClean="0"/>
              <a:t>Operational procedures for deploying RRS from Load Resources and Offline Non-spin remain the same.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 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5714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ASDC Impacts to AS Deployment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866" y="1223169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Spreadsheet </a:t>
            </a:r>
            <a:r>
              <a:rPr lang="en-US" sz="2000" dirty="0" smtClean="0"/>
              <a:t>review</a:t>
            </a:r>
            <a:endParaRPr lang="en-US" sz="2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KP 1.5 Ancillary Service Demand Curves concepts</a:t>
            </a:r>
            <a:endParaRPr lang="en-US" sz="20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Replicate ORDC and PBPC outcomes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Manual deployment of Non-Spin and Removal of Non Spin Floor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RRS </a:t>
            </a:r>
            <a:r>
              <a:rPr lang="en-US" sz="2000" dirty="0"/>
              <a:t>deployments interaction with ASDCs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Principles 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RTC Simulation Spreadsheet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to make spreadsheet consistent with decisions at the Commission</a:t>
            </a:r>
          </a:p>
          <a:p>
            <a:pPr lvl="1"/>
            <a:r>
              <a:rPr lang="en-US" dirty="0" smtClean="0"/>
              <a:t>VOLL $9,000 $/MWh</a:t>
            </a:r>
          </a:p>
          <a:p>
            <a:pPr lvl="1"/>
            <a:r>
              <a:rPr lang="en-US" dirty="0" smtClean="0"/>
              <a:t>Max price on ASDCs </a:t>
            </a:r>
            <a:r>
              <a:rPr lang="en-US" dirty="0"/>
              <a:t>$9,000 $/</a:t>
            </a:r>
            <a:r>
              <a:rPr lang="en-US" dirty="0" smtClean="0"/>
              <a:t>MWh</a:t>
            </a:r>
          </a:p>
          <a:p>
            <a:pPr lvl="1"/>
            <a:r>
              <a:rPr lang="en-US" dirty="0" smtClean="0"/>
              <a:t>SWOC $2,000 </a:t>
            </a:r>
            <a:r>
              <a:rPr lang="en-US" dirty="0"/>
              <a:t>$/</a:t>
            </a:r>
            <a:r>
              <a:rPr lang="en-US" dirty="0" smtClean="0"/>
              <a:t>MWh</a:t>
            </a:r>
          </a:p>
          <a:p>
            <a:pPr marL="514350" indent="-457200"/>
            <a:r>
              <a:rPr lang="en-US" dirty="0"/>
              <a:t>AS Demand Curve and Aggregate Demand Curve is approximated </a:t>
            </a:r>
            <a:r>
              <a:rPr lang="en-US" dirty="0" smtClean="0"/>
              <a:t>using 2020 Summer mu and sigma and </a:t>
            </a:r>
            <a:r>
              <a:rPr lang="en-US" dirty="0"/>
              <a:t>historical RTOLCAP and RTOFFCAP values between 2014 and </a:t>
            </a:r>
            <a:r>
              <a:rPr lang="en-US" dirty="0" smtClean="0"/>
              <a:t>2018 and Power Balance Penalty Curve (PBPC).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45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27918"/>
          </a:xfrm>
        </p:spPr>
        <p:txBody>
          <a:bodyPr/>
          <a:lstStyle/>
          <a:p>
            <a:r>
              <a:rPr lang="en-US" sz="2200" dirty="0"/>
              <a:t>With RTC and </a:t>
            </a:r>
            <a:r>
              <a:rPr lang="en-US" sz="2200" dirty="0" smtClean="0"/>
              <a:t>AS demand curves</a:t>
            </a:r>
            <a:r>
              <a:rPr lang="en-US" sz="2200" dirty="0"/>
              <a:t>, the cost of reserves (AS) is already included in the </a:t>
            </a:r>
            <a:r>
              <a:rPr lang="en-US" sz="2200" dirty="0" smtClean="0"/>
              <a:t>LMP.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381000" y="1371600"/>
            <a:ext cx="7391400" cy="43148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000" dirty="0"/>
              <a:t>SCED is still solving for </a:t>
            </a:r>
            <a:r>
              <a:rPr lang="en-US" sz="2000" dirty="0" smtClean="0"/>
              <a:t>energy.</a:t>
            </a:r>
            <a:endParaRPr lang="en-US" sz="2000" dirty="0"/>
          </a:p>
          <a:p>
            <a:pPr>
              <a:defRPr/>
            </a:pPr>
            <a:r>
              <a:rPr lang="en-US" sz="2000" dirty="0"/>
              <a:t>However, the optimization is also determining the amount of AS to award and to which </a:t>
            </a:r>
            <a:r>
              <a:rPr lang="en-US" sz="2000" dirty="0" smtClean="0"/>
              <a:t>resources.</a:t>
            </a:r>
            <a:endParaRPr lang="en-US" sz="2000" dirty="0"/>
          </a:p>
          <a:p>
            <a:pPr>
              <a:defRPr/>
            </a:pPr>
            <a:r>
              <a:rPr lang="en-US" sz="2000" dirty="0"/>
              <a:t>Because SCED is now solving for both, the cost of trying to meet both needs directly impacts the cost of serving an additional </a:t>
            </a:r>
            <a:r>
              <a:rPr lang="en-US" sz="2000" dirty="0" smtClean="0"/>
              <a:t>MW.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‒"/>
              <a:defRPr/>
            </a:pPr>
            <a:r>
              <a:rPr lang="en-US" sz="2000" dirty="0"/>
              <a:t>The energy cost of the resource</a:t>
            </a:r>
          </a:p>
          <a:p>
            <a:pPr lvl="1">
              <a:buFont typeface="Arial" panose="020B0604020202020204" pitchFamily="34" charset="0"/>
              <a:buChar char="‒"/>
              <a:defRPr/>
            </a:pPr>
            <a:r>
              <a:rPr lang="en-US" sz="2000" dirty="0"/>
              <a:t>The additional cost of getting the AS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(</a:t>
            </a:r>
            <a:r>
              <a:rPr lang="en-US" sz="2000" dirty="0"/>
              <a:t>or the penalty of being 1 MW more short on AS</a:t>
            </a:r>
            <a:r>
              <a:rPr lang="en-US" sz="2000" dirty="0" smtClean="0"/>
              <a:t>)</a:t>
            </a:r>
          </a:p>
          <a:p>
            <a:pPr marL="457200" lvl="1" indent="0">
              <a:buNone/>
              <a:defRPr/>
            </a:pPr>
            <a:endParaRPr lang="en-US" sz="1200" dirty="0" smtClean="0"/>
          </a:p>
          <a:p>
            <a:pPr marL="457200" lvl="1" indent="0">
              <a:buNone/>
              <a:defRPr/>
            </a:pPr>
            <a:r>
              <a:rPr lang="en-US" sz="1200" dirty="0" smtClean="0"/>
              <a:t>Note: Additional material can be found in a larger presentation given by </a:t>
            </a:r>
            <a:r>
              <a:rPr lang="en-US" sz="1200" dirty="0" err="1" smtClean="0"/>
              <a:t>Webex</a:t>
            </a:r>
            <a:r>
              <a:rPr lang="en-US" sz="1200" dirty="0" smtClean="0"/>
              <a:t> 4.22.19 </a:t>
            </a:r>
            <a:r>
              <a:rPr lang="en-US" sz="1200" dirty="0"/>
              <a:t>posted here: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www.ercot.com/content/wcm/key_documents_lists/179705/RTC_Orientation_Materials.pptx</a:t>
            </a:r>
            <a:endParaRPr lang="en-US" sz="1400" dirty="0" smtClean="0"/>
          </a:p>
          <a:p>
            <a:pPr marL="457200" lvl="1" indent="0">
              <a:buNone/>
              <a:defRPr/>
            </a:pP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044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74314" cy="714261"/>
          </a:xfrm>
        </p:spPr>
        <p:txBody>
          <a:bodyPr/>
          <a:lstStyle/>
          <a:p>
            <a:r>
              <a:rPr lang="en-US" sz="2200" dirty="0"/>
              <a:t>For RTC, each AS product needs a separate </a:t>
            </a:r>
            <a:r>
              <a:rPr lang="en-US" sz="2200" dirty="0" smtClean="0"/>
              <a:t>AS demand curve.</a:t>
            </a:r>
            <a:endParaRPr lang="en-US" sz="2200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990600"/>
            <a:ext cx="8540496" cy="7244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The methodology for deriving these AS demand curves is currently under discussion, but it could look something like the curves below; which are the curves represented in the simulation spreadsheet.</a:t>
            </a:r>
            <a:endParaRPr lang="en-US" sz="1800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5543382"/>
              </p:ext>
            </p:extLst>
          </p:nvPr>
        </p:nvGraphicFramePr>
        <p:xfrm>
          <a:off x="533401" y="2133600"/>
          <a:ext cx="7620000" cy="4217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7564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74314" cy="71426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Manual Non-spin </a:t>
            </a:r>
            <a:r>
              <a:rPr lang="en-US" sz="2000" dirty="0"/>
              <a:t>deployments interaction with ASDCs 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066800"/>
            <a:ext cx="8540496" cy="508792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Manual Deployment of Non-spin will occur the same under RTC as it does today! </a:t>
            </a:r>
          </a:p>
          <a:p>
            <a:endParaRPr lang="en-US" sz="1800" dirty="0" smtClean="0"/>
          </a:p>
          <a:p>
            <a:r>
              <a:rPr lang="en-US" sz="1800" dirty="0" smtClean="0"/>
              <a:t>RTC </a:t>
            </a:r>
            <a:r>
              <a:rPr lang="en-US" sz="1800" dirty="0"/>
              <a:t>operations will make </a:t>
            </a:r>
            <a:r>
              <a:rPr lang="en-US" sz="1800" dirty="0" smtClean="0"/>
              <a:t>Non-spin </a:t>
            </a:r>
            <a:r>
              <a:rPr lang="en-US" sz="1800" dirty="0"/>
              <a:t>available at a </a:t>
            </a:r>
            <a:r>
              <a:rPr lang="en-US" sz="1800" dirty="0" smtClean="0"/>
              <a:t>price determined by available offers and the ASDC for Non-spin.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Under scarcity conditions, energy to be served is given priority and smaller amounts of </a:t>
            </a:r>
            <a:r>
              <a:rPr lang="en-US" sz="1800" dirty="0" smtClean="0"/>
              <a:t>Non-Spin </a:t>
            </a:r>
            <a:r>
              <a:rPr lang="en-US" sz="1800" dirty="0"/>
              <a:t>would be procured — effectively similar to the release of </a:t>
            </a:r>
            <a:r>
              <a:rPr lang="en-US" sz="1800" dirty="0" smtClean="0"/>
              <a:t>Non-spin </a:t>
            </a:r>
            <a:r>
              <a:rPr lang="en-US" sz="1800" dirty="0"/>
              <a:t>to SCED in current market. This results in scarcity pricing through the ASDC.</a:t>
            </a:r>
          </a:p>
          <a:p>
            <a:endParaRPr lang="en-US" sz="1800" dirty="0" smtClean="0"/>
          </a:p>
          <a:p>
            <a:r>
              <a:rPr lang="en-US" sz="1800" dirty="0" smtClean="0"/>
              <a:t>Online Non-spin capacity available </a:t>
            </a:r>
            <a:r>
              <a:rPr lang="en-US" sz="1800" dirty="0"/>
              <a:t>to RTC would be subject to AS Imbalance settlement (similar to </a:t>
            </a:r>
            <a:r>
              <a:rPr lang="en-US" sz="1800" dirty="0" smtClean="0"/>
              <a:t>today under ORDC). Remember</a:t>
            </a:r>
            <a:r>
              <a:rPr lang="en-US" sz="1800" dirty="0"/>
              <a:t>, RTC will maximize the profit for each Resource when determining energy vs. AS award</a:t>
            </a:r>
            <a:r>
              <a:rPr lang="en-US" sz="1800" dirty="0" smtClean="0"/>
              <a:t>.</a:t>
            </a:r>
          </a:p>
          <a:p>
            <a:endParaRPr lang="en-US" sz="1800" dirty="0" smtClean="0"/>
          </a:p>
          <a:p>
            <a:r>
              <a:rPr lang="en-US" sz="1800" dirty="0" smtClean="0"/>
              <a:t>No system-wide pricing adjustment (NPRR626) will be made for manual Non-spin deployments which is consistent with what we do today.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524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74314" cy="714261"/>
          </a:xfrm>
        </p:spPr>
        <p:txBody>
          <a:bodyPr/>
          <a:lstStyle/>
          <a:p>
            <a:r>
              <a:rPr lang="en-US" sz="2200" dirty="0" smtClean="0"/>
              <a:t>Removal of Non-Spin AS floor</a:t>
            </a:r>
            <a:endParaRPr lang="en-US" sz="2200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98704" y="1160476"/>
            <a:ext cx="8540496" cy="7244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The administrative price floor for Non-Spin will be replaced by prices determined from awarded offers and the ASDC for Non-Spin.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Protocol reference that can be removed:</a:t>
            </a:r>
          </a:p>
          <a:p>
            <a:pPr marL="0" indent="0">
              <a:buNone/>
            </a:pPr>
            <a:r>
              <a:rPr lang="en-US" sz="1800" dirty="0" smtClean="0"/>
              <a:t>6.4.4.1</a:t>
            </a:r>
            <a:r>
              <a:rPr lang="en-US" sz="1800" dirty="0"/>
              <a:t>	Energy Offer Curve for On-Line Non-Spinning Reserve Capacity</a:t>
            </a:r>
          </a:p>
          <a:p>
            <a:pPr marL="400050" lvl="1" indent="0">
              <a:buNone/>
            </a:pPr>
            <a:r>
              <a:rPr lang="en-US" sz="1400" dirty="0" smtClean="0"/>
              <a:t>(1) The </a:t>
            </a:r>
            <a:r>
              <a:rPr lang="en-US" sz="1400" dirty="0"/>
              <a:t>following applies to Generation Resources that a QSE assigns Non-Spinning Reserve (Non-Spin) Ancillary Service Resource Responsibility in its COP to meet the QSE’s Ancillary Service Supply Responsibility for Non-Spin and applies to On-Line Non-Spin assignments arising as the result of Day-Ahead Market (DAM) or Supplemental Ancillary Services Market (SASM) Ancillary Service awards, or Self-Arranged Ancillary Service Quantity.</a:t>
            </a:r>
          </a:p>
          <a:p>
            <a:pPr marL="800100" lvl="2" indent="0">
              <a:buNone/>
            </a:pPr>
            <a:r>
              <a:rPr lang="en-US" sz="1400" dirty="0"/>
              <a:t>(a) Prior to the end of the Adjustment Period for an Operating Hour during which a Generation Resource is assigned On-Line Non-Spin Ancillary Service Resource Responsibility, the QSE shall ensure that a valid Output Schedule or Energy Offer Curve for the Operating Hour has been submitted and accepted by ERCOT.  </a:t>
            </a:r>
            <a:r>
              <a:rPr lang="en-US" sz="1400" dirty="0">
                <a:solidFill>
                  <a:srgbClr val="FF0000"/>
                </a:solidFill>
              </a:rPr>
              <a:t>The Energy Offer Curves submitted by the QSE for the capacity assigned to Non-Spin may not be offered at less than $75 per MWh.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770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74314" cy="71426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RRS </a:t>
            </a:r>
            <a:r>
              <a:rPr lang="en-US" sz="2000" dirty="0"/>
              <a:t>deployments interaction with ASDCs 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978433"/>
            <a:ext cx="8540496" cy="524032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RTC operations will make </a:t>
            </a:r>
            <a:r>
              <a:rPr lang="en-US" sz="1800" dirty="0" smtClean="0"/>
              <a:t>RRS </a:t>
            </a:r>
            <a:r>
              <a:rPr lang="en-US" sz="1800" dirty="0"/>
              <a:t>available at a price determined by available offers and the ASDC for </a:t>
            </a:r>
            <a:r>
              <a:rPr lang="en-US" sz="1800" dirty="0" smtClean="0"/>
              <a:t>RRS.</a:t>
            </a:r>
          </a:p>
          <a:p>
            <a:endParaRPr lang="en-US" sz="1000" dirty="0" smtClean="0"/>
          </a:p>
          <a:p>
            <a:r>
              <a:rPr lang="en-US" sz="1800" dirty="0" smtClean="0"/>
              <a:t>Under </a:t>
            </a:r>
            <a:r>
              <a:rPr lang="en-US" sz="1800" dirty="0"/>
              <a:t>scarcity conditions, energy to be served is given priority and smaller amounts of RRS would be procured — effectively similar to the release of RRS to SCED in current market. This results in scarcity pricing through the </a:t>
            </a:r>
            <a:r>
              <a:rPr lang="en-US" sz="1800" dirty="0" smtClean="0"/>
              <a:t>ASDC.</a:t>
            </a:r>
            <a:endParaRPr lang="en-US" sz="1800" dirty="0"/>
          </a:p>
          <a:p>
            <a:endParaRPr lang="en-US" sz="900" dirty="0" smtClean="0"/>
          </a:p>
          <a:p>
            <a:r>
              <a:rPr lang="en-US" sz="1800" dirty="0" smtClean="0"/>
              <a:t>Load Resources self providing RRS in Real Time will be price takers (not re-awarded post DAM) unless we have a Load Resource opt out due to a physical inability to respond.</a:t>
            </a:r>
          </a:p>
          <a:p>
            <a:pPr marL="0" indent="0">
              <a:buNone/>
            </a:pPr>
            <a:endParaRPr lang="en-US" sz="1050" dirty="0" smtClean="0"/>
          </a:p>
          <a:p>
            <a:r>
              <a:rPr lang="en-US" sz="1800" dirty="0"/>
              <a:t>A manual deployment of Load Resources with an RRS award, because we have an instruction to indicate the MW amount released, will be re-procured from available, qualified offers. </a:t>
            </a:r>
            <a:r>
              <a:rPr lang="en-US" sz="1800" b="1" dirty="0"/>
              <a:t>This will indicate a scarcity condition and prices will increase based on the ASDCs and any offers, if available</a:t>
            </a:r>
            <a:endParaRPr lang="en-US" sz="1800" dirty="0" smtClean="0"/>
          </a:p>
          <a:p>
            <a:endParaRPr lang="en-US" sz="1000" dirty="0" smtClean="0"/>
          </a:p>
          <a:p>
            <a:r>
              <a:rPr lang="en-US" sz="1800" dirty="0" smtClean="0"/>
              <a:t>UFR responding to frequency will maintain award after recall for up to 3 hours and the ASDC for RRS would not reflect any scarcity</a:t>
            </a:r>
            <a:r>
              <a:rPr lang="en-US" sz="1800" dirty="0"/>
              <a:t>. We anticipate the same treatment under RTC unless a telemetry point is added to signify UFR response.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619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74314" cy="71426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RRS </a:t>
            </a:r>
            <a:r>
              <a:rPr lang="en-US" sz="2000" dirty="0"/>
              <a:t>deployments interaction with ASDCs 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98704" y="1160476"/>
            <a:ext cx="8540496" cy="485932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Settlement:</a:t>
            </a:r>
            <a:endParaRPr lang="en-US" sz="1800" dirty="0"/>
          </a:p>
          <a:p>
            <a:r>
              <a:rPr lang="en-US" sz="1800" dirty="0" smtClean="0"/>
              <a:t>RRS made available to RTC would be subject to AS Imbalance settlement (similar to today).Remember, RTC will maximize the profit for each Resource when determining energy vs. AS award.</a:t>
            </a:r>
          </a:p>
          <a:p>
            <a:r>
              <a:rPr lang="en-US" sz="1800" dirty="0" smtClean="0"/>
              <a:t>Load Resources responding </a:t>
            </a:r>
            <a:r>
              <a:rPr lang="en-US" sz="1800" dirty="0"/>
              <a:t>to </a:t>
            </a:r>
            <a:r>
              <a:rPr lang="en-US" sz="1800" dirty="0" smtClean="0"/>
              <a:t>frequency, by UFR or manually, are currently charged the ORDC price adder upon deployment </a:t>
            </a:r>
            <a:r>
              <a:rPr lang="en-US" sz="1800" dirty="0"/>
              <a:t>v</a:t>
            </a:r>
            <a:r>
              <a:rPr lang="en-US" sz="1800" dirty="0" smtClean="0"/>
              <a:t>ia AS Imbalance settlement. </a:t>
            </a:r>
            <a:r>
              <a:rPr lang="en-US" sz="1800" dirty="0"/>
              <a:t>If no special consideration, RTC AS Imbalance will also charge the RT RRS price for deployed MW.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Pricing run (626):</a:t>
            </a:r>
          </a:p>
          <a:p>
            <a:r>
              <a:rPr lang="en-US" sz="1800" dirty="0" smtClean="0"/>
              <a:t>A manual deployment of RRS </a:t>
            </a:r>
            <a:r>
              <a:rPr lang="en-US" sz="1800" u="sng" dirty="0" smtClean="0"/>
              <a:t>will be</a:t>
            </a:r>
            <a:r>
              <a:rPr lang="en-US" sz="1800" dirty="0" smtClean="0"/>
              <a:t> reflected </a:t>
            </a:r>
            <a:r>
              <a:rPr lang="en-US" sz="1800" dirty="0"/>
              <a:t>in the RT Deployment price </a:t>
            </a:r>
            <a:r>
              <a:rPr lang="en-US" sz="1800" dirty="0" smtClean="0"/>
              <a:t>adder as it is today. </a:t>
            </a:r>
            <a:endParaRPr lang="en-US" sz="1800" dirty="0"/>
          </a:p>
          <a:p>
            <a:r>
              <a:rPr lang="en-US" sz="1800" dirty="0" smtClean="0"/>
              <a:t>UFR </a:t>
            </a:r>
            <a:r>
              <a:rPr lang="en-US" sz="1800" dirty="0"/>
              <a:t>responding to frequency is currently not reflected in the RT Deployment price adder. </a:t>
            </a:r>
            <a:r>
              <a:rPr lang="en-US" sz="1800" dirty="0" smtClean="0"/>
              <a:t>We anticipate the same treatment under RTC unless a telemetry point is added to signify UFR response.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758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1750</TotalTime>
  <Words>853</Words>
  <Application>Microsoft Office PowerPoint</Application>
  <PresentationFormat>On-screen Show (4:3)</PresentationFormat>
  <Paragraphs>79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ASDC Impacts to AS Deployment</vt:lpstr>
      <vt:lpstr>RTC Simulation Spreadsheet updates</vt:lpstr>
      <vt:lpstr>With RTC and AS demand curves, the cost of reserves (AS) is already included in the LMP.  </vt:lpstr>
      <vt:lpstr>For RTC, each AS product needs a separate AS demand curve.</vt:lpstr>
      <vt:lpstr>Manual Non-spin deployments interaction with ASDCs </vt:lpstr>
      <vt:lpstr>Removal of Non-Spin AS floor</vt:lpstr>
      <vt:lpstr>RRS deployments interaction with ASDCs </vt:lpstr>
      <vt:lpstr>RRS deployments interaction with ASDCs </vt:lpstr>
      <vt:lpstr>Principle 1.5 Process for deploying Ancillary Services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60</cp:revision>
  <cp:lastPrinted>2019-07-11T15:40:43Z</cp:lastPrinted>
  <dcterms:created xsi:type="dcterms:W3CDTF">2016-01-21T15:20:31Z</dcterms:created>
  <dcterms:modified xsi:type="dcterms:W3CDTF">2019-07-11T19:22:31Z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