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44" r:id="rId2"/>
  </p:sldMasterIdLst>
  <p:notesMasterIdLst>
    <p:notesMasterId r:id="rId9"/>
  </p:notesMasterIdLst>
  <p:handoutMasterIdLst>
    <p:handoutMasterId r:id="rId10"/>
  </p:handoutMasterIdLst>
  <p:sldIdLst>
    <p:sldId id="256" r:id="rId3"/>
    <p:sldId id="267" r:id="rId4"/>
    <p:sldId id="274" r:id="rId5"/>
    <p:sldId id="277" r:id="rId6"/>
    <p:sldId id="278" r:id="rId7"/>
    <p:sldId id="276" r:id="rId8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F0514D9-CAFC-4CE8-9EFF-14D75822CD7A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B2E75BA-5F3A-4C47-9836-54A6BC20AE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520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590FE9-0B05-44A1-8E28-B3DBBEE66BAB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B5CB03D-52F8-45FC-9D51-CC9AF1B89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8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5CB03D-52F8-45FC-9D51-CC9AF1B89D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258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dirty="0" smtClean="0"/>
              <a:t>SB408  Effective September 2005</a:t>
            </a:r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8B13-4E95-458E-9CC9-983174170B6F}" type="slidenum">
              <a:rPr lang="en-US" smtClean="0"/>
              <a:pPr/>
              <a:t>2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53621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959ED156-2732-479E-8410-D5807628268D}" type="datetimeFigureOut">
              <a:rPr lang="en-US" smtClean="0"/>
              <a:pPr/>
              <a:t>7/9/2019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18737D0-1F07-487A-BC82-FDF5B924E9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Willing Seller, Willing Buyer DAM 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Steve Reedy</a:t>
            </a:r>
            <a:r>
              <a:rPr lang="en-US" dirty="0" smtClean="0"/>
              <a:t>, </a:t>
            </a:r>
            <a:r>
              <a:rPr lang="en-US" dirty="0" smtClean="0"/>
              <a:t>Potomac Economics</a:t>
            </a:r>
          </a:p>
          <a:p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sreedy</a:t>
            </a:r>
            <a:r>
              <a:rPr lang="en-US" sz="2000" dirty="0" smtClean="0">
                <a:solidFill>
                  <a:schemeClr val="bg1">
                    <a:lumMod val="75000"/>
                  </a:schemeClr>
                </a:solidFill>
              </a:rPr>
              <a:t>@potomaceconomics.com</a:t>
            </a:r>
            <a:endParaRPr lang="en-US" sz="20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2000" dirty="0" smtClean="0"/>
              <a:t>512-225-7139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500" dirty="0" smtClean="0"/>
              <a:t>Willing Buyers buy Energy from Willing Sellers</a:t>
            </a:r>
          </a:p>
          <a:p>
            <a:pPr lvl="1">
              <a:defRPr/>
            </a:pPr>
            <a:r>
              <a:rPr lang="en-US" sz="1800" dirty="0" smtClean="0"/>
              <a:t>Hedgers and Arbitrages buying and selling</a:t>
            </a:r>
          </a:p>
          <a:p>
            <a:pPr lvl="1">
              <a:defRPr/>
            </a:pPr>
            <a:r>
              <a:rPr lang="en-US" sz="1800" dirty="0" smtClean="0"/>
              <a:t>No need for physical asset (generator/load)</a:t>
            </a:r>
          </a:p>
          <a:p>
            <a:pPr lvl="1">
              <a:defRPr/>
            </a:pPr>
            <a:r>
              <a:rPr lang="en-US" sz="1800" dirty="0" smtClean="0"/>
              <a:t>No physical obligations incurred</a:t>
            </a:r>
          </a:p>
          <a:p>
            <a:pPr lvl="1">
              <a:defRPr/>
            </a:pPr>
            <a:r>
              <a:rPr lang="en-US" sz="1800" dirty="0" smtClean="0"/>
              <a:t>Imbalance settlement w.r.t. real time market</a:t>
            </a:r>
          </a:p>
          <a:p>
            <a:pPr lvl="1">
              <a:defRPr/>
            </a:pPr>
            <a:r>
              <a:rPr lang="en-US" sz="1800" dirty="0" smtClean="0"/>
              <a:t>Provides hedging opportunity against volatile real time prices</a:t>
            </a:r>
          </a:p>
          <a:p>
            <a:pPr lvl="1">
              <a:defRPr/>
            </a:pPr>
            <a:r>
              <a:rPr lang="en-US" sz="1800" dirty="0" smtClean="0"/>
              <a:t>Provides price signal to inform commitment</a:t>
            </a:r>
            <a:endParaRPr lang="en-US" sz="1800" dirty="0" smtClean="0"/>
          </a:p>
          <a:p>
            <a:pPr lvl="1">
              <a:defRPr/>
            </a:pPr>
            <a:endParaRPr lang="en-US" sz="2100" dirty="0" smtClean="0"/>
          </a:p>
          <a:p>
            <a:pPr>
              <a:defRPr/>
            </a:pPr>
            <a:r>
              <a:rPr lang="en-US" sz="2500" dirty="0" smtClean="0"/>
              <a:t>ERCOT buys AS to AS plan levels</a:t>
            </a:r>
          </a:p>
          <a:p>
            <a:pPr lvl="1">
              <a:defRPr/>
            </a:pPr>
            <a:r>
              <a:rPr lang="en-US" sz="1800" dirty="0" smtClean="0"/>
              <a:t>As proxy for load</a:t>
            </a:r>
          </a:p>
          <a:p>
            <a:pPr lvl="1">
              <a:defRPr/>
            </a:pPr>
            <a:r>
              <a:rPr lang="en-US" sz="1800" dirty="0" smtClean="0"/>
              <a:t>No matter what offer price</a:t>
            </a:r>
          </a:p>
          <a:p>
            <a:pPr lvl="1">
              <a:defRPr/>
            </a:pPr>
            <a:r>
              <a:rPr lang="en-US" sz="1800" dirty="0" smtClean="0"/>
              <a:t>Only from qualified physical sellers</a:t>
            </a:r>
          </a:p>
          <a:p>
            <a:pPr lvl="1">
              <a:defRPr/>
            </a:pPr>
            <a:r>
              <a:rPr lang="en-US" sz="1800" dirty="0" smtClean="0"/>
              <a:t>Awarded QSEs incur responsibilities to provide AS</a:t>
            </a:r>
            <a:endParaRPr lang="en-US" sz="1800" dirty="0" smtClean="0"/>
          </a:p>
          <a:p>
            <a:pPr lvl="1">
              <a:defRPr/>
            </a:pPr>
            <a:endParaRPr lang="en-US" sz="2100" dirty="0" smtClean="0"/>
          </a:p>
          <a:p>
            <a:pPr>
              <a:defRPr/>
            </a:pPr>
            <a:endParaRPr lang="en-US" dirty="0"/>
          </a:p>
        </p:txBody>
      </p:sp>
      <p:sp>
        <p:nvSpPr>
          <p:cNvPr id="410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59A851B-E239-4109-8D53-353E2CD03C0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AS and Energy in DAM – Current Model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184187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Currently DAM is the last normal time for ERCOT to procure AS</a:t>
            </a:r>
          </a:p>
          <a:p>
            <a:pPr lvl="1"/>
            <a:r>
              <a:rPr lang="en-US" dirty="0" smtClean="0"/>
              <a:t>Needs to be physical</a:t>
            </a:r>
          </a:p>
          <a:p>
            <a:pPr lvl="1"/>
            <a:endParaRPr lang="en-US" dirty="0"/>
          </a:p>
          <a:p>
            <a:r>
              <a:rPr lang="en-US" dirty="0" smtClean="0"/>
              <a:t>With advent of RT Co-optimization, ERCOT will get AS in Real-Time</a:t>
            </a:r>
          </a:p>
          <a:p>
            <a:pPr lvl="1"/>
            <a:r>
              <a:rPr lang="en-US" dirty="0" smtClean="0"/>
              <a:t>Enables “energy-like” market for AS in DAM</a:t>
            </a:r>
          </a:p>
          <a:p>
            <a:pPr lvl="1"/>
            <a:r>
              <a:rPr lang="en-US" dirty="0" smtClean="0"/>
              <a:t>Willing Seller, Willing Buyer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Difference Between DAM Energy and AS?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3246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ERCOT buys no AS in DAM</a:t>
            </a:r>
          </a:p>
          <a:p>
            <a:r>
              <a:rPr lang="en-US" dirty="0" smtClean="0"/>
              <a:t>Arbitragers or Loads who choose to hedge with DAM AS price put in bids to buy AS quantities/prices</a:t>
            </a:r>
          </a:p>
          <a:p>
            <a:pPr lvl="1"/>
            <a:r>
              <a:rPr lang="en-US" dirty="0" smtClean="0"/>
              <a:t>Bid for Non Spin, ECRS, REG-UP, REG-DN, or RRS</a:t>
            </a:r>
          </a:p>
          <a:p>
            <a:r>
              <a:rPr lang="en-US" dirty="0" smtClean="0"/>
              <a:t>Loads enter self-provision quantities</a:t>
            </a:r>
          </a:p>
          <a:p>
            <a:r>
              <a:rPr lang="en-US" dirty="0" smtClean="0"/>
              <a:t>Arbitragers or Resources who choose to hedge with DAM AS price put in offers to sell AS quantities/prices</a:t>
            </a:r>
          </a:p>
          <a:p>
            <a:pPr lvl="1"/>
            <a:r>
              <a:rPr lang="en-US" dirty="0" smtClean="0"/>
              <a:t>Offer RRS-</a:t>
            </a:r>
            <a:r>
              <a:rPr lang="en-US" dirty="0" err="1" smtClean="0"/>
              <a:t>pfr</a:t>
            </a:r>
            <a:r>
              <a:rPr lang="en-US" dirty="0" smtClean="0"/>
              <a:t>, RRS-</a:t>
            </a:r>
            <a:r>
              <a:rPr lang="en-US" dirty="0" err="1" smtClean="0"/>
              <a:t>ufr</a:t>
            </a:r>
            <a:r>
              <a:rPr lang="en-US" dirty="0" smtClean="0"/>
              <a:t>, RRS-</a:t>
            </a:r>
            <a:r>
              <a:rPr lang="en-US" dirty="0" err="1" smtClean="0"/>
              <a:t>ffr</a:t>
            </a:r>
            <a:r>
              <a:rPr lang="en-US" dirty="0" smtClean="0"/>
              <a:t>, REG-UP conventional, REG-UP </a:t>
            </a:r>
            <a:r>
              <a:rPr lang="en-US" dirty="0" err="1" smtClean="0"/>
              <a:t>ffrs</a:t>
            </a:r>
            <a:r>
              <a:rPr lang="en-US" dirty="0" smtClean="0"/>
              <a:t>, REG-DN conventional, REG-DN </a:t>
            </a:r>
            <a:r>
              <a:rPr lang="en-US" dirty="0" err="1" smtClean="0"/>
              <a:t>ffrs</a:t>
            </a:r>
            <a:r>
              <a:rPr lang="en-US" dirty="0" smtClean="0"/>
              <a:t>, ECRS </a:t>
            </a:r>
            <a:r>
              <a:rPr lang="en-US" dirty="0" err="1" smtClean="0"/>
              <a:t>sced</a:t>
            </a:r>
            <a:r>
              <a:rPr lang="en-US" dirty="0" smtClean="0"/>
              <a:t>, ECRS-</a:t>
            </a:r>
            <a:r>
              <a:rPr lang="en-US" dirty="0" err="1" smtClean="0"/>
              <a:t>lr</a:t>
            </a:r>
            <a:r>
              <a:rPr lang="en-US" dirty="0" smtClean="0"/>
              <a:t>, Non Spin </a:t>
            </a:r>
          </a:p>
          <a:p>
            <a:pPr lvl="1"/>
            <a:r>
              <a:rPr lang="en-US" dirty="0" smtClean="0"/>
              <a:t>Stand alone offers or current three-part offers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Description of DAM WSWB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938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Clearing of market matches bids and offers</a:t>
            </a:r>
          </a:p>
          <a:p>
            <a:pPr lvl="1"/>
            <a:r>
              <a:rPr lang="en-US" dirty="0"/>
              <a:t>H</a:t>
            </a:r>
            <a:r>
              <a:rPr lang="en-US" dirty="0" smtClean="0"/>
              <a:t>onors maximum levels of various types of AS (e.g. RRS-</a:t>
            </a:r>
            <a:r>
              <a:rPr lang="en-US" dirty="0" err="1" smtClean="0"/>
              <a:t>ufr</a:t>
            </a:r>
            <a:r>
              <a:rPr lang="en-US" dirty="0" smtClean="0"/>
              <a:t>)</a:t>
            </a:r>
          </a:p>
          <a:p>
            <a:r>
              <a:rPr lang="en-US" dirty="0" smtClean="0"/>
              <a:t>Sellers receive AS quantity * DAM AS price</a:t>
            </a:r>
          </a:p>
          <a:p>
            <a:pPr lvl="1"/>
            <a:r>
              <a:rPr lang="en-US" dirty="0" smtClean="0"/>
              <a:t>AS = ECRS, Non Spin, RRS, REG-UP, REG-DOWN</a:t>
            </a:r>
          </a:p>
          <a:p>
            <a:pPr lvl="1"/>
            <a:r>
              <a:rPr lang="en-US" dirty="0" smtClean="0"/>
              <a:t>Each have their own price and quantity</a:t>
            </a:r>
          </a:p>
          <a:p>
            <a:r>
              <a:rPr lang="en-US" dirty="0" smtClean="0"/>
              <a:t> Buyers pay AS quantity * DAM AS price</a:t>
            </a:r>
          </a:p>
          <a:p>
            <a:pPr lvl="1"/>
            <a:r>
              <a:rPr lang="en-US" dirty="0" smtClean="0"/>
              <a:t>AS same as for sellers</a:t>
            </a:r>
          </a:p>
          <a:p>
            <a:r>
              <a:rPr lang="en-US" dirty="0" smtClean="0"/>
              <a:t>Real-Time charges are imbalance based</a:t>
            </a:r>
          </a:p>
          <a:p>
            <a:pPr lvl="1"/>
            <a:r>
              <a:rPr lang="en-US" dirty="0" smtClean="0"/>
              <a:t>Charge = (Obligation – Provision) * Real-Time AS price</a:t>
            </a:r>
          </a:p>
          <a:p>
            <a:pPr lvl="1"/>
            <a:r>
              <a:rPr lang="en-US" dirty="0" smtClean="0"/>
              <a:t>Again, </a:t>
            </a:r>
            <a:r>
              <a:rPr lang="en-US" dirty="0"/>
              <a:t>AS = ECRS, Non Spin, RRS, REG-UP, REG-DOWN</a:t>
            </a:r>
          </a:p>
          <a:p>
            <a:pPr lvl="1"/>
            <a:r>
              <a:rPr lang="en-US" dirty="0"/>
              <a:t>Each have their own price and </a:t>
            </a:r>
            <a:r>
              <a:rPr lang="en-US" dirty="0" smtClean="0"/>
              <a:t>quantity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Description of DAM WBWS</a:t>
            </a:r>
          </a:p>
        </p:txBody>
      </p:sp>
    </p:spTree>
    <p:extLst>
      <p:ext uri="{BB962C8B-B14F-4D97-AF65-F5344CB8AC3E}">
        <p14:creationId xmlns:p14="http://schemas.microsoft.com/office/powerpoint/2010/main" val="42274751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About RUCs?</a:t>
            </a:r>
          </a:p>
          <a:p>
            <a:pPr lvl="1"/>
            <a:r>
              <a:rPr lang="en-US" dirty="0"/>
              <a:t>RUC runs with current schedule</a:t>
            </a:r>
          </a:p>
          <a:p>
            <a:pPr lvl="2"/>
            <a:r>
              <a:rPr lang="en-US" dirty="0"/>
              <a:t>Basically asks question “Can current </a:t>
            </a:r>
            <a:r>
              <a:rPr lang="en-US" dirty="0" smtClean="0"/>
              <a:t>COP ON + </a:t>
            </a:r>
            <a:r>
              <a:rPr lang="en-US" dirty="0"/>
              <a:t>OFF resources with sufficient start-up time meet load forecast + AS plan</a:t>
            </a:r>
            <a:r>
              <a:rPr lang="en-US" dirty="0" smtClean="0"/>
              <a:t>?”</a:t>
            </a:r>
          </a:p>
          <a:p>
            <a:pPr lvl="2"/>
            <a:r>
              <a:rPr lang="en-US" dirty="0" smtClean="0"/>
              <a:t>Conceptually similar to today</a:t>
            </a:r>
          </a:p>
          <a:p>
            <a:r>
              <a:rPr lang="en-US" dirty="0" smtClean="0"/>
              <a:t>What about RRS/Loads?</a:t>
            </a:r>
          </a:p>
          <a:p>
            <a:pPr lvl="1"/>
            <a:r>
              <a:rPr lang="en-US" dirty="0"/>
              <a:t>Only people who have DAM awards for RRS-</a:t>
            </a:r>
            <a:r>
              <a:rPr lang="en-US" dirty="0" err="1"/>
              <a:t>ufr</a:t>
            </a:r>
            <a:r>
              <a:rPr lang="en-US" dirty="0"/>
              <a:t> (or trades with DAM awarded) will be able to offer RRS-</a:t>
            </a:r>
            <a:r>
              <a:rPr lang="en-US" dirty="0" err="1"/>
              <a:t>ufr</a:t>
            </a:r>
            <a:r>
              <a:rPr lang="en-US" dirty="0"/>
              <a:t> into </a:t>
            </a:r>
            <a:r>
              <a:rPr lang="en-US" dirty="0" smtClean="0"/>
              <a:t>Real-Time</a:t>
            </a:r>
          </a:p>
          <a:p>
            <a:r>
              <a:rPr lang="en-US" dirty="0" smtClean="0"/>
              <a:t>Co-optimized/Linked energy &amp; AS offers?</a:t>
            </a:r>
          </a:p>
          <a:p>
            <a:pPr lvl="1"/>
            <a:r>
              <a:rPr lang="en-US" dirty="0" smtClean="0"/>
              <a:t>Possibly</a:t>
            </a:r>
          </a:p>
          <a:p>
            <a:r>
              <a:rPr lang="en-US" dirty="0" smtClean="0"/>
              <a:t>Load implications</a:t>
            </a:r>
          </a:p>
          <a:p>
            <a:pPr lvl="1"/>
            <a:r>
              <a:rPr lang="en-US" dirty="0" smtClean="0"/>
              <a:t>Loads without DAM awards/self provision will be exposed to Real-Time prices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FAQs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9568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CD702CF6-005D-4DBD-A97B-F0C8A1B2B0C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434</Words>
  <Application>Microsoft Office PowerPoint</Application>
  <PresentationFormat>On-screen Show (4:3)</PresentationFormat>
  <Paragraphs>60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Calibri</vt:lpstr>
      <vt:lpstr>Lucida Sans Unicode</vt:lpstr>
      <vt:lpstr>Verdana</vt:lpstr>
      <vt:lpstr>Wingdings 2</vt:lpstr>
      <vt:lpstr>Wingdings 3</vt:lpstr>
      <vt:lpstr>Concourse</vt:lpstr>
      <vt:lpstr>Willing Seller, Willing Buyer DAM AS</vt:lpstr>
      <vt:lpstr>AS and Energy in DAM – Current Model</vt:lpstr>
      <vt:lpstr>Why Difference Between DAM Energy and AS?</vt:lpstr>
      <vt:lpstr>Description of DAM WSWB</vt:lpstr>
      <vt:lpstr>Description of DAM WBWS</vt:lpstr>
      <vt:lpstr>FAQs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2014-10-15T18:30:02Z</dcterms:created>
  <dcterms:modified xsi:type="dcterms:W3CDTF">2019-07-11T18:17:20Z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TC102202129990</vt:lpwstr>
  </property>
</Properties>
</file>