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85" r:id="rId7"/>
    <p:sldId id="288" r:id="rId8"/>
    <p:sldId id="287" r:id="rId9"/>
    <p:sldId id="293" r:id="rId10"/>
    <p:sldId id="296" r:id="rId11"/>
    <p:sldId id="291" r:id="rId12"/>
    <p:sldId id="297" r:id="rId13"/>
    <p:sldId id="29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5" d="100"/>
          <a:sy n="75" d="100"/>
        </p:scale>
        <p:origin x="1014" y="5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7/11/2019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adminmonitor.com/tx/puct/open_meeting/20190627/"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July 12,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a:t>
            </a:r>
            <a:r>
              <a:rPr lang="en-US" sz="2000" dirty="0"/>
              <a:t>s</a:t>
            </a:r>
            <a:r>
              <a:rPr lang="en-US" sz="2000" dirty="0" smtClean="0"/>
              <a:t>chedule</a:t>
            </a:r>
          </a:p>
          <a:p>
            <a:pPr>
              <a:spcBef>
                <a:spcPts val="1000"/>
              </a:spcBef>
              <a:spcAft>
                <a:spcPts val="1000"/>
              </a:spcAft>
            </a:pPr>
            <a:r>
              <a:rPr lang="en-US" sz="2000" dirty="0"/>
              <a:t>ISO </a:t>
            </a:r>
            <a:r>
              <a:rPr lang="en-US" sz="2000" dirty="0" smtClean="0"/>
              <a:t>lessons </a:t>
            </a:r>
            <a:r>
              <a:rPr lang="en-US" sz="2000" dirty="0"/>
              <a:t>l</a:t>
            </a:r>
            <a:r>
              <a:rPr lang="en-US" sz="2000" dirty="0" smtClean="0"/>
              <a:t>earned </a:t>
            </a:r>
            <a:r>
              <a:rPr lang="en-US" sz="2000" dirty="0"/>
              <a:t>u</a:t>
            </a:r>
            <a:r>
              <a:rPr lang="en-US" sz="2000" dirty="0" smtClean="0"/>
              <a:t>pdate</a:t>
            </a:r>
            <a:endParaRPr lang="en-US" sz="2000" dirty="0"/>
          </a:p>
          <a:p>
            <a:pPr>
              <a:spcBef>
                <a:spcPts val="1000"/>
              </a:spcBef>
              <a:spcAft>
                <a:spcPts val="1000"/>
              </a:spcAft>
            </a:pPr>
            <a:r>
              <a:rPr lang="en-US" sz="2000" dirty="0"/>
              <a:t>Discussion of June 27 PUCT Open </a:t>
            </a:r>
            <a:r>
              <a:rPr lang="en-US" sz="2000" dirty="0" smtClean="0"/>
              <a:t>Meeting</a:t>
            </a:r>
          </a:p>
          <a:p>
            <a:pPr>
              <a:spcBef>
                <a:spcPts val="1000"/>
              </a:spcBef>
              <a:spcAft>
                <a:spcPts val="1000"/>
              </a:spcAft>
            </a:pPr>
            <a:r>
              <a:rPr lang="en-US" sz="2000" dirty="0" smtClean="0"/>
              <a:t>TAC Discussion Logistics</a:t>
            </a:r>
            <a:endParaRPr lang="en-US" sz="2000" dirty="0" smtClean="0"/>
          </a:p>
          <a:p>
            <a:pPr>
              <a:spcBef>
                <a:spcPts val="1000"/>
              </a:spcBef>
              <a:spcAft>
                <a:spcPts val="1000"/>
              </a:spcAft>
            </a:pPr>
            <a:r>
              <a:rPr lang="en-US" sz="2000" dirty="0" smtClean="0"/>
              <a:t>Today’s Plan for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2133600" y="1656600"/>
            <a:ext cx="5334000" cy="3970318"/>
          </a:xfrm>
          <a:prstGeom prst="rect">
            <a:avLst/>
          </a:prstGeom>
          <a:noFill/>
          <a:ln>
            <a:solidFill>
              <a:schemeClr val="tx2"/>
            </a:solidFill>
          </a:ln>
        </p:spPr>
        <p:txBody>
          <a:bodyPr wrap="square" rtlCol="0">
            <a:spAutoFit/>
          </a:bodyPr>
          <a:lstStyle/>
          <a:p>
            <a:r>
              <a:rPr lang="en-US" strike="sngStrike" dirty="0" smtClean="0">
                <a:solidFill>
                  <a:schemeClr val="tx2"/>
                </a:solidFill>
              </a:rPr>
              <a:t>Tuesday, April 30</a:t>
            </a:r>
          </a:p>
          <a:p>
            <a:r>
              <a:rPr lang="en-US" strike="sngStrike" dirty="0" smtClean="0">
                <a:solidFill>
                  <a:schemeClr val="tx2"/>
                </a:solidFill>
              </a:rPr>
              <a:t>Monday, </a:t>
            </a:r>
            <a:r>
              <a:rPr lang="en-US" strike="sngStrike" dirty="0">
                <a:solidFill>
                  <a:schemeClr val="tx2"/>
                </a:solidFill>
              </a:rPr>
              <a:t>May </a:t>
            </a:r>
            <a:r>
              <a:rPr lang="en-US" strike="sngStrike" dirty="0" smtClean="0">
                <a:solidFill>
                  <a:schemeClr val="tx2"/>
                </a:solidFill>
              </a:rPr>
              <a:t>13</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7</a:t>
            </a:r>
            <a:endParaRPr lang="en-US" strike="sngStrike" dirty="0" smtClean="0">
              <a:solidFill>
                <a:srgbClr val="FF0000"/>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21</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July 12 </a:t>
            </a:r>
            <a:r>
              <a:rPr lang="en-US" strike="sngStrike" dirty="0" smtClean="0">
                <a:solidFill>
                  <a:schemeClr val="tx2"/>
                </a:solidFill>
              </a:rPr>
              <a:t>(Taylor site)</a:t>
            </a:r>
            <a:endParaRPr lang="en-US" strike="sngStrike" dirty="0">
              <a:solidFill>
                <a:schemeClr val="tx2"/>
              </a:solidFill>
            </a:endParaRPr>
          </a:p>
          <a:p>
            <a:endParaRPr lang="en-US" dirty="0" smtClean="0">
              <a:solidFill>
                <a:schemeClr val="tx2"/>
              </a:solidFill>
            </a:endParaRPr>
          </a:p>
          <a:p>
            <a:r>
              <a:rPr lang="en-US" dirty="0" smtClean="0">
                <a:solidFill>
                  <a:schemeClr val="tx2"/>
                </a:solidFill>
              </a:rPr>
              <a:t>Friday</a:t>
            </a:r>
            <a:r>
              <a:rPr lang="en-US" dirty="0">
                <a:solidFill>
                  <a:schemeClr val="tx2"/>
                </a:solidFill>
              </a:rPr>
              <a:t>, </a:t>
            </a:r>
            <a:r>
              <a:rPr lang="en-US" dirty="0" smtClean="0">
                <a:solidFill>
                  <a:schemeClr val="tx2"/>
                </a:solidFill>
              </a:rPr>
              <a:t>Aug. 9</a:t>
            </a:r>
            <a:endParaRPr lang="en-US" dirty="0">
              <a:solidFill>
                <a:schemeClr val="tx2"/>
              </a:solidFill>
            </a:endParaRPr>
          </a:p>
          <a:p>
            <a:r>
              <a:rPr lang="en-US" dirty="0">
                <a:solidFill>
                  <a:schemeClr val="tx2"/>
                </a:solidFill>
              </a:rPr>
              <a:t>Tuesday, </a:t>
            </a:r>
            <a:r>
              <a:rPr lang="en-US" dirty="0" smtClean="0">
                <a:solidFill>
                  <a:schemeClr val="tx2"/>
                </a:solidFill>
              </a:rPr>
              <a:t>Aug. 27</a:t>
            </a:r>
            <a:endParaRPr lang="en-US" dirty="0">
              <a:solidFill>
                <a:schemeClr val="tx2"/>
              </a:solidFill>
            </a:endParaRPr>
          </a:p>
          <a:p>
            <a:r>
              <a:rPr lang="en-US" dirty="0" smtClean="0">
                <a:solidFill>
                  <a:schemeClr val="tx2"/>
                </a:solidFill>
              </a:rPr>
              <a:t>Thursday, Sept. 19  (conflicts </a:t>
            </a:r>
            <a:r>
              <a:rPr lang="en-US" dirty="0">
                <a:solidFill>
                  <a:schemeClr val="tx2"/>
                </a:solidFill>
              </a:rPr>
              <a:t>with </a:t>
            </a:r>
            <a:r>
              <a:rPr lang="en-US" dirty="0" smtClean="0">
                <a:solidFill>
                  <a:schemeClr val="tx2"/>
                </a:solidFill>
              </a:rPr>
              <a:t>OWG)</a:t>
            </a:r>
            <a:endParaRPr lang="en-US" dirty="0">
              <a:solidFill>
                <a:schemeClr val="tx2"/>
              </a:solidFill>
            </a:endParaRPr>
          </a:p>
          <a:p>
            <a:r>
              <a:rPr lang="en-US" dirty="0" smtClean="0">
                <a:solidFill>
                  <a:schemeClr val="tx2"/>
                </a:solidFill>
              </a:rPr>
              <a:t>Monday</a:t>
            </a:r>
            <a:r>
              <a:rPr lang="en-US" dirty="0">
                <a:solidFill>
                  <a:schemeClr val="tx2"/>
                </a:solidFill>
              </a:rPr>
              <a:t>, </a:t>
            </a:r>
            <a:r>
              <a:rPr lang="en-US" dirty="0" smtClean="0">
                <a:solidFill>
                  <a:schemeClr val="tx2"/>
                </a:solidFill>
              </a:rPr>
              <a:t>Oct. 14</a:t>
            </a:r>
            <a:endParaRPr lang="en-US" dirty="0">
              <a:solidFill>
                <a:schemeClr val="tx2"/>
              </a:solidFill>
            </a:endParaRPr>
          </a:p>
          <a:p>
            <a:r>
              <a:rPr lang="en-US" dirty="0">
                <a:solidFill>
                  <a:schemeClr val="tx2"/>
                </a:solidFill>
              </a:rPr>
              <a:t>Wednesday, </a:t>
            </a:r>
            <a:r>
              <a:rPr lang="en-US" dirty="0" smtClean="0">
                <a:solidFill>
                  <a:schemeClr val="tx2"/>
                </a:solidFill>
              </a:rPr>
              <a:t>Oct. 30</a:t>
            </a:r>
            <a:endParaRPr lang="en-US" dirty="0">
              <a:solidFill>
                <a:schemeClr val="tx2"/>
              </a:solidFill>
            </a:endParaRPr>
          </a:p>
          <a:p>
            <a:r>
              <a:rPr lang="en-US" dirty="0" smtClean="0">
                <a:solidFill>
                  <a:schemeClr val="tx2"/>
                </a:solidFill>
              </a:rPr>
              <a:t>Tuesday, Nov. 19 (half of room 206)</a:t>
            </a:r>
            <a:endParaRPr lang="en-US" dirty="0">
              <a:solidFill>
                <a:schemeClr val="tx2"/>
              </a:solidFill>
            </a:endParaRPr>
          </a:p>
          <a:p>
            <a:r>
              <a:rPr lang="en-US" dirty="0" smtClean="0">
                <a:solidFill>
                  <a:schemeClr val="tx2"/>
                </a:solidFill>
              </a:rPr>
              <a:t>Tuesday</a:t>
            </a:r>
            <a:r>
              <a:rPr lang="en-US" dirty="0">
                <a:solidFill>
                  <a:schemeClr val="tx2"/>
                </a:solidFill>
              </a:rPr>
              <a:t>, </a:t>
            </a:r>
            <a:r>
              <a:rPr lang="en-US" dirty="0" smtClean="0">
                <a:solidFill>
                  <a:schemeClr val="tx2"/>
                </a:solidFill>
              </a:rPr>
              <a:t>Dec. 3 (half day after RMS)</a:t>
            </a:r>
            <a:endParaRPr lang="en-US" dirty="0">
              <a:solidFill>
                <a:schemeClr val="tx2"/>
              </a:solidFill>
            </a:endParaRPr>
          </a:p>
          <a:p>
            <a:r>
              <a:rPr lang="en-US" dirty="0">
                <a:solidFill>
                  <a:schemeClr val="tx2"/>
                </a:solidFill>
              </a:rPr>
              <a:t>Thursday, </a:t>
            </a:r>
            <a:r>
              <a:rPr lang="en-US" dirty="0" smtClean="0">
                <a:solidFill>
                  <a:schemeClr val="tx2"/>
                </a:solidFill>
              </a:rPr>
              <a:t>Dec. 19</a:t>
            </a:r>
            <a:endParaRPr lang="en-US"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ISO Lessons Learned Update</a:t>
            </a:r>
          </a:p>
        </p:txBody>
      </p:sp>
      <p:sp>
        <p:nvSpPr>
          <p:cNvPr id="3" name="Content Placeholder 2"/>
          <p:cNvSpPr>
            <a:spLocks noGrp="1"/>
          </p:cNvSpPr>
          <p:nvPr>
            <p:ph idx="1"/>
          </p:nvPr>
        </p:nvSpPr>
        <p:spPr>
          <a:xfrm>
            <a:off x="410361" y="990600"/>
            <a:ext cx="8534400" cy="5052221"/>
          </a:xfrm>
        </p:spPr>
        <p:txBody>
          <a:bodyPr/>
          <a:lstStyle/>
          <a:p>
            <a:pPr>
              <a:spcBef>
                <a:spcPts val="1000"/>
              </a:spcBef>
              <a:spcAft>
                <a:spcPts val="1000"/>
              </a:spcAft>
            </a:pPr>
            <a:r>
              <a:rPr lang="en-US" sz="1800" dirty="0" smtClean="0"/>
              <a:t>MP </a:t>
            </a:r>
            <a:r>
              <a:rPr lang="en-US" sz="1800" dirty="0" smtClean="0"/>
              <a:t>volunteers input: </a:t>
            </a:r>
            <a:r>
              <a:rPr lang="en-US" sz="1800" dirty="0" smtClean="0"/>
              <a:t>Bill Barnes</a:t>
            </a:r>
            <a:r>
              <a:rPr lang="en-US" sz="1800" dirty="0"/>
              <a:t>, Ned </a:t>
            </a:r>
            <a:r>
              <a:rPr lang="en-US" sz="1800" dirty="0" err="1" smtClean="0"/>
              <a:t>Bonskowski</a:t>
            </a:r>
            <a:r>
              <a:rPr lang="en-US" sz="1800" dirty="0" smtClean="0"/>
              <a:t>, Clayton Greer, </a:t>
            </a:r>
            <a:r>
              <a:rPr lang="en-US" sz="1800" dirty="0"/>
              <a:t>Ian </a:t>
            </a:r>
            <a:r>
              <a:rPr lang="en-US" sz="1800" dirty="0" smtClean="0"/>
              <a:t>Haley, </a:t>
            </a:r>
            <a:r>
              <a:rPr lang="en-US" sz="1800" dirty="0" err="1" smtClean="0"/>
              <a:t>Marka</a:t>
            </a:r>
            <a:r>
              <a:rPr lang="en-US" sz="1800" dirty="0" smtClean="0"/>
              <a:t> Shaw, Diane Tran, </a:t>
            </a:r>
            <a:r>
              <a:rPr lang="en-US" sz="1800" dirty="0" err="1" smtClean="0"/>
              <a:t>Resmi</a:t>
            </a:r>
            <a:r>
              <a:rPr lang="en-US" sz="1800" dirty="0" smtClean="0"/>
              <a:t> </a:t>
            </a:r>
            <a:r>
              <a:rPr lang="en-US" sz="1800" dirty="0" err="1" smtClean="0"/>
              <a:t>Surendran</a:t>
            </a:r>
            <a:r>
              <a:rPr lang="en-US" sz="1800" dirty="0" smtClean="0"/>
              <a:t>, Katie Rich, Tyson </a:t>
            </a:r>
            <a:r>
              <a:rPr lang="en-US" sz="1800" dirty="0" err="1" smtClean="0"/>
              <a:t>Boatler</a:t>
            </a:r>
            <a:r>
              <a:rPr lang="en-US" sz="1800" dirty="0" smtClean="0"/>
              <a:t>, JP Wieck, and Christopher Smith.</a:t>
            </a:r>
            <a:endParaRPr lang="en-US" sz="1800" dirty="0" smtClean="0"/>
          </a:p>
          <a:p>
            <a:pPr>
              <a:spcBef>
                <a:spcPts val="1000"/>
              </a:spcBef>
              <a:spcAft>
                <a:spcPts val="1000"/>
              </a:spcAft>
            </a:pPr>
            <a:r>
              <a:rPr lang="en-US" sz="1800" dirty="0" smtClean="0"/>
              <a:t>Conducted meeting June 25 3-4pm.</a:t>
            </a:r>
          </a:p>
          <a:p>
            <a:pPr>
              <a:spcBef>
                <a:spcPts val="1000"/>
              </a:spcBef>
              <a:spcAft>
                <a:spcPts val="1000"/>
              </a:spcAft>
            </a:pPr>
            <a:r>
              <a:rPr lang="en-US" sz="1800" dirty="0" smtClean="0"/>
              <a:t>Agreed to inviting input from 3 ISOs (MISO, PJM, SPP)</a:t>
            </a:r>
          </a:p>
          <a:p>
            <a:pPr>
              <a:spcBef>
                <a:spcPts val="1000"/>
              </a:spcBef>
              <a:spcAft>
                <a:spcPts val="1000"/>
              </a:spcAft>
            </a:pPr>
            <a:r>
              <a:rPr lang="en-US" sz="1800" dirty="0" smtClean="0"/>
              <a:t>Agreed to ISO </a:t>
            </a:r>
            <a:r>
              <a:rPr lang="en-US" sz="1800" dirty="0" smtClean="0"/>
              <a:t>Presentation </a:t>
            </a:r>
            <a:r>
              <a:rPr lang="en-US" sz="1800" dirty="0" smtClean="0"/>
              <a:t>Outline </a:t>
            </a:r>
            <a:r>
              <a:rPr lang="en-US" sz="1800" dirty="0" smtClean="0"/>
              <a:t>and </a:t>
            </a:r>
            <a:r>
              <a:rPr lang="en-US" sz="1800" dirty="0" smtClean="0"/>
              <a:t>Questionnaire (posted with meeting materials)</a:t>
            </a:r>
          </a:p>
          <a:p>
            <a:pPr>
              <a:spcBef>
                <a:spcPts val="1000"/>
              </a:spcBef>
              <a:spcAft>
                <a:spcPts val="1000"/>
              </a:spcAft>
            </a:pPr>
            <a:r>
              <a:rPr lang="en-US" sz="1800" dirty="0" smtClean="0"/>
              <a:t>Next steps, ERCOT in process of outreach to coordinate.  </a:t>
            </a:r>
          </a:p>
          <a:p>
            <a:pPr>
              <a:spcBef>
                <a:spcPts val="1000"/>
              </a:spcBef>
              <a:spcAft>
                <a:spcPts val="1000"/>
              </a:spcAft>
            </a:pPr>
            <a:r>
              <a:rPr lang="en-US" sz="1800" dirty="0" smtClean="0"/>
              <a:t>Ideally have all 3 presentations at same RTCTF meeting (dedicate morning to discussions). </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364917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dirty="0"/>
              <a:t>Discussion of June 27 PUCT Open Meeting</a:t>
            </a:r>
          </a:p>
        </p:txBody>
      </p:sp>
      <p:sp>
        <p:nvSpPr>
          <p:cNvPr id="3" name="Content Placeholder 2"/>
          <p:cNvSpPr>
            <a:spLocks noGrp="1"/>
          </p:cNvSpPr>
          <p:nvPr>
            <p:ph idx="1"/>
          </p:nvPr>
        </p:nvSpPr>
        <p:spPr/>
        <p:txBody>
          <a:bodyPr/>
          <a:lstStyle/>
          <a:p>
            <a:r>
              <a:rPr lang="en-US" sz="1400" dirty="0" smtClean="0"/>
              <a:t>Discussion held at Open Meeting dated June 27</a:t>
            </a:r>
            <a:r>
              <a:rPr lang="en-US" sz="1400" dirty="0"/>
              <a:t>, </a:t>
            </a:r>
            <a:r>
              <a:rPr lang="en-US" sz="1400" dirty="0" smtClean="0"/>
              <a:t>2019 where Chair </a:t>
            </a:r>
            <a:r>
              <a:rPr lang="en-US" sz="1400" dirty="0"/>
              <a:t>Walker discussed her memo and the other Commissioners agreed to move forward as follows (mapped to RTCTF Key </a:t>
            </a:r>
            <a:r>
              <a:rPr lang="en-US" sz="1400" dirty="0" smtClean="0"/>
              <a:t>Principles and summarized below): </a:t>
            </a:r>
            <a:r>
              <a:rPr lang="en-US" sz="1200" dirty="0" smtClean="0"/>
              <a:t>(</a:t>
            </a:r>
            <a:r>
              <a:rPr lang="en-US" sz="1050" dirty="0" smtClean="0">
                <a:hlinkClick r:id="rId2"/>
              </a:rPr>
              <a:t>http://www.adminmonitor.com/tx/puct/open_meeting/20190627/)</a:t>
            </a:r>
            <a:endParaRPr lang="en-US" sz="1050" dirty="0" smtClean="0"/>
          </a:p>
          <a:p>
            <a:endParaRPr lang="en-US" sz="900" dirty="0"/>
          </a:p>
          <a:p>
            <a:r>
              <a:rPr lang="en-US" sz="1400" u="sng" dirty="0" smtClean="0"/>
              <a:t>Key </a:t>
            </a:r>
            <a:r>
              <a:rPr lang="en-US" sz="1400" u="sng" dirty="0"/>
              <a:t>Principles 1.1 Ancillary Services Demand Curves</a:t>
            </a:r>
            <a:r>
              <a:rPr lang="en-US" sz="1400" dirty="0"/>
              <a:t> – Curves should follow current ORDC parameters and co-optimize the Ancillary Service products finalized with the approval of NPRR863.</a:t>
            </a:r>
          </a:p>
          <a:p>
            <a:endParaRPr lang="en-US" sz="900" dirty="0"/>
          </a:p>
          <a:p>
            <a:r>
              <a:rPr lang="en-US" sz="1400" u="sng" dirty="0"/>
              <a:t>Key Principle 1.2 SWOC and PBPC</a:t>
            </a:r>
            <a:r>
              <a:rPr lang="en-US" sz="1400" dirty="0"/>
              <a:t> – Set SWOC $2,000 per MWh, Max ASDC $9,000 per MWh, VOLL $9,000 per MWh. Prices capped at $9,000 per MWh exclusive of congestion costs. LCAP will apply if necessary</a:t>
            </a:r>
            <a:r>
              <a:rPr lang="en-US" sz="1400" dirty="0" smtClean="0"/>
              <a:t>.</a:t>
            </a:r>
          </a:p>
          <a:p>
            <a:endParaRPr lang="en-US" sz="1050" dirty="0" smtClean="0"/>
          </a:p>
          <a:p>
            <a:r>
              <a:rPr lang="en-US" sz="1400" u="sng" dirty="0" smtClean="0"/>
              <a:t>Key Principle 1.3 – Offer Structure</a:t>
            </a:r>
            <a:r>
              <a:rPr lang="en-US" sz="1400" dirty="0" smtClean="0"/>
              <a:t>:  Creation of Proxy AS Offers if qualified and available but not offered.</a:t>
            </a:r>
            <a:endParaRPr lang="en-US" sz="1400" dirty="0"/>
          </a:p>
          <a:p>
            <a:endParaRPr lang="en-US" sz="1000" dirty="0"/>
          </a:p>
          <a:p>
            <a:r>
              <a:rPr lang="en-US" sz="1400" u="sng" dirty="0"/>
              <a:t>Key Principle 2 Suite of AS Products </a:t>
            </a:r>
            <a:r>
              <a:rPr lang="en-US" sz="1400" dirty="0"/>
              <a:t>– All Ancillary Service products finalized with the approval of NPRR863. All qualified AS must be provided if available.</a:t>
            </a:r>
          </a:p>
          <a:p>
            <a:endParaRPr lang="en-US" sz="1000" dirty="0"/>
          </a:p>
          <a:p>
            <a:r>
              <a:rPr lang="en-US" sz="1400" u="sng" dirty="0"/>
              <a:t>Key Principle 5 – Day-Ahead Market</a:t>
            </a:r>
            <a:r>
              <a:rPr lang="en-US" sz="1400" dirty="0"/>
              <a:t> – Commission staff to prepare questions for comment regarding Willing Buyer/Willing Seller concept. Commission will </a:t>
            </a:r>
            <a:r>
              <a:rPr lang="en-US" sz="1400" dirty="0" smtClean="0"/>
              <a:t>review and </a:t>
            </a:r>
            <a:r>
              <a:rPr lang="en-US" sz="1400" dirty="0"/>
              <a:t>advise next steps once comment period has closed.</a:t>
            </a:r>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806465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or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a:t>
            </a:r>
            <a:r>
              <a:rPr lang="en-US" smtClean="0"/>
              <a:t>Discussion Logistics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a:t>Key Principles template language will be posted to TAC agenda by RTCTF leadership and will contain the alternative language to be voted upon at the TAC meeting</a:t>
            </a:r>
            <a:r>
              <a:rPr lang="en-US" sz="2000" dirty="0" smtClean="0"/>
              <a:t>.</a:t>
            </a:r>
          </a:p>
          <a:p>
            <a:endParaRPr lang="en-US" sz="1400" dirty="0"/>
          </a:p>
          <a:p>
            <a:r>
              <a:rPr lang="en-US" sz="2000" dirty="0" smtClean="0"/>
              <a:t>Prior </a:t>
            </a:r>
            <a:r>
              <a:rPr lang="en-US" sz="2000" dirty="0"/>
              <a:t>to voting on non-consensus items, each side will have 10 minutes to present and describe their alternative</a:t>
            </a:r>
            <a:r>
              <a:rPr lang="en-US" sz="2000" dirty="0" smtClean="0"/>
              <a:t>.</a:t>
            </a:r>
          </a:p>
          <a:p>
            <a:endParaRPr lang="en-US" sz="1400" dirty="0"/>
          </a:p>
          <a:p>
            <a:r>
              <a:rPr lang="en-US" sz="2000" dirty="0" smtClean="0"/>
              <a:t>Any </a:t>
            </a:r>
            <a:r>
              <a:rPr lang="en-US" sz="2000" dirty="0"/>
              <a:t>“alternative supporting materials” shall follow the normal TAC timing and posting requirements, whereby the author shall submit to the appropriate TAC leadership and stakeholder services 7 days prior to the TAC meeting for posting for vote.</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52166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990600"/>
            <a:ext cx="8229600" cy="5052221"/>
          </a:xfrm>
        </p:spPr>
        <p:txBody>
          <a:bodyPr/>
          <a:lstStyle/>
          <a:p>
            <a:endParaRPr lang="en-US" sz="1000" dirty="0" smtClean="0"/>
          </a:p>
          <a:p>
            <a:r>
              <a:rPr lang="en-US" sz="2000" dirty="0" smtClean="0"/>
              <a:t>Numerous discussions today, but items queued for July 24 TAC:</a:t>
            </a:r>
          </a:p>
          <a:p>
            <a:pPr lvl="1"/>
            <a:r>
              <a:rPr lang="en-US" sz="1800" dirty="0" smtClean="0"/>
              <a:t>KP </a:t>
            </a:r>
            <a:r>
              <a:rPr lang="en-US" sz="1800" dirty="0" smtClean="0"/>
              <a:t>1.4 </a:t>
            </a:r>
            <a:r>
              <a:rPr lang="en-US" sz="1800" dirty="0" smtClean="0"/>
              <a:t>Subsection 1: System </a:t>
            </a:r>
            <a:r>
              <a:rPr lang="en-US" sz="1800" dirty="0" smtClean="0"/>
              <a:t>Inputs into </a:t>
            </a:r>
            <a:r>
              <a:rPr lang="en-US" sz="1800" dirty="0" smtClean="0"/>
              <a:t>RTC </a:t>
            </a:r>
          </a:p>
          <a:p>
            <a:pPr lvl="1"/>
            <a:r>
              <a:rPr lang="en-US" sz="1800" dirty="0" smtClean="0"/>
              <a:t>KP 1.5 Subsections 1-6: </a:t>
            </a:r>
            <a:r>
              <a:rPr lang="en-US" sz="1800" dirty="0"/>
              <a:t>Process for Deploying Ancillary </a:t>
            </a:r>
            <a:r>
              <a:rPr lang="en-US" sz="1800" dirty="0" smtClean="0"/>
              <a:t>Services</a:t>
            </a:r>
          </a:p>
          <a:p>
            <a:pPr lvl="2"/>
            <a:r>
              <a:rPr lang="en-US" sz="1600" dirty="0" smtClean="0"/>
              <a:t>Discussion of alternative positions</a:t>
            </a:r>
            <a:endParaRPr lang="en-US" sz="1600" dirty="0" smtClean="0"/>
          </a:p>
          <a:p>
            <a:pPr lvl="1"/>
            <a:r>
              <a:rPr lang="en-US" sz="1800" dirty="0" smtClean="0"/>
              <a:t>KP 1.6 </a:t>
            </a:r>
            <a:r>
              <a:rPr lang="en-US" sz="1800" dirty="0" smtClean="0"/>
              <a:t>Subsections 1-4: AS </a:t>
            </a:r>
            <a:r>
              <a:rPr lang="en-US" sz="1800" dirty="0" smtClean="0"/>
              <a:t>Imbalance Settlement with </a:t>
            </a:r>
            <a:r>
              <a:rPr lang="en-US" sz="1800" dirty="0" smtClean="0"/>
              <a:t>RTC</a:t>
            </a:r>
          </a:p>
          <a:p>
            <a:pPr lvl="1"/>
            <a:r>
              <a:rPr lang="en-US" sz="1800" dirty="0" smtClean="0"/>
              <a:t>KP3  Subsections 1-9: Reliability </a:t>
            </a:r>
            <a:r>
              <a:rPr lang="en-US" sz="1800" dirty="0"/>
              <a:t>Unit </a:t>
            </a:r>
            <a:r>
              <a:rPr lang="en-US" sz="1800" dirty="0" smtClean="0"/>
              <a:t>Commitment</a:t>
            </a:r>
          </a:p>
          <a:p>
            <a:pPr lvl="2"/>
            <a:r>
              <a:rPr lang="en-US" sz="1600" dirty="0"/>
              <a:t>Discussion of alternative positions</a:t>
            </a:r>
          </a:p>
          <a:p>
            <a:pPr lvl="1"/>
            <a:r>
              <a:rPr lang="en-US" sz="1800" dirty="0" smtClean="0"/>
              <a:t>KP </a:t>
            </a:r>
            <a:r>
              <a:rPr lang="en-US" sz="1800" dirty="0"/>
              <a:t>4 </a:t>
            </a:r>
            <a:r>
              <a:rPr lang="en-US" sz="1800" dirty="0" smtClean="0"/>
              <a:t>SASM</a:t>
            </a:r>
          </a:p>
          <a:p>
            <a:pPr lvl="1"/>
            <a:endParaRPr lang="en-US" sz="1800" dirty="0"/>
          </a:p>
          <a:p>
            <a:pPr lvl="1"/>
            <a:endParaRPr lang="en-US" sz="1800" dirty="0" smtClean="0"/>
          </a:p>
          <a:p>
            <a:endParaRPr lang="en-US" sz="2000" dirty="0"/>
          </a:p>
          <a:p>
            <a:r>
              <a:rPr lang="en-US" sz="2000" dirty="0"/>
              <a:t>Any questions or concerns?</a:t>
            </a:r>
          </a:p>
          <a:p>
            <a:pPr lvl="1"/>
            <a:endParaRPr lang="en-US" sz="2000" dirty="0" smtClean="0"/>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5494235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1762</TotalTime>
  <Words>716</Words>
  <Application>Microsoft Office PowerPoint</Application>
  <PresentationFormat>On-screen Show (4:3)</PresentationFormat>
  <Paragraphs>99</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ISO Lessons Learned Update</vt:lpstr>
      <vt:lpstr>Discussion of June 27 PUCT Open Meeting</vt:lpstr>
      <vt:lpstr>RTCTF Review Process </vt:lpstr>
      <vt:lpstr>TAC Discussion Logistics</vt:lpstr>
      <vt:lpstr>Today’s Plan for Key Principles (KP)</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171</cp:revision>
  <cp:lastPrinted>2016-01-21T20:53:15Z</cp:lastPrinted>
  <dcterms:created xsi:type="dcterms:W3CDTF">2016-01-21T15:20:31Z</dcterms:created>
  <dcterms:modified xsi:type="dcterms:W3CDTF">2019-07-11T19:01:21Z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