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1" r:id="rId4"/>
  </p:sldMasterIdLst>
  <p:notesMasterIdLst>
    <p:notesMasterId r:id="rId12"/>
  </p:notesMasterIdLst>
  <p:handoutMasterIdLst>
    <p:handoutMasterId r:id="rId13"/>
  </p:handoutMasterIdLst>
  <p:sldIdLst>
    <p:sldId id="359" r:id="rId5"/>
    <p:sldId id="415" r:id="rId6"/>
    <p:sldId id="518" r:id="rId7"/>
    <p:sldId id="443" r:id="rId8"/>
    <p:sldId id="444" r:id="rId9"/>
    <p:sldId id="517" r:id="rId10"/>
    <p:sldId id="416" r:id="rId11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064" userDrawn="1">
          <p15:clr>
            <a:srgbClr val="A4A3A4"/>
          </p15:clr>
        </p15:guide>
        <p15:guide id="4" pos="39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ler, Art" initials="DA" lastIdx="13" clrIdx="0">
    <p:extLst>
      <p:ext uri="{19B8F6BF-5375-455C-9EA6-DF929625EA0E}">
        <p15:presenceInfo xmlns:p15="http://schemas.microsoft.com/office/powerpoint/2012/main" userId="S-1-5-21-639947351-343809578-3807592339-42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FDE5CD"/>
    <a:srgbClr val="F2ECE5"/>
    <a:srgbClr val="F3EDE6"/>
    <a:srgbClr val="FDF7F0"/>
    <a:srgbClr val="F7F1EA"/>
    <a:srgbClr val="B45F07"/>
    <a:srgbClr val="1B9558"/>
    <a:srgbClr val="FFFFFF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35" autoAdjust="0"/>
    <p:restoredTop sz="94434" autoAdjust="0"/>
  </p:normalViewPr>
  <p:slideViewPr>
    <p:cSldViewPr snapToGrid="0" showGuides="1">
      <p:cViewPr varScale="1">
        <p:scale>
          <a:sx n="85" d="100"/>
          <a:sy n="85" d="100"/>
        </p:scale>
        <p:origin x="1746" y="90"/>
      </p:cViewPr>
      <p:guideLst>
        <p:guide orient="horz" pos="2160"/>
        <p:guide pos="2880"/>
        <p:guide orient="horz" pos="2064"/>
        <p:guide pos="39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947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79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947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81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3FBA-11D0-4627-8081-9E47F20A04F4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23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7EAC447-3327-4999-A9BE-AA2D53A9E4E7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err="1"/>
              <a:t>TxSET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627796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28600" y="915382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93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iz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7EAC447-3327-4999-A9BE-AA2D53A9E4E7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err="1"/>
              <a:t>TxSET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627796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28600" y="915382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90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563" y="2209800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44CC2C8-5408-449A-B6ED-552E7ABA89E7}" type="datetime1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TxSET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30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3276" y="0"/>
            <a:ext cx="768096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Header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8358C1-8DC9-43A9-8061-A6ACA52D4190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58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ey No Sub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822960"/>
            <a:ext cx="8535924" cy="557784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3276" y="0"/>
            <a:ext cx="768096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Header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15C697-FADE-4294-82D6-EF3C1FACDC68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TxSET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8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822960"/>
            <a:ext cx="8535924" cy="5577840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2400"/>
              </a:spcBef>
              <a:buFont typeface="Wingdings" panose="05000000000000000000" pitchFamily="2" charset="2"/>
              <a:buChar char="§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spcBef>
                <a:spcPts val="2400"/>
              </a:spcBef>
              <a:buFont typeface="Arial" panose="020B0604020202020204" pitchFamily="34" charset="0"/>
              <a:buChar char="•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FB55661-D0E1-4D62-9E5A-EBD01DB8ECCA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TxSET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2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87DFC7E-2C52-4247-8E09-1C6B049D7D90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TxSET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16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16736"/>
            <a:ext cx="8540496" cy="5029200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2400"/>
              </a:spcBef>
              <a:buFont typeface="Wingdings" panose="05000000000000000000" pitchFamily="2" charset="2"/>
              <a:buChar char="§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spcBef>
                <a:spcPts val="2400"/>
              </a:spcBef>
              <a:buFont typeface="Arial" panose="020B0604020202020204" pitchFamily="34" charset="0"/>
              <a:buChar char="•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685800"/>
            <a:ext cx="8540496" cy="45720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Heading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1CC6C22A-EF8F-4054-A25D-8843D9D67217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TxSET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3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A218043-69B3-4262-90C7-59F2D9E4A367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48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8" r:id="rId2"/>
    <p:sldLayoutId id="2147483955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>
                <a:solidFill>
                  <a:srgbClr val="B45F07"/>
                </a:solidFill>
              </a:rPr>
              <a:t>TX SET Training </a:t>
            </a:r>
            <a:br>
              <a:rPr lang="en-US" dirty="0">
                <a:solidFill>
                  <a:srgbClr val="B45F07"/>
                </a:solidFill>
              </a:rPr>
            </a:br>
            <a:r>
              <a:rPr lang="en-US">
                <a:solidFill>
                  <a:srgbClr val="B45F07"/>
                </a:solidFill>
              </a:rPr>
              <a:t>Group Exercise  </a:t>
            </a:r>
            <a:endParaRPr lang="en-US" dirty="0">
              <a:solidFill>
                <a:srgbClr val="B45F07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60718-8BF0-42CA-AA83-2C752D8E260A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TxSET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8314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612E-18AC-4158-8DA2-BB92DC8802AC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TxSET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Group Exercise #1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71AAC2-F3E0-4F12-9008-63B2E0366EA9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57202" y="1371599"/>
            <a:ext cx="8315324" cy="443088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tx1"/>
                </a:solidFill>
              </a:rPr>
              <a:t>Provide each transaction number?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tx1"/>
                </a:solidFill>
              </a:rPr>
              <a:t>Who the transaction is from and who it is going to?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tx1"/>
                </a:solidFill>
              </a:rPr>
              <a:t>Who the REP of Record is for the scenario listed below?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Customer is moving and calls COWBOYS ENERGY to start service at a new address and OILERS ENERGY is the current REP of Record at that premise …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466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612E-18AC-4158-8DA2-BB92DC8802AC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TxSET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Group Exercise #2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71AAC2-F3E0-4F12-9008-63B2E0366EA9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57202" y="1371599"/>
            <a:ext cx="8315324" cy="443088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tx1"/>
                </a:solidFill>
              </a:rPr>
              <a:t>Provide each transaction number?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tx1"/>
                </a:solidFill>
              </a:rPr>
              <a:t>Who the transaction is from and who it is going to?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tx1"/>
                </a:solidFill>
              </a:rPr>
              <a:t>Who the REP of Record is for the scenario listed below?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Customer calls COWBOYS ENERGY to cancel the Move in the day before the scheduled date…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0859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503268" y="990599"/>
            <a:ext cx="2696642" cy="39319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226654" y="990599"/>
            <a:ext cx="2688336" cy="39319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Group Exercise #1:  TX SET Process Flows</a:t>
            </a:r>
          </a:p>
        </p:txBody>
      </p:sp>
      <p:sp>
        <p:nvSpPr>
          <p:cNvPr id="3" name="Rectangle 2"/>
          <p:cNvSpPr/>
          <p:nvPr/>
        </p:nvSpPr>
        <p:spPr>
          <a:xfrm>
            <a:off x="2505047" y="1938189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814_16</a:t>
            </a:r>
          </a:p>
        </p:txBody>
      </p:sp>
      <p:sp>
        <p:nvSpPr>
          <p:cNvPr id="4" name="Oval 3"/>
          <p:cNvSpPr/>
          <p:nvPr/>
        </p:nvSpPr>
        <p:spPr>
          <a:xfrm>
            <a:off x="5672077" y="1890797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386747" y="1889962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05047" y="2649484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814_03</a:t>
            </a:r>
          </a:p>
        </p:txBody>
      </p:sp>
      <p:sp>
        <p:nvSpPr>
          <p:cNvPr id="7" name="Oval 6"/>
          <p:cNvSpPr/>
          <p:nvPr/>
        </p:nvSpPr>
        <p:spPr>
          <a:xfrm>
            <a:off x="3758191" y="2628261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112760" y="2634813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05047" y="3360779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814_04</a:t>
            </a:r>
          </a:p>
        </p:txBody>
      </p:sp>
      <p:sp>
        <p:nvSpPr>
          <p:cNvPr id="10" name="Oval 9"/>
          <p:cNvSpPr/>
          <p:nvPr/>
        </p:nvSpPr>
        <p:spPr>
          <a:xfrm>
            <a:off x="4387719" y="3363026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386747" y="3357558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505047" y="4072074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814_05</a:t>
            </a:r>
          </a:p>
        </p:txBody>
      </p:sp>
      <p:sp>
        <p:nvSpPr>
          <p:cNvPr id="13" name="Oval 12"/>
          <p:cNvSpPr/>
          <p:nvPr/>
        </p:nvSpPr>
        <p:spPr>
          <a:xfrm>
            <a:off x="3758191" y="4050851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8345246" y="4050851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05047" y="4783369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867_02</a:t>
            </a:r>
          </a:p>
        </p:txBody>
      </p:sp>
      <p:sp>
        <p:nvSpPr>
          <p:cNvPr id="16" name="Oval 15"/>
          <p:cNvSpPr/>
          <p:nvPr/>
        </p:nvSpPr>
        <p:spPr>
          <a:xfrm>
            <a:off x="4387073" y="4754226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7" name="Oval 16"/>
          <p:cNvSpPr/>
          <p:nvPr/>
        </p:nvSpPr>
        <p:spPr>
          <a:xfrm>
            <a:off x="6386747" y="4762146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8" name="Oval 17"/>
          <p:cNvSpPr/>
          <p:nvPr/>
        </p:nvSpPr>
        <p:spPr>
          <a:xfrm>
            <a:off x="3758191" y="4762146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" name="Oval 18"/>
          <p:cNvSpPr/>
          <p:nvPr/>
        </p:nvSpPr>
        <p:spPr>
          <a:xfrm>
            <a:off x="8349908" y="4762146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505047" y="5494663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814_06</a:t>
            </a:r>
          </a:p>
        </p:txBody>
      </p:sp>
      <p:sp>
        <p:nvSpPr>
          <p:cNvPr id="21" name="Oval 20"/>
          <p:cNvSpPr/>
          <p:nvPr/>
        </p:nvSpPr>
        <p:spPr>
          <a:xfrm>
            <a:off x="3723273" y="5430093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7715030" y="5430093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42846" y="1742817"/>
            <a:ext cx="8991600" cy="44501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2847" y="1385637"/>
            <a:ext cx="2286000" cy="35718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  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6213911" y="990600"/>
            <a:ext cx="0" cy="4956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495647" y="990600"/>
            <a:ext cx="0" cy="4956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428847" y="1381901"/>
            <a:ext cx="0" cy="456550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267200" y="1378208"/>
            <a:ext cx="0" cy="456844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78154" y="1378208"/>
            <a:ext cx="0" cy="456844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914931" y="1384829"/>
            <a:ext cx="0" cy="456844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570822" y="1378208"/>
            <a:ext cx="0" cy="456844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42847" y="2457444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42847" y="3167855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42847" y="3884277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42847" y="4587996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42847" y="5301455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34390" y="1787426"/>
            <a:ext cx="2286000" cy="64008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Move In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34390" y="2498721"/>
            <a:ext cx="2286000" cy="640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Enrollment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Notification Request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34390" y="3210016"/>
            <a:ext cx="2286000" cy="640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Enrollment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Notification Response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34390" y="3921311"/>
            <a:ext cx="2286000" cy="640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 Enrollment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Notification Response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34390" y="4632606"/>
            <a:ext cx="2286000" cy="640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Historical Usage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(If requested by REP)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34390" y="5343900"/>
            <a:ext cx="2286000" cy="640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Loss Notification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34390" y="1378452"/>
            <a:ext cx="8771457" cy="36576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tIns="91440" rIns="91440" bIns="91440" anchor="ctr">
            <a:no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Transaction Type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502293" y="1381901"/>
            <a:ext cx="822960" cy="36576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ERCOT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164273" y="1397806"/>
            <a:ext cx="822960" cy="36576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TDSP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810316" y="1354053"/>
            <a:ext cx="822960" cy="461665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OILERS ENERGY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165767" y="1400316"/>
            <a:ext cx="822960" cy="36576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ERCOT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813619" y="1409093"/>
            <a:ext cx="822960" cy="36576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TDSP</a:t>
            </a:r>
          </a:p>
        </p:txBody>
      </p:sp>
      <p:sp>
        <p:nvSpPr>
          <p:cNvPr id="59" name="Rectangle 58"/>
          <p:cNvSpPr/>
          <p:nvPr/>
        </p:nvSpPr>
        <p:spPr>
          <a:xfrm>
            <a:off x="8166252" y="1343996"/>
            <a:ext cx="822960" cy="461665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COWBOYS ENERGY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475235" y="1345123"/>
            <a:ext cx="822960" cy="461665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COWBOYS ENERGY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564314" y="1323275"/>
            <a:ext cx="0" cy="456844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7481139" y="1352800"/>
            <a:ext cx="822960" cy="461665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OILERS ENERGY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8229600" y="1384829"/>
            <a:ext cx="0" cy="456844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141B-6C24-42CB-898C-D9ED776D66B8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TxSET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428847" y="1378207"/>
            <a:ext cx="1045713" cy="355071"/>
          </a:xfrm>
          <a:prstGeom prst="rect">
            <a:avLst/>
          </a:prstGeom>
          <a:solidFill>
            <a:srgbClr val="CCCCCC"/>
          </a:solidFill>
          <a:ln w="12700">
            <a:solidFill>
              <a:schemeClr val="tx1"/>
            </a:solidFill>
          </a:ln>
        </p:spPr>
        <p:txBody>
          <a:bodyPr wrap="square" tIns="91440" rIns="91440" bIns="91440" anchor="ctr">
            <a:no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Trans #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142847" y="5958824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2896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9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0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1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4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2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5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0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5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6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9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2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4" grpId="1" animBg="1"/>
      <p:bldP spid="5" grpId="0" animBg="1"/>
      <p:bldP spid="5" grpId="1" animBg="1"/>
      <p:bldP spid="6" grpId="0"/>
      <p:bldP spid="7" grpId="0" animBg="1"/>
      <p:bldP spid="7" grpId="1" animBg="1"/>
      <p:bldP spid="8" grpId="0" animBg="1"/>
      <p:bldP spid="8" grpId="1" animBg="1"/>
      <p:bldP spid="9" grpId="0"/>
      <p:bldP spid="10" grpId="0" animBg="1"/>
      <p:bldP spid="10" grpId="1" animBg="1"/>
      <p:bldP spid="11" grpId="0" animBg="1"/>
      <p:bldP spid="11" grpId="1" animBg="1"/>
      <p:bldP spid="12" grpId="0"/>
      <p:bldP spid="13" grpId="0" animBg="1"/>
      <p:bldP spid="13" grpId="1" animBg="1"/>
      <p:bldP spid="14" grpId="0" animBg="1"/>
      <p:bldP spid="14" grpId="1" animBg="1"/>
      <p:bldP spid="15" grpId="0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/>
      <p:bldP spid="21" grpId="0" animBg="1"/>
      <p:bldP spid="22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2495552" y="5254062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814_08</a:t>
            </a:r>
          </a:p>
        </p:txBody>
      </p:sp>
      <p:sp>
        <p:nvSpPr>
          <p:cNvPr id="67" name="Oval 66"/>
          <p:cNvSpPr/>
          <p:nvPr/>
        </p:nvSpPr>
        <p:spPr>
          <a:xfrm>
            <a:off x="7726853" y="5295887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3715788" y="5292290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5686664" y="3810626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1" name="Oval 40"/>
          <p:cNvSpPr/>
          <p:nvPr/>
        </p:nvSpPr>
        <p:spPr>
          <a:xfrm>
            <a:off x="6361332" y="3807669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2" name="Oval 41"/>
          <p:cNvSpPr/>
          <p:nvPr/>
        </p:nvSpPr>
        <p:spPr>
          <a:xfrm>
            <a:off x="3717229" y="3811077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5" name="Oval 44"/>
          <p:cNvSpPr/>
          <p:nvPr/>
        </p:nvSpPr>
        <p:spPr>
          <a:xfrm>
            <a:off x="7042475" y="3796141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6" name="Oval 45"/>
          <p:cNvSpPr/>
          <p:nvPr/>
        </p:nvSpPr>
        <p:spPr>
          <a:xfrm>
            <a:off x="4374157" y="4487509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7" name="Oval 46"/>
          <p:cNvSpPr/>
          <p:nvPr/>
        </p:nvSpPr>
        <p:spPr>
          <a:xfrm>
            <a:off x="6374357" y="4487509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4" name="Oval 53"/>
          <p:cNvSpPr/>
          <p:nvPr/>
        </p:nvSpPr>
        <p:spPr>
          <a:xfrm>
            <a:off x="8372059" y="4522376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3" name="Oval 62"/>
          <p:cNvSpPr/>
          <p:nvPr/>
        </p:nvSpPr>
        <p:spPr>
          <a:xfrm>
            <a:off x="3717480" y="4481241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Group Exercise #2:  TX SET Process Flow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6589" y="4543599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814_09</a:t>
            </a:r>
          </a:p>
        </p:txBody>
      </p:sp>
      <p:sp>
        <p:nvSpPr>
          <p:cNvPr id="3" name="Rectangle 2"/>
          <p:cNvSpPr/>
          <p:nvPr/>
        </p:nvSpPr>
        <p:spPr>
          <a:xfrm>
            <a:off x="2496589" y="3832304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814_08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34390" y="3635137"/>
            <a:ext cx="8762999" cy="22502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34389" y="3279752"/>
            <a:ext cx="3346704" cy="355386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  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3483786" y="2884715"/>
            <a:ext cx="3403" cy="30059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406655" y="3644422"/>
            <a:ext cx="13735" cy="224622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251455" y="3272323"/>
            <a:ext cx="7289" cy="261832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868849" y="3272323"/>
            <a:ext cx="849" cy="261832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906474" y="3278944"/>
            <a:ext cx="9877" cy="261170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562364" y="3272323"/>
            <a:ext cx="11190" cy="261832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34389" y="4351559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34389" y="5061970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25931" y="3681541"/>
            <a:ext cx="2370657" cy="64008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Cancel Request – on day before MVI schedule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25932" y="4392836"/>
            <a:ext cx="2286000" cy="640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Cancel Response - Accept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25932" y="3272567"/>
            <a:ext cx="8771457" cy="36576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tIns="91440" rIns="91440" bIns="91440" anchor="ctr">
            <a:no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Transaction Type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493835" y="3285745"/>
            <a:ext cx="822960" cy="36576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ERCOT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148055" y="3290512"/>
            <a:ext cx="822960" cy="36576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TDSP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815257" y="3244949"/>
            <a:ext cx="822960" cy="461665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OILERS ENERGY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156217" y="3292902"/>
            <a:ext cx="822960" cy="36576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ERCOT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828301" y="3285404"/>
            <a:ext cx="822960" cy="36576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TDSP</a:t>
            </a:r>
          </a:p>
        </p:txBody>
      </p:sp>
      <p:sp>
        <p:nvSpPr>
          <p:cNvPr id="59" name="Rectangle 58"/>
          <p:cNvSpPr/>
          <p:nvPr/>
        </p:nvSpPr>
        <p:spPr>
          <a:xfrm>
            <a:off x="8144948" y="3244949"/>
            <a:ext cx="822960" cy="461665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COWBOYS ENERGY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465684" y="3255354"/>
            <a:ext cx="822960" cy="461665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COWBOYS ENERGY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5554142" y="3265405"/>
            <a:ext cx="5275" cy="262524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7472864" y="3247165"/>
            <a:ext cx="822960" cy="461665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OILERS ENERGY</a:t>
            </a:r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8219567" y="3278944"/>
            <a:ext cx="1576" cy="261170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7C7D-EAEA-4858-9B1E-2197DC7D03BA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TxSET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2420471" y="3272323"/>
            <a:ext cx="1055901" cy="366004"/>
          </a:xfrm>
          <a:prstGeom prst="rect">
            <a:avLst/>
          </a:prstGeom>
          <a:solidFill>
            <a:srgbClr val="CCCCCC"/>
          </a:solidFill>
          <a:ln w="12700">
            <a:solidFill>
              <a:schemeClr val="tx1"/>
            </a:solidFill>
          </a:ln>
        </p:spPr>
        <p:txBody>
          <a:bodyPr wrap="square" tIns="91440" rIns="91440" bIns="91440" anchor="ctr">
            <a:no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Trans #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191690" y="5890645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123065" y="5162750"/>
            <a:ext cx="2671295" cy="64008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Cancel Request – Response to Cancel Accept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503116" y="2884714"/>
            <a:ext cx="2688336" cy="39319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218196" y="2884714"/>
            <a:ext cx="2688336" cy="39319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6205455" y="2884715"/>
            <a:ext cx="1098" cy="30006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3356E1E-D0F5-489B-81FA-1DA7BC461DE4}"/>
              </a:ext>
            </a:extLst>
          </p:cNvPr>
          <p:cNvSpPr/>
          <p:nvPr/>
        </p:nvSpPr>
        <p:spPr>
          <a:xfrm>
            <a:off x="822961" y="1366533"/>
            <a:ext cx="74694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Customer calls COWBOYS ENERGY to cancel the move in the day before the scheduled date…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856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9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5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8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6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9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2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7" grpId="0" animBg="1"/>
      <p:bldP spid="66" grpId="0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54" grpId="0" animBg="1"/>
      <p:bldP spid="54" grpId="1" animBg="1"/>
      <p:bldP spid="63" grpId="0" animBg="1"/>
      <p:bldP spid="63" grpId="1" animBg="1"/>
      <p:bldP spid="6" grpId="0"/>
      <p:bldP spid="3" grpId="0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D88B-74C7-4DFA-B1C5-4B855AB207C1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39150" cy="627796"/>
          </a:xfrm>
        </p:spPr>
        <p:txBody>
          <a:bodyPr>
            <a:noAutofit/>
          </a:bodyPr>
          <a:lstStyle/>
          <a:p>
            <a:r>
              <a:rPr lang="en-US" b="1" i="1" dirty="0"/>
              <a:t>Group Exercise #3: TX SET Bonus Questions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FB95EA-9ECE-4124-B2E2-EA630B9863E8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352425" y="1423115"/>
            <a:ext cx="8439150" cy="423261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3000" b="1" dirty="0"/>
              <a:t>If the Cancel is Rejected in Exercise #2, who is the REP of Record?</a:t>
            </a:r>
          </a:p>
          <a:p>
            <a:pPr marL="0" indent="0" algn="ctr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3000" b="1" dirty="0"/>
              <a:t>If the Cancel is Rejected in Exercise #2, what process should be initiated?</a:t>
            </a:r>
          </a:p>
          <a:p>
            <a:pPr marL="0" indent="0" algn="ctr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0324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D88B-74C7-4DFA-B1C5-4B855AB207C1}" type="datetime1">
              <a:rPr lang="en-US" smtClean="0"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Group Exercise #3: TX SET Bonus Answers 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FB95EA-9ECE-4124-B2E2-EA630B9863E8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57200" y="1423115"/>
            <a:ext cx="8439150" cy="406328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3300" b="1" dirty="0"/>
              <a:t>If the Cancel is Rejected, who is the REP of Record?</a:t>
            </a:r>
          </a:p>
          <a:p>
            <a:pPr marL="0" indent="0" algn="ctr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COWBOYS ENERGY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3300" b="1" i="1" dirty="0"/>
              <a:t>BONUS</a:t>
            </a:r>
            <a:r>
              <a:rPr lang="en-US" sz="3300" dirty="0"/>
              <a:t>: </a:t>
            </a:r>
            <a:r>
              <a:rPr lang="en-US" sz="3300" b="1" dirty="0"/>
              <a:t>If the Cancel is Rejected in Exercise #2, what process should be initiated</a:t>
            </a:r>
            <a:r>
              <a:rPr lang="en-US" sz="3300" dirty="0"/>
              <a:t>?</a:t>
            </a:r>
          </a:p>
          <a:p>
            <a:pPr marL="0" indent="0" algn="ctr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Inadvertent Gain</a:t>
            </a:r>
          </a:p>
        </p:txBody>
      </p:sp>
      <p:sp>
        <p:nvSpPr>
          <p:cNvPr id="7" name="Rectangle 6"/>
          <p:cNvSpPr/>
          <p:nvPr/>
        </p:nvSpPr>
        <p:spPr>
          <a:xfrm>
            <a:off x="3130929" y="2617927"/>
            <a:ext cx="3528416" cy="7603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10453" y="4726098"/>
            <a:ext cx="3171289" cy="7603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720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7" grpId="0" animBg="1"/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SLIDE_COUNT" val="128"/>
  <p:tag name="ARTICULATE_DESIGN_ID_RETROSPECT" val="uFztaFB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tro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53D4C82DD29542891445BE5C81F62D" ma:contentTypeVersion="0" ma:contentTypeDescription="Create a new document." ma:contentTypeScope="" ma:versionID="7a19983c0c1bae5af897eaf517cf63f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A71BE7-5E54-4BB6-8FC9-B225C52A5D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53A6B-6B00-46BF-98A3-4F7C641BE3CB}">
  <ds:schemaRefs>
    <ds:schemaRef ds:uri="http://purl.org/dc/elements/1.1/"/>
    <ds:schemaRef ds:uri="http://schemas.openxmlformats.org/package/2006/metadata/core-properties"/>
    <ds:schemaRef ds:uri="http://purl.org/dc/terms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69B9D4C-C537-40A0-BD2B-3F0EFA0140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10874</TotalTime>
  <Words>357</Words>
  <Application>Microsoft Office PowerPoint</Application>
  <PresentationFormat>On-screen Show (4:3)</PresentationFormat>
  <Paragraphs>117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Retrospect</vt:lpstr>
      <vt:lpstr>TX SET Training  Group Exercise  </vt:lpstr>
      <vt:lpstr>Group Exercise #1</vt:lpstr>
      <vt:lpstr>Group Exercise #2</vt:lpstr>
      <vt:lpstr>Group Exercise #1:  TX SET Process Flows</vt:lpstr>
      <vt:lpstr>Group Exercise #2:  TX SET Process Flow</vt:lpstr>
      <vt:lpstr>Group Exercise #3: TX SET Bonus Questions</vt:lpstr>
      <vt:lpstr>Group Exercise #3: TX SET Bonus Answers </vt:lpstr>
    </vt:vector>
  </TitlesOfParts>
  <Company>Oncor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Pak, Sam</dc:creator>
  <cp:lastModifiedBy>Scott, Kathy D.</cp:lastModifiedBy>
  <cp:revision>424</cp:revision>
  <cp:lastPrinted>2018-08-01T16:10:22Z</cp:lastPrinted>
  <dcterms:created xsi:type="dcterms:W3CDTF">2018-02-28T17:04:58Z</dcterms:created>
  <dcterms:modified xsi:type="dcterms:W3CDTF">2019-06-10T16:31:24Z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Possible Training Idea</vt:lpwstr>
  </property>
  <property fmtid="{D5CDD505-2E9C-101B-9397-08002B2CF9AE}" pid="4" name="ContentTypeId">
    <vt:lpwstr>0x0101003153D4C82DD29542891445BE5C81F62D</vt:lpwstr>
  </property>
  <property fmtid="{D5CDD505-2E9C-101B-9397-08002B2CF9AE}" pid="5" name="ArticulateGUID">
    <vt:lpwstr>01C641E7-F207-4706-99E8-08759EB09E51</vt:lpwstr>
  </property>
  <property fmtid="{D5CDD505-2E9C-101B-9397-08002B2CF9AE}" pid="6" name="ArticulateProjectFull">
    <vt:lpwstr>V:\adeller\2019_04 TXSET.ppta</vt:lpwstr>
  </property>
</Properties>
</file>