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Lst>
  <p:notesMasterIdLst>
    <p:notesMasterId r:id="rId11"/>
  </p:notesMasterIdLst>
  <p:sldIdLst>
    <p:sldId id="269" r:id="rId3"/>
    <p:sldId id="323" r:id="rId4"/>
    <p:sldId id="815" r:id="rId5"/>
    <p:sldId id="818" r:id="rId6"/>
    <p:sldId id="817" r:id="rId7"/>
    <p:sldId id="819" r:id="rId8"/>
    <p:sldId id="385" r:id="rId9"/>
    <p:sldId id="38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59" d="100"/>
          <a:sy n="59" d="100"/>
        </p:scale>
        <p:origin x="90" y="7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40" b="1" i="0" u="none" strike="noStrike" kern="1200" cap="all" spc="150" baseline="0">
                <a:solidFill>
                  <a:schemeClr val="tx1">
                    <a:lumMod val="50000"/>
                    <a:lumOff val="50000"/>
                  </a:schemeClr>
                </a:solidFill>
                <a:latin typeface="+mn-lt"/>
                <a:ea typeface="+mn-ea"/>
                <a:cs typeface="+mn-cs"/>
              </a:defRPr>
            </a:pPr>
            <a:r>
              <a:rPr lang="en-US" sz="2400" dirty="0"/>
              <a:t>MT Subtype Volumes</a:t>
            </a:r>
          </a:p>
        </c:rich>
      </c:tx>
      <c:layout>
        <c:manualLayout>
          <c:xMode val="edge"/>
          <c:yMode val="edge"/>
          <c:x val="0.3125211114914983"/>
          <c:y val="2.3349139965684117E-2"/>
        </c:manualLayout>
      </c:layout>
      <c:overlay val="0"/>
      <c:spPr>
        <a:noFill/>
        <a:ln>
          <a:noFill/>
        </a:ln>
        <a:effectLst/>
      </c:spPr>
      <c:txPr>
        <a:bodyPr rot="0" spcFirstLastPara="1" vertOverflow="ellipsis" vert="horz" wrap="square" anchor="ctr" anchorCtr="1"/>
        <a:lstStyle/>
        <a:p>
          <a:pPr>
            <a:defRPr sz="144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manualLayout>
          <c:layoutTarget val="inner"/>
          <c:xMode val="edge"/>
          <c:yMode val="edge"/>
          <c:x val="6.6362228639415516E-2"/>
          <c:y val="0.107390505311697"/>
          <c:w val="0.91693313962178413"/>
          <c:h val="0.76647752312161854"/>
        </c:manualLayout>
      </c:layout>
      <c:barChart>
        <c:barDir val="col"/>
        <c:grouping val="clustered"/>
        <c:varyColors val="0"/>
        <c:ser>
          <c:idx val="0"/>
          <c:order val="0"/>
          <c:tx>
            <c:strRef>
              <c:f>Sheet1!$C$1</c:f>
              <c:strCache>
                <c:ptCount val="1"/>
                <c:pt idx="0">
                  <c:v>7/1/17-12/31/17</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cat>
            <c:strRef>
              <c:f>Sheet1!$B$2:$B$22</c:f>
              <c:strCache>
                <c:ptCount val="21"/>
                <c:pt idx="0">
                  <c:v>IAL</c:v>
                </c:pt>
                <c:pt idx="1">
                  <c:v>IAG</c:v>
                </c:pt>
                <c:pt idx="2">
                  <c:v>SWH</c:v>
                </c:pt>
                <c:pt idx="3">
                  <c:v>U&amp;B-D</c:v>
                </c:pt>
                <c:pt idx="4">
                  <c:v>RESC</c:v>
                </c:pt>
                <c:pt idx="5">
                  <c:v>U&amp;B-M</c:v>
                </c:pt>
                <c:pt idx="6">
                  <c:v>AMS-D</c:v>
                </c:pt>
                <c:pt idx="7">
                  <c:v>OTH</c:v>
                </c:pt>
                <c:pt idx="8">
                  <c:v>CWA</c:v>
                </c:pt>
                <c:pt idx="9">
                  <c:v>TXN-M</c:v>
                </c:pt>
                <c:pt idx="10">
                  <c:v>997</c:v>
                </c:pt>
                <c:pt idx="11">
                  <c:v>SIEB</c:v>
                </c:pt>
                <c:pt idx="12">
                  <c:v>BULK</c:v>
                </c:pt>
                <c:pt idx="13">
                  <c:v>DEV</c:v>
                </c:pt>
                <c:pt idx="14">
                  <c:v>PRO</c:v>
                </c:pt>
                <c:pt idx="15">
                  <c:v>AMS-M</c:v>
                </c:pt>
                <c:pt idx="16">
                  <c:v>ERCOT</c:v>
                </c:pt>
                <c:pt idx="17">
                  <c:v>SN</c:v>
                </c:pt>
                <c:pt idx="18">
                  <c:v>MVO</c:v>
                </c:pt>
                <c:pt idx="19">
                  <c:v>REDIR</c:v>
                </c:pt>
                <c:pt idx="20">
                  <c:v>MR</c:v>
                </c:pt>
              </c:strCache>
            </c:strRef>
          </c:cat>
          <c:val>
            <c:numRef>
              <c:f>Sheet1!$C$2:$C$22</c:f>
              <c:numCache>
                <c:formatCode>#,##0</c:formatCode>
                <c:ptCount val="21"/>
                <c:pt idx="0">
                  <c:v>15477</c:v>
                </c:pt>
                <c:pt idx="1">
                  <c:v>12810</c:v>
                </c:pt>
                <c:pt idx="2">
                  <c:v>6472</c:v>
                </c:pt>
                <c:pt idx="3">
                  <c:v>4178</c:v>
                </c:pt>
                <c:pt idx="4">
                  <c:v>4794</c:v>
                </c:pt>
                <c:pt idx="5">
                  <c:v>3449</c:v>
                </c:pt>
                <c:pt idx="6">
                  <c:v>4615</c:v>
                </c:pt>
                <c:pt idx="7">
                  <c:v>1454</c:v>
                </c:pt>
                <c:pt idx="8">
                  <c:v>16374</c:v>
                </c:pt>
                <c:pt idx="9" formatCode="General">
                  <c:v>805</c:v>
                </c:pt>
                <c:pt idx="10">
                  <c:v>2307</c:v>
                </c:pt>
                <c:pt idx="11" formatCode="General">
                  <c:v>771</c:v>
                </c:pt>
                <c:pt idx="12" formatCode="General">
                  <c:v>505</c:v>
                </c:pt>
                <c:pt idx="13" formatCode="General">
                  <c:v>93</c:v>
                </c:pt>
                <c:pt idx="14" formatCode="General">
                  <c:v>201</c:v>
                </c:pt>
                <c:pt idx="15" formatCode="General">
                  <c:v>235</c:v>
                </c:pt>
                <c:pt idx="16" formatCode="General">
                  <c:v>448</c:v>
                </c:pt>
                <c:pt idx="17" formatCode="General">
                  <c:v>350</c:v>
                </c:pt>
                <c:pt idx="18" formatCode="General">
                  <c:v>143</c:v>
                </c:pt>
                <c:pt idx="19" formatCode="General">
                  <c:v>184</c:v>
                </c:pt>
                <c:pt idx="20" formatCode="General">
                  <c:v>60</c:v>
                </c:pt>
              </c:numCache>
            </c:numRef>
          </c:val>
          <c:extLst>
            <c:ext xmlns:c16="http://schemas.microsoft.com/office/drawing/2014/chart" uri="{C3380CC4-5D6E-409C-BE32-E72D297353CC}">
              <c16:uniqueId val="{00000000-A0C5-492E-8B66-77AD5349EFD4}"/>
            </c:ext>
          </c:extLst>
        </c:ser>
        <c:ser>
          <c:idx val="1"/>
          <c:order val="1"/>
          <c:tx>
            <c:strRef>
              <c:f>Sheet1!$D$1</c:f>
              <c:strCache>
                <c:ptCount val="1"/>
                <c:pt idx="0">
                  <c:v>1/1/18 - 6/30/18</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cat>
            <c:strRef>
              <c:f>Sheet1!$B$2:$B$22</c:f>
              <c:strCache>
                <c:ptCount val="21"/>
                <c:pt idx="0">
                  <c:v>IAL</c:v>
                </c:pt>
                <c:pt idx="1">
                  <c:v>IAG</c:v>
                </c:pt>
                <c:pt idx="2">
                  <c:v>SWH</c:v>
                </c:pt>
                <c:pt idx="3">
                  <c:v>U&amp;B-D</c:v>
                </c:pt>
                <c:pt idx="4">
                  <c:v>RESC</c:v>
                </c:pt>
                <c:pt idx="5">
                  <c:v>U&amp;B-M</c:v>
                </c:pt>
                <c:pt idx="6">
                  <c:v>AMS-D</c:v>
                </c:pt>
                <c:pt idx="7">
                  <c:v>OTH</c:v>
                </c:pt>
                <c:pt idx="8">
                  <c:v>CWA</c:v>
                </c:pt>
                <c:pt idx="9">
                  <c:v>TXN-M</c:v>
                </c:pt>
                <c:pt idx="10">
                  <c:v>997</c:v>
                </c:pt>
                <c:pt idx="11">
                  <c:v>SIEB</c:v>
                </c:pt>
                <c:pt idx="12">
                  <c:v>BULK</c:v>
                </c:pt>
                <c:pt idx="13">
                  <c:v>DEV</c:v>
                </c:pt>
                <c:pt idx="14">
                  <c:v>PRO</c:v>
                </c:pt>
                <c:pt idx="15">
                  <c:v>AMS-M</c:v>
                </c:pt>
                <c:pt idx="16">
                  <c:v>ERCOT</c:v>
                </c:pt>
                <c:pt idx="17">
                  <c:v>SN</c:v>
                </c:pt>
                <c:pt idx="18">
                  <c:v>MVO</c:v>
                </c:pt>
                <c:pt idx="19">
                  <c:v>REDIR</c:v>
                </c:pt>
                <c:pt idx="20">
                  <c:v>MR</c:v>
                </c:pt>
              </c:strCache>
            </c:strRef>
          </c:cat>
          <c:val>
            <c:numRef>
              <c:f>Sheet1!$D$2:$D$22</c:f>
              <c:numCache>
                <c:formatCode>#,##0</c:formatCode>
                <c:ptCount val="21"/>
                <c:pt idx="0">
                  <c:v>17215</c:v>
                </c:pt>
                <c:pt idx="1">
                  <c:v>13262</c:v>
                </c:pt>
                <c:pt idx="2">
                  <c:v>5955</c:v>
                </c:pt>
                <c:pt idx="3">
                  <c:v>8641</c:v>
                </c:pt>
                <c:pt idx="4">
                  <c:v>5606</c:v>
                </c:pt>
                <c:pt idx="5">
                  <c:v>7093</c:v>
                </c:pt>
                <c:pt idx="6">
                  <c:v>2864</c:v>
                </c:pt>
                <c:pt idx="7">
                  <c:v>2543</c:v>
                </c:pt>
                <c:pt idx="8">
                  <c:v>2593</c:v>
                </c:pt>
                <c:pt idx="9" formatCode="General">
                  <c:v>1498</c:v>
                </c:pt>
                <c:pt idx="10" formatCode="General">
                  <c:v>888</c:v>
                </c:pt>
                <c:pt idx="11" formatCode="General">
                  <c:v>969</c:v>
                </c:pt>
                <c:pt idx="12" formatCode="General">
                  <c:v>730</c:v>
                </c:pt>
                <c:pt idx="13">
                  <c:v>2119</c:v>
                </c:pt>
                <c:pt idx="14" formatCode="General">
                  <c:v>393</c:v>
                </c:pt>
                <c:pt idx="15" formatCode="General">
                  <c:v>408</c:v>
                </c:pt>
                <c:pt idx="16" formatCode="General">
                  <c:v>356</c:v>
                </c:pt>
                <c:pt idx="17" formatCode="General">
                  <c:v>677</c:v>
                </c:pt>
                <c:pt idx="18" formatCode="General">
                  <c:v>254</c:v>
                </c:pt>
                <c:pt idx="19" formatCode="General">
                  <c:v>176</c:v>
                </c:pt>
                <c:pt idx="20" formatCode="General">
                  <c:v>118</c:v>
                </c:pt>
              </c:numCache>
            </c:numRef>
          </c:val>
          <c:extLst>
            <c:ext xmlns:c16="http://schemas.microsoft.com/office/drawing/2014/chart" uri="{C3380CC4-5D6E-409C-BE32-E72D297353CC}">
              <c16:uniqueId val="{00000001-A0C5-492E-8B66-77AD5349EFD4}"/>
            </c:ext>
          </c:extLst>
        </c:ser>
        <c:ser>
          <c:idx val="2"/>
          <c:order val="2"/>
          <c:tx>
            <c:strRef>
              <c:f>Sheet1!$E$1</c:f>
              <c:strCache>
                <c:ptCount val="1"/>
                <c:pt idx="0">
                  <c:v>6/1/18 - 12/31/18</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cat>
            <c:strRef>
              <c:f>Sheet1!$B$2:$B$22</c:f>
              <c:strCache>
                <c:ptCount val="21"/>
                <c:pt idx="0">
                  <c:v>IAL</c:v>
                </c:pt>
                <c:pt idx="1">
                  <c:v>IAG</c:v>
                </c:pt>
                <c:pt idx="2">
                  <c:v>SWH</c:v>
                </c:pt>
                <c:pt idx="3">
                  <c:v>U&amp;B-D</c:v>
                </c:pt>
                <c:pt idx="4">
                  <c:v>RESC</c:v>
                </c:pt>
                <c:pt idx="5">
                  <c:v>U&amp;B-M</c:v>
                </c:pt>
                <c:pt idx="6">
                  <c:v>AMS-D</c:v>
                </c:pt>
                <c:pt idx="7">
                  <c:v>OTH</c:v>
                </c:pt>
                <c:pt idx="8">
                  <c:v>CWA</c:v>
                </c:pt>
                <c:pt idx="9">
                  <c:v>TXN-M</c:v>
                </c:pt>
                <c:pt idx="10">
                  <c:v>997</c:v>
                </c:pt>
                <c:pt idx="11">
                  <c:v>SIEB</c:v>
                </c:pt>
                <c:pt idx="12">
                  <c:v>BULK</c:v>
                </c:pt>
                <c:pt idx="13">
                  <c:v>DEV</c:v>
                </c:pt>
                <c:pt idx="14">
                  <c:v>PRO</c:v>
                </c:pt>
                <c:pt idx="15">
                  <c:v>AMS-M</c:v>
                </c:pt>
                <c:pt idx="16">
                  <c:v>ERCOT</c:v>
                </c:pt>
                <c:pt idx="17">
                  <c:v>SN</c:v>
                </c:pt>
                <c:pt idx="18">
                  <c:v>MVO</c:v>
                </c:pt>
                <c:pt idx="19">
                  <c:v>REDIR</c:v>
                </c:pt>
                <c:pt idx="20">
                  <c:v>MR</c:v>
                </c:pt>
              </c:strCache>
            </c:strRef>
          </c:cat>
          <c:val>
            <c:numRef>
              <c:f>Sheet1!$E$2:$E$22</c:f>
              <c:numCache>
                <c:formatCode>#,##0</c:formatCode>
                <c:ptCount val="21"/>
                <c:pt idx="0">
                  <c:v>19422</c:v>
                </c:pt>
                <c:pt idx="1">
                  <c:v>14270</c:v>
                </c:pt>
                <c:pt idx="2">
                  <c:v>8188</c:v>
                </c:pt>
                <c:pt idx="3">
                  <c:v>5907</c:v>
                </c:pt>
                <c:pt idx="4">
                  <c:v>5514</c:v>
                </c:pt>
                <c:pt idx="5">
                  <c:v>5464</c:v>
                </c:pt>
                <c:pt idx="6">
                  <c:v>4252</c:v>
                </c:pt>
                <c:pt idx="7">
                  <c:v>2871</c:v>
                </c:pt>
                <c:pt idx="8">
                  <c:v>1612</c:v>
                </c:pt>
                <c:pt idx="9">
                  <c:v>1125</c:v>
                </c:pt>
                <c:pt idx="10">
                  <c:v>767</c:v>
                </c:pt>
                <c:pt idx="11">
                  <c:v>687</c:v>
                </c:pt>
                <c:pt idx="12">
                  <c:v>559</c:v>
                </c:pt>
                <c:pt idx="13">
                  <c:v>600</c:v>
                </c:pt>
                <c:pt idx="14">
                  <c:v>453</c:v>
                </c:pt>
                <c:pt idx="15">
                  <c:v>353</c:v>
                </c:pt>
                <c:pt idx="16">
                  <c:v>294</c:v>
                </c:pt>
                <c:pt idx="17">
                  <c:v>235</c:v>
                </c:pt>
                <c:pt idx="18">
                  <c:v>160</c:v>
                </c:pt>
                <c:pt idx="19">
                  <c:v>112</c:v>
                </c:pt>
                <c:pt idx="20">
                  <c:v>98</c:v>
                </c:pt>
              </c:numCache>
            </c:numRef>
          </c:val>
          <c:extLst>
            <c:ext xmlns:c16="http://schemas.microsoft.com/office/drawing/2014/chart" uri="{C3380CC4-5D6E-409C-BE32-E72D297353CC}">
              <c16:uniqueId val="{00000002-A0C5-492E-8B66-77AD5349EFD4}"/>
            </c:ext>
          </c:extLst>
        </c:ser>
        <c:dLbls>
          <c:showLegendKey val="0"/>
          <c:showVal val="0"/>
          <c:showCatName val="0"/>
          <c:showSerName val="0"/>
          <c:showPercent val="0"/>
          <c:showBubbleSize val="0"/>
        </c:dLbls>
        <c:gapWidth val="164"/>
        <c:overlap val="-22"/>
        <c:axId val="613567176"/>
        <c:axId val="613567504"/>
      </c:barChart>
      <c:catAx>
        <c:axId val="613567176"/>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613567504"/>
        <c:crosses val="autoZero"/>
        <c:auto val="1"/>
        <c:lblAlgn val="ctr"/>
        <c:lblOffset val="100"/>
        <c:noMultiLvlLbl val="0"/>
      </c:catAx>
      <c:valAx>
        <c:axId val="613567504"/>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13567176"/>
        <c:crosses val="autoZero"/>
        <c:crossBetween val="between"/>
      </c:valAx>
      <c:spPr>
        <a:noFill/>
        <a:ln>
          <a:noFill/>
        </a:ln>
        <a:effectLst/>
      </c:spPr>
    </c:plotArea>
    <c:legend>
      <c:legendPos val="t"/>
      <c:layout>
        <c:manualLayout>
          <c:xMode val="edge"/>
          <c:yMode val="edge"/>
          <c:x val="0.23671107687626003"/>
          <c:y val="0.10499827869037064"/>
          <c:w val="0.4673990071893187"/>
          <c:h val="9.0113431776616737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aseline="0"/>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A38450-596C-408C-8195-4F5AAB56A1C9}" type="datetimeFigureOut">
              <a:rPr lang="en-US" smtClean="0"/>
              <a:t>7/2/2019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C7D5FC-DFB4-4C80-BD62-AEA5644A3C26}" type="slidenum">
              <a:rPr lang="en-US" smtClean="0"/>
              <a:t>‹#›</a:t>
            </a:fld>
            <a:endParaRPr lang="en-US"/>
          </a:p>
        </p:txBody>
      </p:sp>
    </p:spTree>
    <p:extLst>
      <p:ext uri="{BB962C8B-B14F-4D97-AF65-F5344CB8AC3E}">
        <p14:creationId xmlns:p14="http://schemas.microsoft.com/office/powerpoint/2010/main" val="2008023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6524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5005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6307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3469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8156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7173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3729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28688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2">
                  <a:lumMod val="40000"/>
                  <a:lumOff val="60000"/>
                </a:schemeClr>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218087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3903024749"/>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09200876"/>
      </p:ext>
    </p:extLst>
  </p:cSld>
  <p:clrMap bg1="lt1" tx1="dk1" bg2="lt2" tx2="dk2" accent1="accent1" accent2="accent2" accent3="accent3" accent4="accent4" accent5="accent5" accent6="accent6" hlink="hlink" folHlink="folHlink"/>
  <p:sldLayoutIdLst>
    <p:sldLayoutId id="2147483663" r:id="rId1"/>
    <p:sldLayoutId id="2147483664"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ercot.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3136613"/>
            <a:ext cx="5029200" cy="584775"/>
          </a:xfrm>
          <a:prstGeom prst="rect">
            <a:avLst/>
          </a:prstGeom>
          <a:noFill/>
        </p:spPr>
        <p:txBody>
          <a:bodyPr wrap="square" rtlCol="0" anchor="ctr">
            <a:spAutoFit/>
          </a:bodyPr>
          <a:lstStyle/>
          <a:p>
            <a:r>
              <a:rPr lang="en-US" sz="3200" b="1" dirty="0" err="1">
                <a:solidFill>
                  <a:srgbClr val="5B6770"/>
                </a:solidFill>
                <a:latin typeface="Arial" panose="020B0604020202020204"/>
              </a:rPr>
              <a:t>MarkeTrak</a:t>
            </a:r>
            <a:r>
              <a:rPr lang="en-US" sz="3200" b="1" dirty="0">
                <a:solidFill>
                  <a:srgbClr val="5B6770"/>
                </a:solidFill>
                <a:latin typeface="Arial" panose="020B0604020202020204"/>
              </a:rPr>
              <a:t> Training</a:t>
            </a:r>
          </a:p>
        </p:txBody>
      </p:sp>
    </p:spTree>
    <p:extLst>
      <p:ext uri="{BB962C8B-B14F-4D97-AF65-F5344CB8AC3E}">
        <p14:creationId xmlns:p14="http://schemas.microsoft.com/office/powerpoint/2010/main" val="428829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dirty="0"/>
              <a:t>Antitrust Admonition</a:t>
            </a:r>
            <a:endParaRPr lang="en-US" b="1" dirty="0">
              <a:solidFill>
                <a:schemeClr val="accent1"/>
              </a:solidFill>
            </a:endParaRPr>
          </a:p>
        </p:txBody>
      </p:sp>
      <p:sp>
        <p:nvSpPr>
          <p:cNvPr id="3" name="Content Placeholder 2"/>
          <p:cNvSpPr>
            <a:spLocks noGrp="1"/>
          </p:cNvSpPr>
          <p:nvPr>
            <p:ph idx="1"/>
          </p:nvPr>
        </p:nvSpPr>
        <p:spPr>
          <a:xfrm>
            <a:off x="1828800" y="914400"/>
            <a:ext cx="8534400" cy="3738716"/>
          </a:xfrm>
        </p:spPr>
        <p:txBody>
          <a:bodyPr/>
          <a:lstStyle/>
          <a:p>
            <a:pPr marL="400050" lvl="1" indent="0">
              <a:buNone/>
            </a:pPr>
            <a:r>
              <a:rPr lang="en-US" sz="2400" dirty="0"/>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400" i="1" dirty="0"/>
              <a:t>Statement of Position on Antitrust Issues for Members of ERCOT Committees, Subcommittees, and Working Groups</a:t>
            </a:r>
            <a:r>
              <a:rPr lang="en-US" sz="2400" dirty="0"/>
              <a:t>, which is posted on the ERCOT website.</a:t>
            </a:r>
            <a:r>
              <a:rPr lang="en-US" sz="2400" baseline="30000" dirty="0"/>
              <a:t>1</a:t>
            </a:r>
          </a:p>
        </p:txBody>
      </p:sp>
      <p:sp>
        <p:nvSpPr>
          <p:cNvPr id="4" name="Slide Number Placeholder 3"/>
          <p:cNvSpPr>
            <a:spLocks noGrp="1"/>
          </p:cNvSpPr>
          <p:nvPr>
            <p:ph type="sldNum" sz="quarter" idx="4"/>
          </p:nvPr>
        </p:nvSpPr>
        <p:spPr/>
        <p:txBody>
          <a:bodyPr/>
          <a:lstStyle/>
          <a:p>
            <a:fld id="{1D93BD3E-1E9A-4970-A6F7-E7AC52762E0C}" type="slidenum">
              <a:rPr lang="en-US">
                <a:solidFill>
                  <a:srgbClr val="5B6770"/>
                </a:solidFill>
                <a:latin typeface="Arial" panose="020B0604020202020204"/>
              </a:rPr>
              <a:pPr/>
              <a:t>2</a:t>
            </a:fld>
            <a:endParaRPr lang="en-US">
              <a:solidFill>
                <a:srgbClr val="5B6770"/>
              </a:solidFill>
              <a:latin typeface="Arial" panose="020B0604020202020204"/>
            </a:endParaRPr>
          </a:p>
        </p:txBody>
      </p:sp>
    </p:spTree>
    <p:extLst>
      <p:ext uri="{BB962C8B-B14F-4D97-AF65-F5344CB8AC3E}">
        <p14:creationId xmlns:p14="http://schemas.microsoft.com/office/powerpoint/2010/main" val="798879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3</a:t>
            </a:fld>
            <a:endParaRPr lang="en-US">
              <a:solidFill>
                <a:prstClr val="black">
                  <a:tint val="75000"/>
                </a:prstClr>
              </a:solidFill>
              <a:latin typeface="Arial" panose="020B0604020202020204"/>
            </a:endParaRPr>
          </a:p>
        </p:txBody>
      </p:sp>
      <p:sp>
        <p:nvSpPr>
          <p:cNvPr id="7" name="TextBox 6">
            <a:extLst>
              <a:ext uri="{FF2B5EF4-FFF2-40B4-BE49-F238E27FC236}">
                <a16:creationId xmlns:a16="http://schemas.microsoft.com/office/drawing/2014/main" id="{BC7CC803-4C0B-4DA8-844A-895EC696946C}"/>
              </a:ext>
            </a:extLst>
          </p:cNvPr>
          <p:cNvSpPr txBox="1"/>
          <p:nvPr/>
        </p:nvSpPr>
        <p:spPr>
          <a:xfrm>
            <a:off x="1905000" y="3561800"/>
            <a:ext cx="8458200" cy="2246769"/>
          </a:xfrm>
          <a:prstGeom prst="rect">
            <a:avLst/>
          </a:prstGeom>
          <a:noFill/>
        </p:spPr>
        <p:txBody>
          <a:bodyPr wrap="square" rtlCol="0">
            <a:spAutoFit/>
          </a:bodyPr>
          <a:lstStyle/>
          <a:p>
            <a:pPr marL="214313" indent="-214313">
              <a:spcAft>
                <a:spcPts val="2400"/>
              </a:spcAft>
              <a:buFont typeface="Arial" panose="020B0604020202020204" pitchFamily="34" charset="0"/>
              <a:buChar char="•"/>
            </a:pPr>
            <a:r>
              <a:rPr lang="en-US" sz="2000" dirty="0">
                <a:solidFill>
                  <a:srgbClr val="5B6770"/>
                </a:solidFill>
                <a:latin typeface="Arial" panose="020B0604020202020204"/>
              </a:rPr>
              <a:t>The ERCOT Retail Market Issue Resolution System used by CRs, TDSPs, and ERCOT to initiate, communicate, and resolve issues</a:t>
            </a:r>
          </a:p>
          <a:p>
            <a:pPr marL="214313" indent="-214313">
              <a:spcAft>
                <a:spcPts val="2400"/>
              </a:spcAft>
              <a:buFont typeface="Arial" panose="020B0604020202020204" pitchFamily="34" charset="0"/>
              <a:buChar char="•"/>
            </a:pPr>
            <a:r>
              <a:rPr lang="en-US" sz="2000" dirty="0">
                <a:solidFill>
                  <a:srgbClr val="5B6770"/>
                </a:solidFill>
                <a:latin typeface="Arial" panose="020B0604020202020204"/>
              </a:rPr>
              <a:t>Discovery, visibility, tracking, historical reporting, and status of issues</a:t>
            </a:r>
          </a:p>
          <a:p>
            <a:pPr marL="214313" indent="-214313">
              <a:spcAft>
                <a:spcPts val="2400"/>
              </a:spcAft>
              <a:buFont typeface="Arial" panose="020B0604020202020204" pitchFamily="34" charset="0"/>
              <a:buChar char="•"/>
            </a:pPr>
            <a:r>
              <a:rPr lang="en-US" sz="2000" dirty="0">
                <a:solidFill>
                  <a:srgbClr val="5B6770"/>
                </a:solidFill>
                <a:latin typeface="Arial" panose="020B0604020202020204"/>
              </a:rPr>
              <a:t>Available to ERCOT market participants with a current Digital Certificate and the </a:t>
            </a:r>
            <a:r>
              <a:rPr lang="en-US" sz="2000" dirty="0" err="1">
                <a:solidFill>
                  <a:srgbClr val="5B6770"/>
                </a:solidFill>
                <a:latin typeface="Arial" panose="020B0604020202020204"/>
              </a:rPr>
              <a:t>MarkeTrak</a:t>
            </a:r>
            <a:r>
              <a:rPr lang="en-US" sz="2000" dirty="0">
                <a:solidFill>
                  <a:srgbClr val="5B6770"/>
                </a:solidFill>
                <a:latin typeface="Arial" panose="020B0604020202020204"/>
              </a:rPr>
              <a:t> role</a:t>
            </a:r>
          </a:p>
        </p:txBody>
      </p:sp>
      <p:sp>
        <p:nvSpPr>
          <p:cNvPr id="8" name="Title 7"/>
          <p:cNvSpPr>
            <a:spLocks noGrp="1"/>
          </p:cNvSpPr>
          <p:nvPr>
            <p:ph type="title"/>
          </p:nvPr>
        </p:nvSpPr>
        <p:spPr/>
        <p:txBody>
          <a:bodyPr/>
          <a:lstStyle/>
          <a:p>
            <a:r>
              <a:rPr lang="en-US" dirty="0"/>
              <a:t>What is </a:t>
            </a:r>
            <a:r>
              <a:rPr lang="en-US" dirty="0" err="1"/>
              <a:t>MarkeTrak</a:t>
            </a:r>
            <a:r>
              <a:rPr lang="en-US" dirty="0"/>
              <a:t>?</a:t>
            </a:r>
          </a:p>
        </p:txBody>
      </p:sp>
      <p:grpSp>
        <p:nvGrpSpPr>
          <p:cNvPr id="11" name="Group 10"/>
          <p:cNvGrpSpPr/>
          <p:nvPr/>
        </p:nvGrpSpPr>
        <p:grpSpPr>
          <a:xfrm>
            <a:off x="3073910" y="1389034"/>
            <a:ext cx="6044180" cy="1812814"/>
            <a:chOff x="1588010" y="1510414"/>
            <a:chExt cx="6044180" cy="1812814"/>
          </a:xfrm>
        </p:grpSpPr>
        <p:sp>
          <p:nvSpPr>
            <p:cNvPr id="9" name="Hexagon 8"/>
            <p:cNvSpPr/>
            <p:nvPr/>
          </p:nvSpPr>
          <p:spPr>
            <a:xfrm>
              <a:off x="1588010" y="2115710"/>
              <a:ext cx="6044180" cy="1207518"/>
            </a:xfrm>
            <a:prstGeom prst="hexagon">
              <a:avLst>
                <a:gd name="adj" fmla="val 43887"/>
                <a:gd name="vf" fmla="val 11547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prstClr val="white"/>
                  </a:solidFill>
                  <a:latin typeface="Arial" charset="0"/>
                  <a:cs typeface="Arial" charset="0"/>
                </a:rPr>
                <a:t>A web-based database application used to track and manage ERCOT Retail Market data discrepancies</a:t>
              </a: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6495" y="1510414"/>
              <a:ext cx="3747210" cy="486010"/>
            </a:xfrm>
            <a:prstGeom prst="rect">
              <a:avLst/>
            </a:prstGeom>
          </p:spPr>
        </p:pic>
      </p:grpSp>
    </p:spTree>
    <p:extLst>
      <p:ext uri="{BB962C8B-B14F-4D97-AF65-F5344CB8AC3E}">
        <p14:creationId xmlns:p14="http://schemas.microsoft.com/office/powerpoint/2010/main" val="1331666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err="1"/>
              <a:t>MarkeTrak</a:t>
            </a:r>
            <a:r>
              <a:rPr lang="en-US" dirty="0"/>
              <a:t>?</a:t>
            </a:r>
          </a:p>
        </p:txBody>
      </p:sp>
      <p:sp>
        <p:nvSpPr>
          <p:cNvPr id="3" name="Content Placeholder 2"/>
          <p:cNvSpPr>
            <a:spLocks noGrp="1"/>
          </p:cNvSpPr>
          <p:nvPr>
            <p:ph idx="1"/>
          </p:nvPr>
        </p:nvSpPr>
        <p:spPr>
          <a:xfrm>
            <a:off x="1828800" y="990601"/>
            <a:ext cx="8534400" cy="762491"/>
          </a:xfrm>
        </p:spPr>
        <p:txBody>
          <a:bodyPr/>
          <a:lstStyle/>
          <a:p>
            <a:pPr marL="0" indent="0">
              <a:buNone/>
            </a:pPr>
            <a:r>
              <a:rPr lang="en-US" dirty="0">
                <a:latin typeface="Arial" panose="020B0604020202020204" pitchFamily="34" charset="0"/>
                <a:cs typeface="Arial" panose="020B0604020202020204" pitchFamily="34" charset="0"/>
              </a:rPr>
              <a:t>There are two primary </a:t>
            </a:r>
            <a:r>
              <a:rPr lang="en-US" dirty="0" err="1">
                <a:latin typeface="Arial" panose="020B0604020202020204" pitchFamily="34" charset="0"/>
                <a:cs typeface="Arial" panose="020B0604020202020204" pitchFamily="34" charset="0"/>
              </a:rPr>
              <a:t>MarkeTrak</a:t>
            </a:r>
            <a:r>
              <a:rPr lang="en-US" dirty="0">
                <a:latin typeface="Arial" panose="020B0604020202020204" pitchFamily="34" charset="0"/>
                <a:cs typeface="Arial" panose="020B0604020202020204" pitchFamily="34" charset="0"/>
              </a:rPr>
              <a:t> issue types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a:solidFill>
                  <a:srgbClr val="5B6770">
                    <a:lumMod val="60000"/>
                    <a:lumOff val="40000"/>
                  </a:srgbClr>
                </a:solidFill>
                <a:latin typeface="Arial" panose="020B0604020202020204"/>
              </a:rPr>
              <a:pPr/>
              <a:t>4</a:t>
            </a:fld>
            <a:endParaRPr lang="en-US" dirty="0">
              <a:solidFill>
                <a:srgbClr val="5B6770">
                  <a:lumMod val="60000"/>
                  <a:lumOff val="40000"/>
                </a:srgbClr>
              </a:solidFill>
              <a:latin typeface="Arial" panose="020B0604020202020204"/>
            </a:endParaRPr>
          </a:p>
        </p:txBody>
      </p:sp>
      <p:sp>
        <p:nvSpPr>
          <p:cNvPr id="10" name="Text Placeholder 8">
            <a:extLst>
              <a:ext uri="{FF2B5EF4-FFF2-40B4-BE49-F238E27FC236}">
                <a16:creationId xmlns:a16="http://schemas.microsoft.com/office/drawing/2014/main" id="{F3E6CF29-1E1A-4A78-80C1-514781AF07D7}"/>
              </a:ext>
            </a:extLst>
          </p:cNvPr>
          <p:cNvSpPr txBox="1">
            <a:spLocks/>
          </p:cNvSpPr>
          <p:nvPr/>
        </p:nvSpPr>
        <p:spPr>
          <a:xfrm>
            <a:off x="6057524" y="1753090"/>
            <a:ext cx="4381877" cy="1188720"/>
          </a:xfrm>
          <a:prstGeom prst="rect">
            <a:avLst/>
          </a:prstGeom>
          <a:solidFill>
            <a:srgbClr val="D6F5F8"/>
          </a:solidFill>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800" b="1" i="1" dirty="0">
                <a:solidFill>
                  <a:srgbClr val="00AEC7"/>
                </a:solidFill>
                <a:latin typeface="Arial" panose="020B0604020202020204" pitchFamily="34" charset="0"/>
                <a:cs typeface="Arial" panose="020B0604020202020204" pitchFamily="34" charset="0"/>
              </a:rPr>
              <a:t>Data Extract Variances </a:t>
            </a:r>
          </a:p>
          <a:p>
            <a:pPr marL="0" indent="0" algn="ctr">
              <a:buNone/>
            </a:pPr>
            <a:r>
              <a:rPr lang="en-US" sz="2800" b="1" i="1" dirty="0">
                <a:solidFill>
                  <a:srgbClr val="00AEC7"/>
                </a:solidFill>
                <a:latin typeface="Arial" panose="020B0604020202020204" pitchFamily="34" charset="0"/>
                <a:cs typeface="Arial" panose="020B0604020202020204" pitchFamily="34" charset="0"/>
              </a:rPr>
              <a:t>( DEVs )</a:t>
            </a:r>
          </a:p>
        </p:txBody>
      </p:sp>
      <p:sp>
        <p:nvSpPr>
          <p:cNvPr id="11" name="Content Placeholder 9">
            <a:extLst>
              <a:ext uri="{FF2B5EF4-FFF2-40B4-BE49-F238E27FC236}">
                <a16:creationId xmlns:a16="http://schemas.microsoft.com/office/drawing/2014/main" id="{13DB7FB2-49D0-4E22-AFF0-558DD57D0D6D}"/>
              </a:ext>
            </a:extLst>
          </p:cNvPr>
          <p:cNvSpPr txBox="1">
            <a:spLocks/>
          </p:cNvSpPr>
          <p:nvPr/>
        </p:nvSpPr>
        <p:spPr>
          <a:xfrm>
            <a:off x="6057524" y="3084515"/>
            <a:ext cx="4381877" cy="2958839"/>
          </a:xfrm>
          <a:prstGeom prst="rect">
            <a:avLst/>
          </a:prstGeom>
          <a:ln>
            <a:solidFill>
              <a:schemeClr val="tx1"/>
            </a:solidFill>
          </a:ln>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74320" indent="-274320">
              <a:spcBef>
                <a:spcPts val="0"/>
              </a:spcBef>
              <a:spcAft>
                <a:spcPts val="1200"/>
              </a:spcAft>
            </a:pPr>
            <a:r>
              <a:rPr lang="en-US" sz="1800" dirty="0">
                <a:solidFill>
                  <a:srgbClr val="5B6770"/>
                </a:solidFill>
                <a:latin typeface="Arial" panose="020B0604020202020204" pitchFamily="34" charset="0"/>
                <a:cs typeface="Arial" panose="020B0604020202020204" pitchFamily="34" charset="0"/>
              </a:rPr>
              <a:t>An issue that </a:t>
            </a:r>
            <a:r>
              <a:rPr lang="en-US" sz="1800" i="1" u="sng" dirty="0">
                <a:solidFill>
                  <a:srgbClr val="5B6770"/>
                </a:solidFill>
                <a:latin typeface="Arial" panose="020B0604020202020204" pitchFamily="34" charset="0"/>
                <a:cs typeface="Arial" panose="020B0604020202020204" pitchFamily="34" charset="0"/>
              </a:rPr>
              <a:t>cannot</a:t>
            </a:r>
            <a:r>
              <a:rPr lang="en-US" sz="1800" dirty="0">
                <a:solidFill>
                  <a:srgbClr val="5B6770"/>
                </a:solidFill>
                <a:latin typeface="Arial" panose="020B0604020202020204" pitchFamily="34" charset="0"/>
                <a:cs typeface="Arial" panose="020B0604020202020204" pitchFamily="34" charset="0"/>
              </a:rPr>
              <a:t> be resolved with a transaction</a:t>
            </a:r>
            <a:endParaRPr lang="en-US" sz="1800" i="1" dirty="0">
              <a:solidFill>
                <a:srgbClr val="5B6770"/>
              </a:solidFill>
              <a:latin typeface="Arial" panose="020B0604020202020204" pitchFamily="34" charset="0"/>
              <a:cs typeface="Arial" panose="020B0604020202020204" pitchFamily="34" charset="0"/>
            </a:endParaRPr>
          </a:p>
          <a:p>
            <a:pPr marL="274320" indent="-274320">
              <a:spcBef>
                <a:spcPts val="0"/>
              </a:spcBef>
              <a:spcAft>
                <a:spcPts val="1200"/>
              </a:spcAft>
            </a:pPr>
            <a:r>
              <a:rPr lang="en-US" sz="1800" i="1" dirty="0">
                <a:solidFill>
                  <a:srgbClr val="5B6770"/>
                </a:solidFill>
                <a:latin typeface="Arial" panose="020B0604020202020204" pitchFamily="34" charset="0"/>
                <a:cs typeface="Arial" panose="020B0604020202020204" pitchFamily="34" charset="0"/>
              </a:rPr>
              <a:t>For example</a:t>
            </a:r>
            <a:r>
              <a:rPr lang="en-US" sz="1800" dirty="0">
                <a:solidFill>
                  <a:srgbClr val="5B6770"/>
                </a:solidFill>
                <a:latin typeface="Arial" panose="020B0604020202020204" pitchFamily="34" charset="0"/>
                <a:cs typeface="Arial" panose="020B0604020202020204" pitchFamily="34" charset="0"/>
              </a:rPr>
              <a:t>: inserting a Service History Row (for the 727 extract)</a:t>
            </a:r>
            <a:endParaRPr lang="en-US" dirty="0">
              <a:solidFill>
                <a:srgbClr val="5B6770"/>
              </a:solidFill>
              <a:latin typeface="Arial" panose="020B0604020202020204" pitchFamily="34" charset="0"/>
              <a:cs typeface="Arial" panose="020B0604020202020204" pitchFamily="34" charset="0"/>
            </a:endParaRPr>
          </a:p>
        </p:txBody>
      </p:sp>
      <p:sp>
        <p:nvSpPr>
          <p:cNvPr id="12" name="Text Placeholder 10">
            <a:extLst>
              <a:ext uri="{FF2B5EF4-FFF2-40B4-BE49-F238E27FC236}">
                <a16:creationId xmlns:a16="http://schemas.microsoft.com/office/drawing/2014/main" id="{00A0FD5B-9D9B-49C6-A69F-0D1ED6F284B0}"/>
              </a:ext>
            </a:extLst>
          </p:cNvPr>
          <p:cNvSpPr txBox="1">
            <a:spLocks/>
          </p:cNvSpPr>
          <p:nvPr/>
        </p:nvSpPr>
        <p:spPr>
          <a:xfrm>
            <a:off x="1905001" y="1753090"/>
            <a:ext cx="4000877" cy="1188720"/>
          </a:xfrm>
          <a:prstGeom prst="rect">
            <a:avLst/>
          </a:prstGeom>
          <a:solidFill>
            <a:srgbClr val="D6F5F8"/>
          </a:solidFill>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800" b="1" i="1" dirty="0">
                <a:solidFill>
                  <a:srgbClr val="00AEC7"/>
                </a:solidFill>
                <a:latin typeface="Arial" panose="020B0604020202020204" pitchFamily="34" charset="0"/>
                <a:cs typeface="Arial" panose="020B0604020202020204" pitchFamily="34" charset="0"/>
              </a:rPr>
              <a:t>Day to Day </a:t>
            </a:r>
          </a:p>
          <a:p>
            <a:pPr marL="0" indent="0" algn="ctr">
              <a:buNone/>
            </a:pPr>
            <a:r>
              <a:rPr lang="en-US" sz="2800" b="1" i="1" dirty="0">
                <a:solidFill>
                  <a:srgbClr val="00AEC7"/>
                </a:solidFill>
                <a:latin typeface="Arial" panose="020B0604020202020204" pitchFamily="34" charset="0"/>
                <a:cs typeface="Arial" panose="020B0604020202020204" pitchFamily="34" charset="0"/>
              </a:rPr>
              <a:t>( D2D )</a:t>
            </a:r>
          </a:p>
        </p:txBody>
      </p:sp>
      <p:sp>
        <p:nvSpPr>
          <p:cNvPr id="13" name="Content Placeholder 11">
            <a:extLst>
              <a:ext uri="{FF2B5EF4-FFF2-40B4-BE49-F238E27FC236}">
                <a16:creationId xmlns:a16="http://schemas.microsoft.com/office/drawing/2014/main" id="{D730D398-E606-4C98-A0FE-7816E481E3E2}"/>
              </a:ext>
            </a:extLst>
          </p:cNvPr>
          <p:cNvSpPr txBox="1">
            <a:spLocks/>
          </p:cNvSpPr>
          <p:nvPr/>
        </p:nvSpPr>
        <p:spPr>
          <a:xfrm>
            <a:off x="1905001" y="3078655"/>
            <a:ext cx="4000876" cy="2964699"/>
          </a:xfrm>
          <a:prstGeom prst="rect">
            <a:avLst/>
          </a:prstGeom>
          <a:ln>
            <a:solidFill>
              <a:schemeClr val="tx1"/>
            </a:solidFill>
          </a:ln>
        </p:spPr>
        <p:txBody>
          <a:bodyPr vert="horz" lIns="91440" tIns="45720" rIns="91440" bIns="45720" rtlCol="0" anchor="t"/>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74320" indent="-274320" algn="l">
              <a:spcAft>
                <a:spcPts val="1200"/>
              </a:spcAft>
              <a:buFont typeface="Arial" panose="020B0604020202020204" pitchFamily="34" charset="0"/>
              <a:buChar char="•"/>
            </a:pPr>
            <a:r>
              <a:rPr lang="en-US" sz="1800" dirty="0">
                <a:solidFill>
                  <a:srgbClr val="5B6770"/>
                </a:solidFill>
                <a:latin typeface="Arial" panose="020B0604020202020204" pitchFamily="34" charset="0"/>
                <a:cs typeface="Arial" panose="020B0604020202020204" pitchFamily="34" charset="0"/>
              </a:rPr>
              <a:t>An issue that can be resolved with a transaction</a:t>
            </a:r>
          </a:p>
          <a:p>
            <a:pPr marL="274320" indent="-274320" algn="l">
              <a:spcAft>
                <a:spcPts val="1200"/>
              </a:spcAft>
              <a:buFont typeface="Arial" panose="020B0604020202020204" pitchFamily="34" charset="0"/>
              <a:buChar char="•"/>
            </a:pPr>
            <a:r>
              <a:rPr lang="en-US" sz="1800" dirty="0">
                <a:solidFill>
                  <a:srgbClr val="5B6770"/>
                </a:solidFill>
                <a:latin typeface="Arial" panose="020B0604020202020204" pitchFamily="34" charset="0"/>
                <a:cs typeface="Arial" panose="020B0604020202020204" pitchFamily="34" charset="0"/>
              </a:rPr>
              <a:t>For example: syncing transaction status in ERCOT system with TDSP and CR systems (Completed to Cancelled)</a:t>
            </a:r>
            <a:endParaRPr lang="en-US" dirty="0">
              <a:solidFill>
                <a:srgbClr val="5B6770"/>
              </a:solidFill>
              <a:latin typeface="Arial" panose="020B0604020202020204" pitchFamily="34" charset="0"/>
              <a:cs typeface="Arial" panose="020B0604020202020204" pitchFamily="34" charset="0"/>
            </a:endParaRPr>
          </a:p>
        </p:txBody>
      </p:sp>
      <p:sp>
        <p:nvSpPr>
          <p:cNvPr id="15" name="TextBox 14"/>
          <p:cNvSpPr txBox="1"/>
          <p:nvPr/>
        </p:nvSpPr>
        <p:spPr>
          <a:xfrm>
            <a:off x="6363940" y="5517157"/>
            <a:ext cx="3570273" cy="369332"/>
          </a:xfrm>
          <a:prstGeom prst="rect">
            <a:avLst/>
          </a:prstGeom>
          <a:noFill/>
        </p:spPr>
        <p:txBody>
          <a:bodyPr wrap="none" rtlCol="0">
            <a:spAutoFit/>
          </a:bodyPr>
          <a:lstStyle/>
          <a:p>
            <a:r>
              <a:rPr lang="en-US" dirty="0">
                <a:solidFill>
                  <a:srgbClr val="FF8200"/>
                </a:solidFill>
                <a:latin typeface="Arial" panose="020B0604020202020204" pitchFamily="34" charset="0"/>
                <a:cs typeface="Arial" panose="020B0604020202020204" pitchFamily="34" charset="0"/>
              </a:rPr>
              <a:t>Represents 1% of MTs submitted</a:t>
            </a:r>
          </a:p>
        </p:txBody>
      </p:sp>
      <p:sp>
        <p:nvSpPr>
          <p:cNvPr id="16" name="TextBox 15"/>
          <p:cNvSpPr txBox="1"/>
          <p:nvPr/>
        </p:nvSpPr>
        <p:spPr>
          <a:xfrm>
            <a:off x="2056184" y="5517157"/>
            <a:ext cx="3698513" cy="369332"/>
          </a:xfrm>
          <a:prstGeom prst="rect">
            <a:avLst/>
          </a:prstGeom>
          <a:noFill/>
        </p:spPr>
        <p:txBody>
          <a:bodyPr wrap="none" rtlCol="0">
            <a:spAutoFit/>
          </a:bodyPr>
          <a:lstStyle/>
          <a:p>
            <a:pPr>
              <a:spcBef>
                <a:spcPct val="20000"/>
              </a:spcBef>
            </a:pPr>
            <a:r>
              <a:rPr lang="en-US" dirty="0">
                <a:solidFill>
                  <a:srgbClr val="FF8200"/>
                </a:solidFill>
                <a:latin typeface="Arial" panose="020B0604020202020204" pitchFamily="34" charset="0"/>
                <a:cs typeface="Arial" panose="020B0604020202020204" pitchFamily="34" charset="0"/>
              </a:rPr>
              <a:t>Represents 99% of MTs submitted</a:t>
            </a:r>
          </a:p>
        </p:txBody>
      </p:sp>
    </p:spTree>
    <p:extLst>
      <p:ext uri="{BB962C8B-B14F-4D97-AF65-F5344CB8AC3E}">
        <p14:creationId xmlns:p14="http://schemas.microsoft.com/office/powerpoint/2010/main" val="1193242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2548" y="264602"/>
            <a:ext cx="6343650" cy="388739"/>
          </a:xfrm>
        </p:spPr>
        <p:txBody>
          <a:bodyPr/>
          <a:lstStyle/>
          <a:p>
            <a:r>
              <a:rPr lang="en-US" dirty="0" err="1"/>
              <a:t>MarkeTrak</a:t>
            </a:r>
            <a:r>
              <a:rPr lang="en-US" dirty="0"/>
              <a:t> Subtypes</a:t>
            </a:r>
          </a:p>
        </p:txBody>
      </p:sp>
      <p:sp>
        <p:nvSpPr>
          <p:cNvPr id="3" name="Content Placeholder 2"/>
          <p:cNvSpPr>
            <a:spLocks noGrp="1"/>
          </p:cNvSpPr>
          <p:nvPr>
            <p:ph idx="1"/>
          </p:nvPr>
        </p:nvSpPr>
        <p:spPr>
          <a:xfrm>
            <a:off x="2952750" y="1047378"/>
            <a:ext cx="6400800" cy="342900"/>
          </a:xfrm>
        </p:spPr>
        <p:txBody>
          <a:bodyPr/>
          <a:lstStyle/>
          <a:p>
            <a:pPr marL="0" indent="0">
              <a:spcBef>
                <a:spcPts val="900"/>
              </a:spcBef>
              <a:buNone/>
            </a:pPr>
            <a:r>
              <a:rPr lang="en-US" sz="2000" dirty="0"/>
              <a:t>There are several issue types including:</a:t>
            </a:r>
          </a:p>
        </p:txBody>
      </p:sp>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5</a:t>
            </a:fld>
            <a:endParaRPr lang="en-US">
              <a:solidFill>
                <a:prstClr val="black">
                  <a:tint val="75000"/>
                </a:prstClr>
              </a:solidFill>
              <a:latin typeface="Arial" panose="020B0604020202020204"/>
            </a:endParaRPr>
          </a:p>
        </p:txBody>
      </p:sp>
      <p:graphicFrame>
        <p:nvGraphicFramePr>
          <p:cNvPr id="12" name="Object 11">
            <a:extLst>
              <a:ext uri="{FF2B5EF4-FFF2-40B4-BE49-F238E27FC236}">
                <a16:creationId xmlns:a16="http://schemas.microsoft.com/office/drawing/2014/main" id="{567B11B0-8B4F-40E2-82D9-C5CF7FBFE037}"/>
              </a:ext>
            </a:extLst>
          </p:cNvPr>
          <p:cNvGraphicFramePr>
            <a:graphicFrameLocks noChangeAspect="1"/>
          </p:cNvGraphicFramePr>
          <p:nvPr>
            <p:extLst>
              <p:ext uri="{D42A27DB-BD31-4B8C-83A1-F6EECF244321}">
                <p14:modId xmlns:p14="http://schemas.microsoft.com/office/powerpoint/2010/main" val="1942615075"/>
              </p:ext>
            </p:extLst>
          </p:nvPr>
        </p:nvGraphicFramePr>
        <p:xfrm>
          <a:off x="1685925" y="1534870"/>
          <a:ext cx="8372475" cy="4610100"/>
        </p:xfrm>
        <a:graphic>
          <a:graphicData uri="http://schemas.openxmlformats.org/presentationml/2006/ole">
            <mc:AlternateContent xmlns:mc="http://schemas.openxmlformats.org/markup-compatibility/2006">
              <mc:Choice xmlns:v="urn:schemas-microsoft-com:vml" Requires="v">
                <p:oleObj spid="_x0000_s1027" name="Worksheet" r:id="rId4" imgW="8372475" imgH="4609988" progId="Excel.Sheet.12">
                  <p:embed/>
                </p:oleObj>
              </mc:Choice>
              <mc:Fallback>
                <p:oleObj name="Worksheet" r:id="rId4" imgW="8372475" imgH="4609988" progId="Excel.Sheet.12">
                  <p:embed/>
                  <p:pic>
                    <p:nvPicPr>
                      <p:cNvPr id="0" name=""/>
                      <p:cNvPicPr/>
                      <p:nvPr/>
                    </p:nvPicPr>
                    <p:blipFill>
                      <a:blip r:embed="rId5"/>
                      <a:stretch>
                        <a:fillRect/>
                      </a:stretch>
                    </p:blipFill>
                    <p:spPr>
                      <a:xfrm>
                        <a:off x="1685925" y="1534870"/>
                        <a:ext cx="8372475" cy="4610100"/>
                      </a:xfrm>
                      <a:prstGeom prst="rect">
                        <a:avLst/>
                      </a:prstGeom>
                    </p:spPr>
                  </p:pic>
                </p:oleObj>
              </mc:Fallback>
            </mc:AlternateContent>
          </a:graphicData>
        </a:graphic>
      </p:graphicFrame>
    </p:spTree>
    <p:extLst>
      <p:ext uri="{BB962C8B-B14F-4D97-AF65-F5344CB8AC3E}">
        <p14:creationId xmlns:p14="http://schemas.microsoft.com/office/powerpoint/2010/main" val="308113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707" y="264602"/>
            <a:ext cx="7031174" cy="388739"/>
          </a:xfrm>
        </p:spPr>
        <p:txBody>
          <a:bodyPr/>
          <a:lstStyle/>
          <a:p>
            <a:r>
              <a:rPr lang="en-US" dirty="0" err="1"/>
              <a:t>MarkeTrak</a:t>
            </a:r>
            <a:r>
              <a:rPr lang="en-US" dirty="0"/>
              <a:t> Historical Volumes</a:t>
            </a:r>
          </a:p>
        </p:txBody>
      </p:sp>
      <p:sp>
        <p:nvSpPr>
          <p:cNvPr id="3" name="Content Placeholder 2"/>
          <p:cNvSpPr>
            <a:spLocks noGrp="1"/>
          </p:cNvSpPr>
          <p:nvPr>
            <p:ph idx="1"/>
          </p:nvPr>
        </p:nvSpPr>
        <p:spPr>
          <a:xfrm>
            <a:off x="223381" y="5345083"/>
            <a:ext cx="11511419" cy="504294"/>
          </a:xfrm>
          <a:solidFill>
            <a:schemeClr val="tx2">
              <a:lumMod val="50000"/>
            </a:schemeClr>
          </a:solidFill>
        </p:spPr>
        <p:txBody>
          <a:bodyPr/>
          <a:lstStyle/>
          <a:p>
            <a:pPr marL="0" indent="0" algn="ctr">
              <a:spcBef>
                <a:spcPts val="900"/>
              </a:spcBef>
              <a:buNone/>
            </a:pPr>
            <a:r>
              <a:rPr lang="en-US" sz="2000" b="1" dirty="0">
                <a:solidFill>
                  <a:schemeClr val="bg1"/>
                </a:solidFill>
              </a:rPr>
              <a:t>The IAS family of </a:t>
            </a:r>
            <a:r>
              <a:rPr lang="en-US" sz="2000" b="1" dirty="0" err="1">
                <a:solidFill>
                  <a:schemeClr val="bg1"/>
                </a:solidFill>
              </a:rPr>
              <a:t>MarkeTraks</a:t>
            </a:r>
            <a:r>
              <a:rPr lang="en-US" sz="2000" b="1" dirty="0">
                <a:solidFill>
                  <a:schemeClr val="bg1"/>
                </a:solidFill>
              </a:rPr>
              <a:t> (IAG, IAL, &amp; RESC) make up ~49% of </a:t>
            </a:r>
            <a:r>
              <a:rPr lang="en-US" sz="2000" b="1" dirty="0" err="1">
                <a:solidFill>
                  <a:schemeClr val="bg1"/>
                </a:solidFill>
              </a:rPr>
              <a:t>MarkeTrak</a:t>
            </a:r>
            <a:r>
              <a:rPr lang="en-US" sz="2000" b="1" dirty="0">
                <a:solidFill>
                  <a:schemeClr val="bg1"/>
                </a:solidFill>
              </a:rPr>
              <a:t> overall volume</a:t>
            </a:r>
            <a:r>
              <a:rPr lang="en-US" sz="2000" dirty="0"/>
              <a:t>. </a:t>
            </a:r>
          </a:p>
        </p:txBody>
      </p:sp>
      <p:sp>
        <p:nvSpPr>
          <p:cNvPr id="4" name="Slide Number Placeholder 3"/>
          <p:cNvSpPr>
            <a:spLocks noGrp="1"/>
          </p:cNvSpPr>
          <p:nvPr>
            <p:ph type="sldNum" sz="quarter" idx="4"/>
          </p:nvPr>
        </p:nvSpPr>
        <p:spPr/>
        <p:txBody>
          <a:bodyPr/>
          <a:lstStyle/>
          <a:p>
            <a:fld id="{1D93BD3E-1E9A-4970-A6F7-E7AC52762E0C}" type="slidenum">
              <a:rPr lang="en-US">
                <a:solidFill>
                  <a:prstClr val="black">
                    <a:tint val="75000"/>
                  </a:prstClr>
                </a:solidFill>
                <a:latin typeface="Arial" panose="020B0604020202020204"/>
              </a:rPr>
              <a:pPr/>
              <a:t>6</a:t>
            </a:fld>
            <a:endParaRPr lang="en-US">
              <a:solidFill>
                <a:prstClr val="black">
                  <a:tint val="75000"/>
                </a:prstClr>
              </a:solidFill>
              <a:latin typeface="Arial" panose="020B0604020202020204"/>
            </a:endParaRPr>
          </a:p>
        </p:txBody>
      </p:sp>
      <p:graphicFrame>
        <p:nvGraphicFramePr>
          <p:cNvPr id="6" name="Content Placeholder 4">
            <a:extLst>
              <a:ext uri="{FF2B5EF4-FFF2-40B4-BE49-F238E27FC236}">
                <a16:creationId xmlns:a16="http://schemas.microsoft.com/office/drawing/2014/main" id="{E993DE79-337F-419B-86E1-7A3619AAF29E}"/>
              </a:ext>
            </a:extLst>
          </p:cNvPr>
          <p:cNvGraphicFramePr>
            <a:graphicFrameLocks/>
          </p:cNvGraphicFramePr>
          <p:nvPr>
            <p:extLst>
              <p:ext uri="{D42A27DB-BD31-4B8C-83A1-F6EECF244321}">
                <p14:modId xmlns:p14="http://schemas.microsoft.com/office/powerpoint/2010/main" val="3398023158"/>
              </p:ext>
            </p:extLst>
          </p:nvPr>
        </p:nvGraphicFramePr>
        <p:xfrm>
          <a:off x="836112" y="823543"/>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8BDCC930-96BE-4165-AE2B-96CECD7F7ACD}"/>
              </a:ext>
            </a:extLst>
          </p:cNvPr>
          <p:cNvSpPr txBox="1"/>
          <p:nvPr/>
        </p:nvSpPr>
        <p:spPr>
          <a:xfrm>
            <a:off x="5887232" y="2392471"/>
            <a:ext cx="4697260" cy="923330"/>
          </a:xfrm>
          <a:prstGeom prst="rect">
            <a:avLst/>
          </a:prstGeom>
          <a:noFill/>
        </p:spPr>
        <p:txBody>
          <a:bodyPr wrap="square" rtlCol="0">
            <a:spAutoFit/>
          </a:bodyPr>
          <a:lstStyle/>
          <a:p>
            <a:pPr algn="ctr"/>
            <a:r>
              <a:rPr lang="en-US" i="1" dirty="0"/>
              <a:t>RMGRR139 removed ERCOT’s one-day Evaluation Window eliminating the need for the Cancel W/ Approval MT</a:t>
            </a:r>
          </a:p>
        </p:txBody>
      </p:sp>
      <p:cxnSp>
        <p:nvCxnSpPr>
          <p:cNvPr id="8" name="Straight Arrow Connector 7">
            <a:extLst>
              <a:ext uri="{FF2B5EF4-FFF2-40B4-BE49-F238E27FC236}">
                <a16:creationId xmlns:a16="http://schemas.microsoft.com/office/drawing/2014/main" id="{BF723761-BD0F-4012-9465-3B72060688A2}"/>
              </a:ext>
            </a:extLst>
          </p:cNvPr>
          <p:cNvCxnSpPr>
            <a:cxnSpLocks/>
          </p:cNvCxnSpPr>
          <p:nvPr/>
        </p:nvCxnSpPr>
        <p:spPr>
          <a:xfrm flipH="1">
            <a:off x="5496838" y="2605414"/>
            <a:ext cx="597074" cy="248722"/>
          </a:xfrm>
          <a:prstGeom prst="straightConnector1">
            <a:avLst/>
          </a:prstGeom>
          <a:ln w="38100">
            <a:solidFill>
              <a:srgbClr val="FF0000"/>
            </a:solidFill>
            <a:headEnd type="none"/>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9212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dirty="0" err="1"/>
              <a:t>MarkeTrak</a:t>
            </a:r>
            <a:r>
              <a:rPr lang="en-US" dirty="0"/>
              <a:t> Online Training</a:t>
            </a:r>
          </a:p>
        </p:txBody>
      </p:sp>
      <p:sp>
        <p:nvSpPr>
          <p:cNvPr id="3" name="Content Placeholder 2"/>
          <p:cNvSpPr>
            <a:spLocks noGrp="1"/>
          </p:cNvSpPr>
          <p:nvPr>
            <p:ph idx="1"/>
          </p:nvPr>
        </p:nvSpPr>
        <p:spPr>
          <a:xfrm>
            <a:off x="1828800" y="1122564"/>
            <a:ext cx="8534400" cy="744794"/>
          </a:xfrm>
        </p:spPr>
        <p:txBody>
          <a:bodyPr/>
          <a:lstStyle/>
          <a:p>
            <a:pPr marL="0" indent="0">
              <a:spcBef>
                <a:spcPts val="1800"/>
              </a:spcBef>
              <a:buNone/>
            </a:pPr>
            <a:r>
              <a:rPr lang="en-US" sz="2000" dirty="0" err="1"/>
              <a:t>MarkeTrak</a:t>
            </a:r>
            <a:r>
              <a:rPr lang="en-US" sz="2000" dirty="0"/>
              <a:t> online training is available on </a:t>
            </a:r>
            <a:r>
              <a:rPr lang="en-US" sz="2000" dirty="0">
                <a:hlinkClick r:id="rId3"/>
              </a:rPr>
              <a:t>www.ercot.com</a:t>
            </a:r>
            <a:r>
              <a:rPr lang="en-US" sz="2000" dirty="0"/>
              <a:t> and includes the following modules:</a:t>
            </a:r>
          </a:p>
        </p:txBody>
      </p:sp>
      <p:sp>
        <p:nvSpPr>
          <p:cNvPr id="4" name="Slide Number Placeholder 3"/>
          <p:cNvSpPr>
            <a:spLocks noGrp="1"/>
          </p:cNvSpPr>
          <p:nvPr>
            <p:ph type="sldNum" sz="quarter" idx="4"/>
          </p:nvPr>
        </p:nvSpPr>
        <p:spPr/>
        <p:txBody>
          <a:bodyPr/>
          <a:lstStyle/>
          <a:p>
            <a:fld id="{1D93BD3E-1E9A-4970-A6F7-E7AC52762E0C}" type="slidenum">
              <a:rPr lang="en-US">
                <a:solidFill>
                  <a:srgbClr val="5B6770"/>
                </a:solidFill>
                <a:latin typeface="Arial" panose="020B0604020202020204"/>
              </a:rPr>
              <a:pPr/>
              <a:t>7</a:t>
            </a:fld>
            <a:endParaRPr lang="en-US">
              <a:solidFill>
                <a:srgbClr val="5B6770"/>
              </a:solidFill>
              <a:latin typeface="Arial" panose="020B0604020202020204"/>
            </a:endParaRPr>
          </a:p>
        </p:txBody>
      </p:sp>
      <p:sp>
        <p:nvSpPr>
          <p:cNvPr id="5" name="Rectangle 4"/>
          <p:cNvSpPr/>
          <p:nvPr/>
        </p:nvSpPr>
        <p:spPr>
          <a:xfrm>
            <a:off x="6365790" y="2244478"/>
            <a:ext cx="4226011" cy="3939540"/>
          </a:xfrm>
          <a:prstGeom prst="rect">
            <a:avLst/>
          </a:prstGeom>
        </p:spPr>
        <p:txBody>
          <a:bodyPr wrap="square">
            <a:spAutoFit/>
          </a:bodyPr>
          <a:lstStyle/>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Usage/Billing Disputes</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Additional Day to Day Subtypes</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Bulk Insert</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Admin Functionality</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Data Extract Variance (DEV) Non-LSE Subtypes</a:t>
            </a:r>
          </a:p>
          <a:p>
            <a:pPr marL="342900" indent="-342900">
              <a:spcBef>
                <a:spcPts val="1800"/>
              </a:spcBef>
              <a:buFont typeface="Arial" panose="020B0604020202020204" pitchFamily="34" charset="0"/>
              <a:buChar char="•"/>
            </a:pPr>
            <a:r>
              <a:rPr lang="en-US" sz="2000" dirty="0">
                <a:solidFill>
                  <a:srgbClr val="5B6770"/>
                </a:solidFill>
                <a:latin typeface="Arial" panose="020B0604020202020204"/>
              </a:rPr>
              <a:t>Reporting</a:t>
            </a:r>
          </a:p>
          <a:p>
            <a:pPr marL="342900" indent="-342900">
              <a:spcBef>
                <a:spcPts val="1800"/>
              </a:spcBef>
              <a:buFont typeface="Arial" panose="020B0604020202020204" pitchFamily="34" charset="0"/>
              <a:buChar char="•"/>
            </a:pPr>
            <a:endParaRPr lang="en-US" sz="2000" dirty="0">
              <a:solidFill>
                <a:srgbClr val="00AEC7"/>
              </a:solidFill>
              <a:latin typeface="Arial" panose="020B0604020202020204"/>
            </a:endParaRPr>
          </a:p>
        </p:txBody>
      </p:sp>
      <p:sp>
        <p:nvSpPr>
          <p:cNvPr id="6" name="Rectangle 5"/>
          <p:cNvSpPr/>
          <p:nvPr/>
        </p:nvSpPr>
        <p:spPr>
          <a:xfrm>
            <a:off x="1828800" y="2244478"/>
            <a:ext cx="4434346" cy="3939540"/>
          </a:xfrm>
          <a:prstGeom prst="rect">
            <a:avLst/>
          </a:prstGeom>
        </p:spPr>
        <p:txBody>
          <a:bodyPr wrap="square">
            <a:spAutoFit/>
          </a:bodyPr>
          <a:lstStyle/>
          <a:p>
            <a:pPr marL="285750" indent="-285750">
              <a:spcBef>
                <a:spcPts val="1800"/>
              </a:spcBef>
              <a:buFont typeface="Arial" panose="020B0604020202020204" pitchFamily="34" charset="0"/>
              <a:buChar char="•"/>
            </a:pPr>
            <a:r>
              <a:rPr lang="en-US" sz="2000" dirty="0" err="1">
                <a:solidFill>
                  <a:srgbClr val="5B6770"/>
                </a:solidFill>
                <a:latin typeface="Arial" panose="020B0604020202020204"/>
              </a:rPr>
              <a:t>MarkeTrak</a:t>
            </a:r>
            <a:r>
              <a:rPr lang="en-US" sz="2000" dirty="0">
                <a:solidFill>
                  <a:srgbClr val="5B6770"/>
                </a:solidFill>
                <a:latin typeface="Arial" panose="020B0604020202020204"/>
              </a:rPr>
              <a:t> Overview </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Inadvertent Gain/Loss</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Cancel With/Without Approval</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Switch Hold Removal</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Data Extract Variance (DEV) LSE Subtypes</a:t>
            </a:r>
          </a:p>
          <a:p>
            <a:pPr marL="285750" indent="-285750">
              <a:spcBef>
                <a:spcPts val="1800"/>
              </a:spcBef>
              <a:buFont typeface="Arial" panose="020B0604020202020204" pitchFamily="34" charset="0"/>
              <a:buChar char="•"/>
            </a:pPr>
            <a:r>
              <a:rPr lang="en-US" sz="2000" dirty="0">
                <a:solidFill>
                  <a:srgbClr val="5B6770"/>
                </a:solidFill>
                <a:latin typeface="Arial" panose="020B0604020202020204"/>
              </a:rPr>
              <a:t>Email Functionality</a:t>
            </a:r>
          </a:p>
          <a:p>
            <a:pPr marL="285750" indent="-285750">
              <a:spcBef>
                <a:spcPts val="1800"/>
              </a:spcBef>
              <a:buFont typeface="Arial" panose="020B0604020202020204" pitchFamily="34" charset="0"/>
              <a:buChar char="•"/>
            </a:pPr>
            <a:endParaRPr lang="en-US" sz="2000" dirty="0">
              <a:solidFill>
                <a:srgbClr val="00AEC7"/>
              </a:solidFill>
              <a:latin typeface="Arial" panose="020B0604020202020204"/>
            </a:endParaRPr>
          </a:p>
        </p:txBody>
      </p:sp>
    </p:spTree>
    <p:extLst>
      <p:ext uri="{BB962C8B-B14F-4D97-AF65-F5344CB8AC3E}">
        <p14:creationId xmlns:p14="http://schemas.microsoft.com/office/powerpoint/2010/main" val="780886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lstStyle/>
          <a:p>
            <a:r>
              <a:rPr lang="en-US" dirty="0" err="1"/>
              <a:t>MarkeTrak</a:t>
            </a:r>
            <a:r>
              <a:rPr lang="en-US" dirty="0"/>
              <a:t> Training Objectives</a:t>
            </a:r>
          </a:p>
        </p:txBody>
      </p:sp>
      <p:sp>
        <p:nvSpPr>
          <p:cNvPr id="3" name="Content Placeholder 2"/>
          <p:cNvSpPr>
            <a:spLocks noGrp="1"/>
          </p:cNvSpPr>
          <p:nvPr>
            <p:ph idx="1"/>
          </p:nvPr>
        </p:nvSpPr>
        <p:spPr>
          <a:xfrm>
            <a:off x="6156126" y="1645381"/>
            <a:ext cx="4207074" cy="3096553"/>
          </a:xfrm>
        </p:spPr>
        <p:txBody>
          <a:bodyPr/>
          <a:lstStyle/>
          <a:p>
            <a:pPr>
              <a:spcBef>
                <a:spcPts val="0"/>
              </a:spcBef>
              <a:spcAft>
                <a:spcPts val="1200"/>
              </a:spcAft>
            </a:pPr>
            <a:r>
              <a:rPr lang="en-US" sz="1800" dirty="0"/>
              <a:t>Bulk Insert</a:t>
            </a:r>
          </a:p>
          <a:p>
            <a:pPr>
              <a:spcBef>
                <a:spcPts val="0"/>
              </a:spcBef>
              <a:spcAft>
                <a:spcPts val="1200"/>
              </a:spcAft>
            </a:pPr>
            <a:r>
              <a:rPr lang="en-US" sz="1800" dirty="0"/>
              <a:t>Additional D2D Subtypes</a:t>
            </a:r>
          </a:p>
          <a:p>
            <a:pPr>
              <a:spcBef>
                <a:spcPts val="0"/>
              </a:spcBef>
              <a:spcAft>
                <a:spcPts val="1200"/>
              </a:spcAft>
            </a:pPr>
            <a:r>
              <a:rPr lang="en-US" sz="1800" dirty="0"/>
              <a:t>Other Subtype</a:t>
            </a:r>
          </a:p>
          <a:p>
            <a:pPr>
              <a:spcBef>
                <a:spcPts val="0"/>
              </a:spcBef>
              <a:spcAft>
                <a:spcPts val="1200"/>
              </a:spcAft>
            </a:pPr>
            <a:r>
              <a:rPr lang="en-US" sz="1800" dirty="0"/>
              <a:t>Inadvertent Gains</a:t>
            </a:r>
          </a:p>
          <a:p>
            <a:pPr lvl="1">
              <a:spcBef>
                <a:spcPts val="0"/>
              </a:spcBef>
              <a:spcAft>
                <a:spcPts val="1200"/>
              </a:spcAft>
            </a:pPr>
            <a:r>
              <a:rPr lang="en-US" sz="1400" dirty="0"/>
              <a:t>Rescission</a:t>
            </a:r>
          </a:p>
          <a:p>
            <a:pPr lvl="1">
              <a:spcBef>
                <a:spcPts val="0"/>
              </a:spcBef>
              <a:spcAft>
                <a:spcPts val="1200"/>
              </a:spcAft>
            </a:pPr>
            <a:r>
              <a:rPr lang="en-US" sz="1400" dirty="0"/>
              <a:t>IAG Walkthrough</a:t>
            </a:r>
          </a:p>
          <a:p>
            <a:pPr lvl="1">
              <a:spcBef>
                <a:spcPts val="0"/>
              </a:spcBef>
              <a:spcAft>
                <a:spcPts val="1200"/>
              </a:spcAft>
            </a:pPr>
            <a:r>
              <a:rPr lang="en-US" sz="1400" dirty="0"/>
              <a:t>Verification Process</a:t>
            </a:r>
          </a:p>
          <a:p>
            <a:pPr lvl="1">
              <a:spcBef>
                <a:spcPts val="0"/>
              </a:spcBef>
              <a:spcAft>
                <a:spcPts val="1200"/>
              </a:spcAft>
            </a:pPr>
            <a:r>
              <a:rPr lang="en-US" sz="1400" dirty="0"/>
              <a:t>Best Practices</a:t>
            </a:r>
          </a:p>
          <a:p>
            <a:pPr lvl="1">
              <a:spcBef>
                <a:spcPts val="0"/>
              </a:spcBef>
              <a:spcAft>
                <a:spcPts val="1200"/>
              </a:spcAft>
            </a:pPr>
            <a:r>
              <a:rPr lang="en-US" sz="1400" dirty="0"/>
              <a:t>Reporting</a:t>
            </a:r>
          </a:p>
          <a:p>
            <a:pPr>
              <a:spcBef>
                <a:spcPts val="0"/>
              </a:spcBef>
              <a:spcAft>
                <a:spcPts val="1200"/>
              </a:spcAft>
            </a:pPr>
            <a:r>
              <a:rPr lang="en-US" sz="1800" dirty="0"/>
              <a:t>Background/GUI Reporting</a:t>
            </a:r>
          </a:p>
          <a:p>
            <a:pPr lvl="1">
              <a:spcBef>
                <a:spcPts val="0"/>
              </a:spcBef>
              <a:spcAft>
                <a:spcPts val="1200"/>
              </a:spcAft>
            </a:pPr>
            <a:endParaRPr lang="en-US" sz="1400" dirty="0"/>
          </a:p>
          <a:p>
            <a:pPr lvl="1">
              <a:spcBef>
                <a:spcPts val="0"/>
              </a:spcBef>
              <a:spcAft>
                <a:spcPts val="1200"/>
              </a:spcAft>
            </a:pPr>
            <a:endParaRPr lang="en-US" sz="1400" dirty="0"/>
          </a:p>
          <a:p>
            <a:pPr lvl="1">
              <a:spcBef>
                <a:spcPts val="0"/>
              </a:spcBef>
              <a:spcAft>
                <a:spcPts val="1200"/>
              </a:spcAft>
            </a:pPr>
            <a:endParaRPr lang="en-US" sz="1400" dirty="0"/>
          </a:p>
          <a:p>
            <a:pPr marL="457200" lvl="1" indent="0">
              <a:spcBef>
                <a:spcPts val="0"/>
              </a:spcBef>
              <a:spcAft>
                <a:spcPts val="1200"/>
              </a:spcAft>
              <a:buNone/>
            </a:pP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a:solidFill>
                  <a:srgbClr val="5B6770"/>
                </a:solidFill>
                <a:latin typeface="Arial" panose="020B0604020202020204"/>
              </a:rPr>
              <a:pPr/>
              <a:t>8</a:t>
            </a:fld>
            <a:endParaRPr lang="en-US">
              <a:solidFill>
                <a:srgbClr val="5B6770"/>
              </a:solidFill>
              <a:latin typeface="Arial" panose="020B0604020202020204"/>
            </a:endParaRPr>
          </a:p>
        </p:txBody>
      </p:sp>
      <p:sp>
        <p:nvSpPr>
          <p:cNvPr id="5" name="Content Placeholder 2"/>
          <p:cNvSpPr txBox="1">
            <a:spLocks/>
          </p:cNvSpPr>
          <p:nvPr/>
        </p:nvSpPr>
        <p:spPr>
          <a:xfrm>
            <a:off x="1981201" y="1066800"/>
            <a:ext cx="4721629" cy="5257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2400"/>
              </a:spcAft>
              <a:buNone/>
            </a:pPr>
            <a:r>
              <a:rPr lang="en-US" sz="1800" b="1" i="1" dirty="0">
                <a:solidFill>
                  <a:srgbClr val="5B6770"/>
                </a:solidFill>
                <a:latin typeface="Arial" panose="020B0604020202020204"/>
              </a:rPr>
              <a:t>This training covers the following topics:</a:t>
            </a:r>
          </a:p>
          <a:p>
            <a:pPr marL="274320" indent="-274320">
              <a:spcBef>
                <a:spcPts val="0"/>
              </a:spcBef>
              <a:spcAft>
                <a:spcPts val="1200"/>
              </a:spcAft>
            </a:pPr>
            <a:r>
              <a:rPr lang="en-US" sz="1800" dirty="0">
                <a:solidFill>
                  <a:srgbClr val="5B6770"/>
                </a:solidFill>
                <a:latin typeface="Arial" panose="020B0604020202020204"/>
              </a:rPr>
              <a:t>General </a:t>
            </a:r>
            <a:r>
              <a:rPr lang="en-US" sz="1800" dirty="0" err="1">
                <a:solidFill>
                  <a:srgbClr val="5B6770"/>
                </a:solidFill>
                <a:latin typeface="Arial" panose="020B0604020202020204"/>
              </a:rPr>
              <a:t>MarkeTrak</a:t>
            </a:r>
            <a:r>
              <a:rPr lang="en-US" sz="1800" dirty="0">
                <a:solidFill>
                  <a:srgbClr val="5B6770"/>
                </a:solidFill>
                <a:latin typeface="Arial" panose="020B0604020202020204"/>
              </a:rPr>
              <a:t> Navigation</a:t>
            </a:r>
          </a:p>
          <a:p>
            <a:pPr marL="274320" indent="-274320">
              <a:spcBef>
                <a:spcPts val="0"/>
              </a:spcBef>
              <a:spcAft>
                <a:spcPts val="1200"/>
              </a:spcAft>
            </a:pPr>
            <a:r>
              <a:rPr lang="en-US" sz="1800" dirty="0">
                <a:solidFill>
                  <a:srgbClr val="5B6770"/>
                </a:solidFill>
                <a:latin typeface="Arial" panose="020B0604020202020204"/>
              </a:rPr>
              <a:t>Administrator Functionality</a:t>
            </a:r>
          </a:p>
          <a:p>
            <a:pPr marL="274320" indent="-274320">
              <a:spcBef>
                <a:spcPts val="0"/>
              </a:spcBef>
              <a:spcAft>
                <a:spcPts val="1200"/>
              </a:spcAft>
            </a:pPr>
            <a:r>
              <a:rPr lang="en-US" sz="1800" dirty="0">
                <a:solidFill>
                  <a:srgbClr val="5B6770"/>
                </a:solidFill>
                <a:latin typeface="Arial" panose="020B0604020202020204"/>
              </a:rPr>
              <a:t>Email Notification</a:t>
            </a:r>
          </a:p>
          <a:p>
            <a:pPr marL="274320" indent="-274320">
              <a:spcBef>
                <a:spcPts val="0"/>
              </a:spcBef>
              <a:spcAft>
                <a:spcPts val="1200"/>
              </a:spcAft>
            </a:pPr>
            <a:r>
              <a:rPr lang="en-US" sz="1800" dirty="0" err="1">
                <a:solidFill>
                  <a:srgbClr val="5B6770"/>
                </a:solidFill>
                <a:latin typeface="Arial" panose="020B0604020202020204"/>
              </a:rPr>
              <a:t>ListServes</a:t>
            </a:r>
            <a:endParaRPr lang="en-US" sz="1800" dirty="0">
              <a:solidFill>
                <a:srgbClr val="5B6770"/>
              </a:solidFill>
              <a:latin typeface="Arial" panose="020B0604020202020204"/>
            </a:endParaRPr>
          </a:p>
          <a:p>
            <a:pPr marL="274320" indent="-274320">
              <a:spcBef>
                <a:spcPts val="0"/>
              </a:spcBef>
              <a:spcAft>
                <a:spcPts val="1200"/>
              </a:spcAft>
            </a:pPr>
            <a:r>
              <a:rPr lang="en-US" sz="1800" dirty="0">
                <a:solidFill>
                  <a:srgbClr val="5B6770"/>
                </a:solidFill>
                <a:latin typeface="Arial" panose="020B0604020202020204"/>
              </a:rPr>
              <a:t>Missing Enrollments</a:t>
            </a:r>
          </a:p>
          <a:p>
            <a:pPr marL="274320" indent="-274320">
              <a:spcBef>
                <a:spcPts val="0"/>
              </a:spcBef>
              <a:spcAft>
                <a:spcPts val="1200"/>
              </a:spcAft>
            </a:pPr>
            <a:r>
              <a:rPr lang="en-US" sz="1800" dirty="0">
                <a:solidFill>
                  <a:srgbClr val="5B6770"/>
                </a:solidFill>
                <a:latin typeface="Arial" panose="020B0604020202020204"/>
              </a:rPr>
              <a:t>Usage &amp; Billing</a:t>
            </a:r>
          </a:p>
          <a:p>
            <a:pPr marL="274320" indent="-274320">
              <a:spcBef>
                <a:spcPts val="0"/>
              </a:spcBef>
              <a:spcAft>
                <a:spcPts val="1200"/>
              </a:spcAft>
            </a:pPr>
            <a:r>
              <a:rPr lang="en-US" sz="1800" dirty="0">
                <a:solidFill>
                  <a:srgbClr val="5B6770"/>
                </a:solidFill>
                <a:latin typeface="Arial" panose="020B0604020202020204"/>
              </a:rPr>
              <a:t>Switch Holds</a:t>
            </a:r>
          </a:p>
          <a:p>
            <a:pPr marL="274320" indent="-274320">
              <a:spcBef>
                <a:spcPts val="0"/>
              </a:spcBef>
              <a:spcAft>
                <a:spcPts val="1200"/>
              </a:spcAft>
            </a:pPr>
            <a:r>
              <a:rPr lang="en-US" sz="1800" dirty="0">
                <a:solidFill>
                  <a:srgbClr val="5B6770"/>
                </a:solidFill>
                <a:latin typeface="Arial" panose="020B0604020202020204"/>
              </a:rPr>
              <a:t>Siebel Changes</a:t>
            </a:r>
          </a:p>
          <a:p>
            <a:pPr marL="274320" indent="-274320">
              <a:spcBef>
                <a:spcPts val="0"/>
              </a:spcBef>
              <a:spcAft>
                <a:spcPts val="1200"/>
              </a:spcAft>
            </a:pPr>
            <a:r>
              <a:rPr lang="en-US" sz="1800" dirty="0">
                <a:solidFill>
                  <a:srgbClr val="5B6770"/>
                </a:solidFill>
                <a:latin typeface="Arial" panose="020B0604020202020204"/>
              </a:rPr>
              <a:t>DEV LSE/Non LSE</a:t>
            </a:r>
          </a:p>
          <a:p>
            <a:pPr marL="274320" indent="-274320">
              <a:spcBef>
                <a:spcPts val="0"/>
              </a:spcBef>
              <a:spcAft>
                <a:spcPts val="1200"/>
              </a:spcAft>
            </a:pPr>
            <a:endParaRPr lang="en-US" sz="1800" dirty="0">
              <a:solidFill>
                <a:srgbClr val="5B6770"/>
              </a:solidFill>
              <a:latin typeface="Arial" panose="020B0604020202020204"/>
            </a:endParaRPr>
          </a:p>
        </p:txBody>
      </p:sp>
    </p:spTree>
    <p:extLst>
      <p:ext uri="{BB962C8B-B14F-4D97-AF65-F5344CB8AC3E}">
        <p14:creationId xmlns:p14="http://schemas.microsoft.com/office/powerpoint/2010/main" val="304665340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a:dk1>
        <a:srgbClr val="00AEC7"/>
      </a:dk1>
      <a:lt1>
        <a:sysClr val="window" lastClr="FFFFFF"/>
      </a:lt1>
      <a:dk2>
        <a:srgbClr val="5B6770"/>
      </a:dk2>
      <a:lt2>
        <a:srgbClr val="FFFFFF"/>
      </a:lt2>
      <a:accent1>
        <a:srgbClr val="003865"/>
      </a:accent1>
      <a:accent2>
        <a:srgbClr val="685BC7"/>
      </a:accent2>
      <a:accent3>
        <a:srgbClr val="26D07C"/>
      </a:accent3>
      <a:accent4>
        <a:srgbClr val="FFD100"/>
      </a:accent4>
      <a:accent5>
        <a:srgbClr val="FF8200"/>
      </a:accent5>
      <a:accent6>
        <a:srgbClr val="890C58"/>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295</TotalTime>
  <Words>410</Words>
  <Application>Microsoft Office PowerPoint</Application>
  <PresentationFormat>Widescreen</PresentationFormat>
  <Paragraphs>76</Paragraphs>
  <Slides>8</Slides>
  <Notes>6</Notes>
  <HiddenSlides>0</HiddenSlides>
  <MMClips>0</MMClips>
  <ScaleCrop>false</ScaleCrop>
  <HeadingPairs>
    <vt:vector size="8" baseType="variant">
      <vt:variant>
        <vt:lpstr>Fonts Used</vt:lpstr>
      </vt:variant>
      <vt:variant>
        <vt:i4>2</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3" baseType="lpstr">
      <vt:lpstr>Arial</vt:lpstr>
      <vt:lpstr>Calibri</vt:lpstr>
      <vt:lpstr>1_Custom Design</vt:lpstr>
      <vt:lpstr>1_Office Theme</vt:lpstr>
      <vt:lpstr>Microsoft Excel Worksheet</vt:lpstr>
      <vt:lpstr>PowerPoint Presentation</vt:lpstr>
      <vt:lpstr>Antitrust Admonition</vt:lpstr>
      <vt:lpstr>What is MarkeTrak?</vt:lpstr>
      <vt:lpstr>What is MarkeTrak?</vt:lpstr>
      <vt:lpstr>MarkeTrak Subtypes</vt:lpstr>
      <vt:lpstr>MarkeTrak Historical Volumes</vt:lpstr>
      <vt:lpstr>MarkeTrak Online Training</vt:lpstr>
      <vt:lpstr>MarkeTrak Training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Wiegand, Sheri</dc:creator>
  <cp:lastModifiedBy>Wiegand, Sheri</cp:lastModifiedBy>
  <cp:revision>10</cp:revision>
  <dcterms:created xsi:type="dcterms:W3CDTF">2019-07-02T16:16:34Z</dcterms:created>
  <dcterms:modified xsi:type="dcterms:W3CDTF">2019-07-02T21:12:10Z</dcterms:modified>
</cp:coreProperties>
</file>