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62" r:id="rId2"/>
  </p:sldMasterIdLst>
  <p:notesMasterIdLst>
    <p:notesMasterId r:id="rId30"/>
  </p:notesMasterIdLst>
  <p:sldIdLst>
    <p:sldId id="322" r:id="rId3"/>
    <p:sldId id="604" r:id="rId4"/>
    <p:sldId id="605" r:id="rId5"/>
    <p:sldId id="792" r:id="rId6"/>
    <p:sldId id="774" r:id="rId7"/>
    <p:sldId id="775" r:id="rId8"/>
    <p:sldId id="776" r:id="rId9"/>
    <p:sldId id="793" r:id="rId10"/>
    <p:sldId id="819" r:id="rId11"/>
    <p:sldId id="380" r:id="rId12"/>
    <p:sldId id="324" r:id="rId13"/>
    <p:sldId id="338" r:id="rId14"/>
    <p:sldId id="337" r:id="rId15"/>
    <p:sldId id="336" r:id="rId16"/>
    <p:sldId id="335" r:id="rId17"/>
    <p:sldId id="334" r:id="rId18"/>
    <p:sldId id="333" r:id="rId19"/>
    <p:sldId id="332" r:id="rId20"/>
    <p:sldId id="331" r:id="rId21"/>
    <p:sldId id="330" r:id="rId22"/>
    <p:sldId id="329" r:id="rId23"/>
    <p:sldId id="328" r:id="rId24"/>
    <p:sldId id="327" r:id="rId25"/>
    <p:sldId id="325" r:id="rId26"/>
    <p:sldId id="326" r:id="rId27"/>
    <p:sldId id="779" r:id="rId28"/>
    <p:sldId id="780" r:id="rId2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24" autoAdjust="0"/>
    <p:restoredTop sz="94660"/>
  </p:normalViewPr>
  <p:slideViewPr>
    <p:cSldViewPr snapToGrid="0">
      <p:cViewPr>
        <p:scale>
          <a:sx n="55" d="100"/>
          <a:sy n="55" d="100"/>
        </p:scale>
        <p:origin x="552" y="-69"/>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tableStyles" Target="tableStyle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presProps" Target="pres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5F5FA70-2633-476B-8DA8-A8D54E0C789E}" type="datetimeFigureOut">
              <a:rPr lang="en-US" smtClean="0"/>
              <a:t>7/8/2019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03D8F26-A203-466F-85A4-DADEB32507AB}" type="slidenum">
              <a:rPr lang="en-US" smtClean="0"/>
              <a:t>‹#›</a:t>
            </a:fld>
            <a:endParaRPr lang="en-US"/>
          </a:p>
        </p:txBody>
      </p:sp>
    </p:spTree>
    <p:extLst>
      <p:ext uri="{BB962C8B-B14F-4D97-AF65-F5344CB8AC3E}">
        <p14:creationId xmlns:p14="http://schemas.microsoft.com/office/powerpoint/2010/main" val="118634679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62AC51D-6DAA-4455-8EA7-D54B64909A85}"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41685765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62AC51D-6DAA-4455-8EA7-D54B64909A85}"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49459486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62AC51D-6DAA-4455-8EA7-D54B64909A85}"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66438496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62AC51D-6DAA-4455-8EA7-D54B64909A85}"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17</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414043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62AC51D-6DAA-4455-8EA7-D54B64909A85}"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18</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05309265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62AC51D-6DAA-4455-8EA7-D54B64909A85}"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19</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1206561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62AC51D-6DAA-4455-8EA7-D54B64909A85}"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20</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28440547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62AC51D-6DAA-4455-8EA7-D54B64909A85}"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21</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42189700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62AC51D-6DAA-4455-8EA7-D54B64909A85}"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22</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51106970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62AC51D-6DAA-4455-8EA7-D54B64909A85}"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23</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412696404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62AC51D-6DAA-4455-8EA7-D54B64909A85}"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24</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15186032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62AC51D-6DAA-4455-8EA7-D54B64909A85}"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35950767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62AC51D-6DAA-4455-8EA7-D54B64909A85}"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25</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89434776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62AC51D-6DAA-4455-8EA7-D54B64909A85}"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48053033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62AC51D-6DAA-4455-8EA7-D54B64909A85}"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33703630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62AC51D-6DAA-4455-8EA7-D54B64909A85}"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50476485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62AC51D-6DAA-4455-8EA7-D54B64909A85}"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90233206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62AC51D-6DAA-4455-8EA7-D54B64909A85}"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401357474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62AC51D-6DAA-4455-8EA7-D54B64909A85}"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27292675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62AC51D-6DAA-4455-8EA7-D54B64909A85}"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89291436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62156716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a:prstGeom prst="rect">
            <a:avLst/>
          </a:prstGeom>
        </p:spPr>
        <p:txBody>
          <a:bodyPr/>
          <a:lstStyle/>
          <a:p>
            <a:r>
              <a:rPr lang="en-US" dirty="0"/>
              <a:t>Click to edit Master title style</a:t>
            </a:r>
          </a:p>
        </p:txBody>
      </p:sp>
      <p:sp>
        <p:nvSpPr>
          <p:cNvPr id="3" name="Subtitle 2"/>
          <p:cNvSpPr>
            <a:spLocks noGrp="1"/>
          </p:cNvSpPr>
          <p:nvPr>
            <p:ph type="subTitle" idx="1"/>
          </p:nvPr>
        </p:nvSpPr>
        <p:spPr>
          <a:xfrm>
            <a:off x="1828800" y="3886200"/>
            <a:ext cx="8534400" cy="1752600"/>
          </a:xfrm>
          <a:prstGeom prst="rect">
            <a:avLst/>
          </a:prstGeo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5" name="Footer Placeholder 4"/>
          <p:cNvSpPr>
            <a:spLocks noGrp="1"/>
          </p:cNvSpPr>
          <p:nvPr>
            <p:ph type="ftr" sz="quarter" idx="11"/>
          </p:nvPr>
        </p:nvSpPr>
        <p:spPr/>
        <p:txBody>
          <a:bodyPr/>
          <a:lstStyle/>
          <a:p>
            <a:r>
              <a:rPr lang="en-US"/>
              <a:t>Footer text goes here.</a:t>
            </a:r>
          </a:p>
        </p:txBody>
      </p:sp>
      <p:sp>
        <p:nvSpPr>
          <p:cNvPr id="7" name="Slide Number Placeholder 5"/>
          <p:cNvSpPr>
            <a:spLocks noGrp="1"/>
          </p:cNvSpPr>
          <p:nvPr>
            <p:ph type="sldNum" sz="quarter" idx="4"/>
          </p:nvPr>
        </p:nvSpPr>
        <p:spPr>
          <a:xfrm>
            <a:off x="11379200" y="6561138"/>
            <a:ext cx="711200" cy="220662"/>
          </a:xfrm>
          <a:prstGeom prst="rect">
            <a:avLst/>
          </a:prstGeom>
        </p:spPr>
        <p:txBody>
          <a:bodyPr vert="horz" lIns="91440" tIns="45720" rIns="91440" bIns="45720" rtlCol="0" anchor="ctr"/>
          <a:lstStyle>
            <a:lvl1pPr algn="ctr">
              <a:defRPr sz="1200">
                <a:solidFill>
                  <a:schemeClr val="tx1">
                    <a:tint val="75000"/>
                  </a:schemeClr>
                </a:solidFill>
              </a:defRPr>
            </a:lvl1pPr>
          </a:lstStyle>
          <a:p>
            <a:fld id="{1D93BD3E-1E9A-4970-A6F7-E7AC52762E0C}" type="slidenum">
              <a:rPr lang="en-US" smtClean="0"/>
              <a:pPr/>
              <a:t>‹#›</a:t>
            </a:fld>
            <a:endParaRPr lang="en-US"/>
          </a:p>
        </p:txBody>
      </p:sp>
    </p:spTree>
    <p:extLst>
      <p:ext uri="{BB962C8B-B14F-4D97-AF65-F5344CB8AC3E}">
        <p14:creationId xmlns:p14="http://schemas.microsoft.com/office/powerpoint/2010/main" val="143372715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508000" y="243682"/>
            <a:ext cx="11277600" cy="518318"/>
          </a:xfrm>
          <a:prstGeom prst="rect">
            <a:avLst/>
          </a:prstGeom>
        </p:spPr>
        <p:txBody>
          <a:bodyPr/>
          <a:lstStyle>
            <a:lvl1pPr algn="l">
              <a:defRPr sz="2800" b="1">
                <a:solidFill>
                  <a:schemeClr val="tx1"/>
                </a:solidFill>
              </a:defRPr>
            </a:lvl1pPr>
          </a:lstStyle>
          <a:p>
            <a:r>
              <a:rPr lang="en-US" dirty="0"/>
              <a:t>Click to edit Master title style</a:t>
            </a:r>
          </a:p>
        </p:txBody>
      </p:sp>
      <p:sp>
        <p:nvSpPr>
          <p:cNvPr id="3" name="Content Placeholder 2"/>
          <p:cNvSpPr>
            <a:spLocks noGrp="1"/>
          </p:cNvSpPr>
          <p:nvPr>
            <p:ph idx="1"/>
          </p:nvPr>
        </p:nvSpPr>
        <p:spPr>
          <a:xfrm>
            <a:off x="406400" y="990601"/>
            <a:ext cx="11379200" cy="5052221"/>
          </a:xfrm>
          <a:prstGeom prst="rect">
            <a:avLst/>
          </a:prstGeom>
        </p:spPr>
        <p:txBody>
          <a:bodyPr/>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Rectangle 6"/>
          <p:cNvSpPr/>
          <p:nvPr userDrawn="1"/>
        </p:nvSpPr>
        <p:spPr>
          <a:xfrm>
            <a:off x="406400" y="243682"/>
            <a:ext cx="101600" cy="518318"/>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schemeClr val="tx2">
                  <a:lumMod val="40000"/>
                  <a:lumOff val="60000"/>
                </a:schemeClr>
              </a:solidFill>
            </a:endParaRPr>
          </a:p>
        </p:txBody>
      </p:sp>
      <p:sp>
        <p:nvSpPr>
          <p:cNvPr id="8" name="Footer Placeholder 4"/>
          <p:cNvSpPr>
            <a:spLocks noGrp="1"/>
          </p:cNvSpPr>
          <p:nvPr>
            <p:ph type="ftr" sz="quarter" idx="11"/>
          </p:nvPr>
        </p:nvSpPr>
        <p:spPr>
          <a:xfrm>
            <a:off x="3657600" y="6553200"/>
            <a:ext cx="5384800" cy="228600"/>
          </a:xfrm>
        </p:spPr>
        <p:txBody>
          <a:bodyPr/>
          <a:lstStyle/>
          <a:p>
            <a:r>
              <a:rPr lang="en-US"/>
              <a:t>Footer text goes here.</a:t>
            </a:r>
          </a:p>
        </p:txBody>
      </p:sp>
      <p:cxnSp>
        <p:nvCxnSpPr>
          <p:cNvPr id="5" name="Straight Connector 4"/>
          <p:cNvCxnSpPr/>
          <p:nvPr userDrawn="1"/>
        </p:nvCxnSpPr>
        <p:spPr>
          <a:xfrm>
            <a:off x="406400" y="243682"/>
            <a:ext cx="1320800" cy="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sp>
        <p:nvSpPr>
          <p:cNvPr id="10" name="Slide Number Placeholder 5"/>
          <p:cNvSpPr>
            <a:spLocks noGrp="1"/>
          </p:cNvSpPr>
          <p:nvPr>
            <p:ph type="sldNum" sz="quarter" idx="4"/>
          </p:nvPr>
        </p:nvSpPr>
        <p:spPr>
          <a:xfrm>
            <a:off x="11379200" y="6561138"/>
            <a:ext cx="711200" cy="220662"/>
          </a:xfrm>
          <a:prstGeom prst="rect">
            <a:avLst/>
          </a:prstGeom>
        </p:spPr>
        <p:txBody>
          <a:bodyPr vert="horz" lIns="91440" tIns="45720" rIns="91440" bIns="45720" rtlCol="0" anchor="ctr"/>
          <a:lstStyle>
            <a:lvl1pPr algn="ctr">
              <a:defRPr sz="1200">
                <a:solidFill>
                  <a:schemeClr val="tx2"/>
                </a:solidFill>
              </a:defRPr>
            </a:lvl1pPr>
          </a:lstStyle>
          <a:p>
            <a:fld id="{1D93BD3E-1E9A-4970-A6F7-E7AC52762E0C}" type="slidenum">
              <a:rPr lang="en-US" smtClean="0"/>
              <a:pPr/>
              <a:t>‹#›</a:t>
            </a:fld>
            <a:endParaRPr lang="en-US" dirty="0"/>
          </a:p>
        </p:txBody>
      </p:sp>
    </p:spTree>
    <p:extLst>
      <p:ext uri="{BB962C8B-B14F-4D97-AF65-F5344CB8AC3E}">
        <p14:creationId xmlns:p14="http://schemas.microsoft.com/office/powerpoint/2010/main" val="1981611845"/>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3" Type="http://schemas.openxmlformats.org/officeDocument/2006/relationships/theme" Target="../theme/theme2.xml"/><Relationship Id="rId2" Type="http://schemas.openxmlformats.org/officeDocument/2006/relationships/slideLayout" Target="../slideLayouts/slideLayout3.xml"/><Relationship Id="rId1" Type="http://schemas.openxmlformats.org/officeDocument/2006/relationships/slideLayout" Target="../slideLayouts/slideLayout2.xml"/><Relationship Id="rId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Rectangle 6"/>
          <p:cNvSpPr/>
          <p:nvPr userDrawn="1"/>
        </p:nvSpPr>
        <p:spPr>
          <a:xfrm>
            <a:off x="4673600" y="0"/>
            <a:ext cx="7518400" cy="6858000"/>
          </a:xfrm>
          <a:prstGeom prst="rect">
            <a:avLst/>
          </a:prstGeom>
          <a:solidFill>
            <a:srgbClr val="D7DCD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pic>
        <p:nvPicPr>
          <p:cNvPr id="8" name="Picture 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457085" y="2876278"/>
            <a:ext cx="3810115" cy="1105445"/>
          </a:xfrm>
          <a:prstGeom prst="rect">
            <a:avLst/>
          </a:prstGeom>
        </p:spPr>
      </p:pic>
    </p:spTree>
    <p:extLst>
      <p:ext uri="{BB962C8B-B14F-4D97-AF65-F5344CB8AC3E}">
        <p14:creationId xmlns:p14="http://schemas.microsoft.com/office/powerpoint/2010/main" val="893159374"/>
      </p:ext>
    </p:extLst>
  </p:cSld>
  <p:clrMap bg1="lt1" tx1="dk1" bg2="lt2" tx2="dk2" accent1="accent1" accent2="accent2" accent3="accent3" accent4="accent4" accent5="accent5" accent6="accent6" hlink="hlink" folHlink="folHlink"/>
  <p:sldLayoutIdLst>
    <p:sldLayoutId id="2147483661" r:id="rId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5" name="Footer Placeholder 4"/>
          <p:cNvSpPr>
            <a:spLocks noGrp="1"/>
          </p:cNvSpPr>
          <p:nvPr>
            <p:ph type="ftr" sz="quarter" idx="3"/>
          </p:nvPr>
        </p:nvSpPr>
        <p:spPr>
          <a:xfrm>
            <a:off x="3657600" y="6553200"/>
            <a:ext cx="5384800" cy="228600"/>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a:t>Footer text goes here.</a:t>
            </a:r>
            <a:endParaRPr lang="en-US" dirty="0"/>
          </a:p>
        </p:txBody>
      </p:sp>
      <p:cxnSp>
        <p:nvCxnSpPr>
          <p:cNvPr id="7" name="Straight Connector 6"/>
          <p:cNvCxnSpPr/>
          <p:nvPr userDrawn="1"/>
        </p:nvCxnSpPr>
        <p:spPr>
          <a:xfrm>
            <a:off x="101600" y="6477000"/>
            <a:ext cx="792480" cy="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userDrawn="1"/>
        </p:nvCxnSpPr>
        <p:spPr>
          <a:xfrm>
            <a:off x="2926080" y="6477001"/>
            <a:ext cx="9144000" cy="1"/>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pic>
        <p:nvPicPr>
          <p:cNvPr id="10" name="Picture 9"/>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117600" y="6248400"/>
            <a:ext cx="1575824" cy="457200"/>
          </a:xfrm>
          <a:prstGeom prst="rect">
            <a:avLst/>
          </a:prstGeom>
        </p:spPr>
      </p:pic>
      <p:sp>
        <p:nvSpPr>
          <p:cNvPr id="9" name="TextBox 8"/>
          <p:cNvSpPr txBox="1"/>
          <p:nvPr userDrawn="1"/>
        </p:nvSpPr>
        <p:spPr>
          <a:xfrm>
            <a:off x="72901" y="6553200"/>
            <a:ext cx="943100" cy="253916"/>
          </a:xfrm>
          <a:prstGeom prst="rect">
            <a:avLst/>
          </a:prstGeom>
          <a:noFill/>
        </p:spPr>
        <p:txBody>
          <a:bodyPr wrap="square" rtlCol="0">
            <a:spAutoFit/>
          </a:bodyPr>
          <a:lstStyle/>
          <a:p>
            <a:pPr algn="l"/>
            <a:r>
              <a:rPr lang="en-US" sz="1000" b="1" baseline="0" dirty="0">
                <a:solidFill>
                  <a:schemeClr val="tx2"/>
                </a:solidFill>
              </a:rPr>
              <a:t>PUBLIC</a:t>
            </a:r>
            <a:endParaRPr lang="en-US" sz="1000" b="1" dirty="0">
              <a:solidFill>
                <a:schemeClr val="tx2"/>
              </a:solidFill>
            </a:endParaRPr>
          </a:p>
        </p:txBody>
      </p:sp>
      <p:sp>
        <p:nvSpPr>
          <p:cNvPr id="13" name="Slide Number Placeholder 5"/>
          <p:cNvSpPr>
            <a:spLocks noGrp="1"/>
          </p:cNvSpPr>
          <p:nvPr>
            <p:ph type="sldNum" sz="quarter" idx="4"/>
          </p:nvPr>
        </p:nvSpPr>
        <p:spPr>
          <a:xfrm>
            <a:off x="11379200" y="6561138"/>
            <a:ext cx="711200" cy="220662"/>
          </a:xfrm>
          <a:prstGeom prst="rect">
            <a:avLst/>
          </a:prstGeom>
        </p:spPr>
        <p:txBody>
          <a:bodyPr vert="horz" lIns="91440" tIns="45720" rIns="91440" bIns="45720" rtlCol="0" anchor="ctr"/>
          <a:lstStyle>
            <a:lvl1pPr algn="ctr">
              <a:defRPr sz="1200">
                <a:solidFill>
                  <a:schemeClr val="tx1">
                    <a:tint val="75000"/>
                  </a:schemeClr>
                </a:solidFill>
              </a:defRPr>
            </a:lvl1pPr>
          </a:lstStyle>
          <a:p>
            <a:fld id="{1D93BD3E-1E9A-4970-A6F7-E7AC52762E0C}" type="slidenum">
              <a:rPr lang="en-US" smtClean="0"/>
              <a:pPr/>
              <a:t>‹#›</a:t>
            </a:fld>
            <a:endParaRPr lang="en-US"/>
          </a:p>
        </p:txBody>
      </p:sp>
    </p:spTree>
    <p:extLst>
      <p:ext uri="{BB962C8B-B14F-4D97-AF65-F5344CB8AC3E}">
        <p14:creationId xmlns:p14="http://schemas.microsoft.com/office/powerpoint/2010/main" val="1473151474"/>
      </p:ext>
    </p:extLst>
  </p:cSld>
  <p:clrMap bg1="lt1" tx1="dk1" bg2="lt2" tx2="dk2" accent1="accent1" accent2="accent2" accent3="accent3" accent4="accent4" accent5="accent5" accent6="accent6" hlink="hlink" folHlink="folHlink"/>
  <p:sldLayoutIdLst>
    <p:sldLayoutId id="2147483663" r:id="rId1"/>
    <p:sldLayoutId id="2147483664" r:id="rId2"/>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2.xml"/><Relationship Id="rId1" Type="http://schemas.openxmlformats.org/officeDocument/2006/relationships/slideLayout" Target="../slideLayouts/slideLayout3.xml"/><Relationship Id="rId4" Type="http://schemas.openxmlformats.org/officeDocument/2006/relationships/image" Target="../media/image7.png"/></Relationships>
</file>

<file path=ppt/slides/_rels/slide1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3.xml"/><Relationship Id="rId1" Type="http://schemas.openxmlformats.org/officeDocument/2006/relationships/slideLayout" Target="../slideLayouts/slideLayout3.xml"/><Relationship Id="rId4" Type="http://schemas.openxmlformats.org/officeDocument/2006/relationships/image" Target="../media/image9.png"/></Relationships>
</file>

<file path=ppt/slides/_rels/slide1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4.xml"/><Relationship Id="rId1" Type="http://schemas.openxmlformats.org/officeDocument/2006/relationships/slideLayout" Target="../slideLayouts/slideLayout3.xml"/><Relationship Id="rId4" Type="http://schemas.openxmlformats.org/officeDocument/2006/relationships/image" Target="../media/image11.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5.xml"/><Relationship Id="rId1" Type="http://schemas.openxmlformats.org/officeDocument/2006/relationships/slideLayout" Target="../slideLayouts/slideLayout3.xml"/><Relationship Id="rId4" Type="http://schemas.openxmlformats.org/officeDocument/2006/relationships/image" Target="../media/image13.png"/></Relationships>
</file>

<file path=ppt/slides/_rels/slide2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0.xml"/><Relationship Id="rId1" Type="http://schemas.openxmlformats.org/officeDocument/2006/relationships/slideLayout" Target="../slideLayouts/slideLayout3.xml"/><Relationship Id="rId4" Type="http://schemas.openxmlformats.org/officeDocument/2006/relationships/image" Target="../media/image18.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5334000" y="3005807"/>
            <a:ext cx="5105400" cy="846386"/>
          </a:xfrm>
          <a:prstGeom prst="rect">
            <a:avLst/>
          </a:prstGeom>
          <a:noFill/>
        </p:spPr>
        <p:txBody>
          <a:bodyPr wrap="square" rtlCol="0">
            <a:spAutoFit/>
          </a:bodyPr>
          <a:lstStyle/>
          <a:p>
            <a:r>
              <a:rPr lang="en-US" sz="1400" b="1" dirty="0" err="1">
                <a:solidFill>
                  <a:srgbClr val="5B6770"/>
                </a:solidFill>
                <a:latin typeface="Arial" panose="020B0604020202020204"/>
              </a:rPr>
              <a:t>MarkeTrak</a:t>
            </a:r>
            <a:r>
              <a:rPr lang="en-US" sz="1400" b="1" dirty="0">
                <a:solidFill>
                  <a:srgbClr val="5B6770"/>
                </a:solidFill>
                <a:latin typeface="Arial" panose="020B0604020202020204"/>
              </a:rPr>
              <a:t> Training</a:t>
            </a:r>
            <a:endParaRPr lang="en-US" sz="1400" dirty="0">
              <a:solidFill>
                <a:srgbClr val="5B6770"/>
              </a:solidFill>
              <a:latin typeface="Arial" panose="020B0604020202020204"/>
            </a:endParaRPr>
          </a:p>
          <a:p>
            <a:pPr>
              <a:spcBef>
                <a:spcPts val="600"/>
              </a:spcBef>
            </a:pPr>
            <a:r>
              <a:rPr lang="en-US" sz="2800" b="1" dirty="0">
                <a:solidFill>
                  <a:srgbClr val="5B6770"/>
                </a:solidFill>
                <a:latin typeface="Arial" panose="020B0604020202020204"/>
              </a:rPr>
              <a:t>Siebel Change</a:t>
            </a:r>
          </a:p>
        </p:txBody>
      </p:sp>
    </p:spTree>
    <p:extLst>
      <p:ext uri="{BB962C8B-B14F-4D97-AF65-F5344CB8AC3E}">
        <p14:creationId xmlns:p14="http://schemas.microsoft.com/office/powerpoint/2010/main" val="221470901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05000" y="243682"/>
            <a:ext cx="8458200" cy="518318"/>
          </a:xfrm>
        </p:spPr>
        <p:txBody>
          <a:bodyPr/>
          <a:lstStyle/>
          <a:p>
            <a:r>
              <a:rPr lang="en-US" dirty="0"/>
              <a:t>Bulk Insert: Overview</a:t>
            </a:r>
            <a:endParaRPr lang="en-US" b="1" dirty="0">
              <a:solidFill>
                <a:schemeClr val="accent1"/>
              </a:solidFill>
            </a:endParaRPr>
          </a:p>
        </p:txBody>
      </p:sp>
      <p:sp>
        <p:nvSpPr>
          <p:cNvPr id="3" name="Content Placeholder 2"/>
          <p:cNvSpPr>
            <a:spLocks noGrp="1"/>
          </p:cNvSpPr>
          <p:nvPr>
            <p:ph idx="1"/>
          </p:nvPr>
        </p:nvSpPr>
        <p:spPr>
          <a:xfrm>
            <a:off x="1866900" y="1223169"/>
            <a:ext cx="8534400" cy="4876800"/>
          </a:xfrm>
        </p:spPr>
        <p:txBody>
          <a:bodyPr/>
          <a:lstStyle/>
          <a:p>
            <a:pPr marL="0" indent="0">
              <a:buNone/>
            </a:pPr>
            <a:r>
              <a:rPr lang="en-US" sz="2400" dirty="0" err="1"/>
              <a:t>MarkeTrak</a:t>
            </a:r>
            <a:r>
              <a:rPr lang="en-US" sz="2400" dirty="0"/>
              <a:t> Bulk Insert functionality is a browser-driven, automated method of submitting multiple </a:t>
            </a:r>
            <a:r>
              <a:rPr lang="en-US" sz="2400" dirty="0" err="1"/>
              <a:t>MarkeTrak</a:t>
            </a:r>
            <a:r>
              <a:rPr lang="en-US" sz="2400" dirty="0"/>
              <a:t> Issues using the GUI. Through a web browser interface, a CSV file containing the data for a batch of issues is uploaded via the Bulk Insert workflow. The data contained in the CSV file will use the defined </a:t>
            </a:r>
            <a:r>
              <a:rPr lang="en-US" sz="2400" b="1" dirty="0">
                <a:solidFill>
                  <a:schemeClr val="accent5"/>
                </a:solidFill>
              </a:rPr>
              <a:t>required</a:t>
            </a:r>
            <a:r>
              <a:rPr lang="en-US" sz="2400" dirty="0"/>
              <a:t> field ordering that must be used for the issue type being submitted by the user.</a:t>
            </a:r>
          </a:p>
        </p:txBody>
      </p:sp>
      <p:sp>
        <p:nvSpPr>
          <p:cNvPr id="4" name="Slide Number Placeholder 3"/>
          <p:cNvSpPr>
            <a:spLocks noGrp="1"/>
          </p:cNvSpPr>
          <p:nvPr>
            <p:ph type="sldNum" sz="quarter" idx="4"/>
          </p:nvPr>
        </p:nvSpPr>
        <p:spPr/>
        <p:txBody>
          <a:bodyPr/>
          <a:lstStyle/>
          <a:p>
            <a:fld id="{1D93BD3E-1E9A-4970-A6F7-E7AC52762E0C}" type="slidenum">
              <a:rPr lang="en-US">
                <a:solidFill>
                  <a:srgbClr val="5B6770"/>
                </a:solidFill>
                <a:latin typeface="Arial" panose="020B0604020202020204"/>
              </a:rPr>
              <a:pPr/>
              <a:t>10</a:t>
            </a:fld>
            <a:endParaRPr lang="en-US">
              <a:solidFill>
                <a:srgbClr val="5B6770"/>
              </a:solidFill>
              <a:latin typeface="Arial" panose="020B0604020202020204"/>
            </a:endParaRPr>
          </a:p>
        </p:txBody>
      </p:sp>
    </p:spTree>
    <p:extLst>
      <p:ext uri="{BB962C8B-B14F-4D97-AF65-F5344CB8AC3E}">
        <p14:creationId xmlns:p14="http://schemas.microsoft.com/office/powerpoint/2010/main" val="24106665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05000" y="243682"/>
            <a:ext cx="8458200" cy="518318"/>
          </a:xfrm>
        </p:spPr>
        <p:txBody>
          <a:bodyPr/>
          <a:lstStyle/>
          <a:p>
            <a:r>
              <a:rPr lang="en-US" dirty="0"/>
              <a:t>Bulk Insert: CSV File</a:t>
            </a:r>
            <a:endParaRPr lang="en-US" b="1" dirty="0">
              <a:solidFill>
                <a:schemeClr val="accent1"/>
              </a:solidFill>
            </a:endParaRPr>
          </a:p>
        </p:txBody>
      </p:sp>
      <p:sp>
        <p:nvSpPr>
          <p:cNvPr id="3" name="Content Placeholder 2"/>
          <p:cNvSpPr>
            <a:spLocks noGrp="1"/>
          </p:cNvSpPr>
          <p:nvPr>
            <p:ph idx="1"/>
          </p:nvPr>
        </p:nvSpPr>
        <p:spPr>
          <a:xfrm>
            <a:off x="1828800" y="914400"/>
            <a:ext cx="8534400" cy="5334000"/>
          </a:xfrm>
        </p:spPr>
        <p:txBody>
          <a:bodyPr/>
          <a:lstStyle/>
          <a:p>
            <a:pPr>
              <a:spcBef>
                <a:spcPts val="1200"/>
              </a:spcBef>
            </a:pPr>
            <a:r>
              <a:rPr lang="en-US" sz="1500" dirty="0"/>
              <a:t>The data format required for Bulk Insert is a file which will contain a text-row list of data for Issues of common type and subtype. A text-row will be a set of Comma Separated Value (CSV) data fields, with these fields in an expected order based on their Issue type .  Any text-row that does not conform to the expected order will not be processed by Bulk Insert.</a:t>
            </a:r>
          </a:p>
          <a:p>
            <a:pPr>
              <a:spcBef>
                <a:spcPts val="1200"/>
              </a:spcBef>
            </a:pPr>
            <a:r>
              <a:rPr lang="en-US" sz="1500" dirty="0"/>
              <a:t>If enabled, validations are performed on certain fields contained within the CSV file.  All validations will default to “off”.  If any processing validation flag is “blank”, the processing will assume the validation is turned “off”.  If populated with “1” the validation is turned “on”.  If enabled, validations are performed on the following fields:</a:t>
            </a:r>
          </a:p>
          <a:p>
            <a:pPr marL="0" indent="0">
              <a:spcBef>
                <a:spcPts val="1200"/>
              </a:spcBef>
              <a:buNone/>
            </a:pPr>
            <a:r>
              <a:rPr lang="en-US" sz="1500" b="1" u="sng" dirty="0">
                <a:solidFill>
                  <a:schemeClr val="accent5"/>
                </a:solidFill>
              </a:rPr>
              <a:t>Validation Types</a:t>
            </a:r>
            <a:r>
              <a:rPr lang="en-US" sz="1500" dirty="0">
                <a:solidFill>
                  <a:schemeClr val="accent5"/>
                </a:solidFill>
              </a:rPr>
              <a:t>:</a:t>
            </a:r>
          </a:p>
          <a:p>
            <a:pPr>
              <a:spcBef>
                <a:spcPts val="1200"/>
              </a:spcBef>
            </a:pPr>
            <a:r>
              <a:rPr lang="en-US" sz="1500" b="1" dirty="0"/>
              <a:t>ESIID Duplicate Check</a:t>
            </a:r>
          </a:p>
          <a:p>
            <a:pPr lvl="1">
              <a:spcBef>
                <a:spcPts val="1200"/>
              </a:spcBef>
            </a:pPr>
            <a:r>
              <a:rPr lang="en-US" sz="1500" dirty="0"/>
              <a:t>‘1’ indicates that Duplicate ESIID Check be performed.  Will NOT submit issue with this check enabled if a duplicate issue is located in </a:t>
            </a:r>
            <a:r>
              <a:rPr lang="en-US" sz="1500" dirty="0" err="1"/>
              <a:t>MarkeTrak</a:t>
            </a:r>
            <a:r>
              <a:rPr lang="en-US" sz="1500" dirty="0"/>
              <a:t> containing this ESIID to which the submitter has access.  Potentially duplicated issues will be returned in result set.</a:t>
            </a:r>
          </a:p>
          <a:p>
            <a:pPr lvl="1">
              <a:spcBef>
                <a:spcPts val="1200"/>
              </a:spcBef>
            </a:pPr>
            <a:r>
              <a:rPr lang="en-US" sz="1500" dirty="0"/>
              <a:t>‘0’ indicates that Duplicate ESIID Check should be overridden.  This option will submit the issue (given all criteria and validations met) regardless of potentially duplicated items in the </a:t>
            </a:r>
            <a:r>
              <a:rPr lang="en-US" sz="1500" dirty="0" err="1"/>
              <a:t>MarkeTrak</a:t>
            </a:r>
            <a:r>
              <a:rPr lang="en-US" sz="1500" dirty="0"/>
              <a:t> system.</a:t>
            </a:r>
          </a:p>
          <a:p>
            <a:pPr lvl="1">
              <a:spcBef>
                <a:spcPts val="1200"/>
              </a:spcBef>
            </a:pPr>
            <a:r>
              <a:rPr lang="en-US" sz="1500" dirty="0"/>
              <a:t>If this field is left blank, a ‘0’ will automatically default in and the Duplicate ESIID Check will NOT be performed.</a:t>
            </a:r>
          </a:p>
        </p:txBody>
      </p:sp>
      <p:sp>
        <p:nvSpPr>
          <p:cNvPr id="4" name="Slide Number Placeholder 3"/>
          <p:cNvSpPr>
            <a:spLocks noGrp="1"/>
          </p:cNvSpPr>
          <p:nvPr>
            <p:ph type="sldNum" sz="quarter" idx="4"/>
          </p:nvPr>
        </p:nvSpPr>
        <p:spPr/>
        <p:txBody>
          <a:bodyPr/>
          <a:lstStyle/>
          <a:p>
            <a:fld id="{1D93BD3E-1E9A-4970-A6F7-E7AC52762E0C}" type="slidenum">
              <a:rPr lang="en-US">
                <a:solidFill>
                  <a:srgbClr val="5B6770"/>
                </a:solidFill>
                <a:latin typeface="Arial" panose="020B0604020202020204"/>
              </a:rPr>
              <a:pPr/>
              <a:t>11</a:t>
            </a:fld>
            <a:endParaRPr lang="en-US">
              <a:solidFill>
                <a:srgbClr val="5B6770"/>
              </a:solidFill>
              <a:latin typeface="Arial" panose="020B0604020202020204"/>
            </a:endParaRPr>
          </a:p>
        </p:txBody>
      </p:sp>
    </p:spTree>
    <p:extLst>
      <p:ext uri="{BB962C8B-B14F-4D97-AF65-F5344CB8AC3E}">
        <p14:creationId xmlns:p14="http://schemas.microsoft.com/office/powerpoint/2010/main" val="176108206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05000" y="243682"/>
            <a:ext cx="8458200" cy="518318"/>
          </a:xfrm>
        </p:spPr>
        <p:txBody>
          <a:bodyPr/>
          <a:lstStyle/>
          <a:p>
            <a:r>
              <a:rPr lang="en-US" dirty="0"/>
              <a:t>Bulk Insert: CSV File </a:t>
            </a:r>
            <a:r>
              <a:rPr lang="en-US" sz="2000" dirty="0"/>
              <a:t>(cont.)</a:t>
            </a:r>
            <a:endParaRPr lang="en-US" sz="2000" dirty="0">
              <a:solidFill>
                <a:schemeClr val="accent1"/>
              </a:solidFill>
            </a:endParaRPr>
          </a:p>
        </p:txBody>
      </p:sp>
      <p:sp>
        <p:nvSpPr>
          <p:cNvPr id="3" name="Content Placeholder 2"/>
          <p:cNvSpPr>
            <a:spLocks noGrp="1"/>
          </p:cNvSpPr>
          <p:nvPr>
            <p:ph idx="1"/>
          </p:nvPr>
        </p:nvSpPr>
        <p:spPr>
          <a:xfrm>
            <a:off x="1828800" y="914400"/>
            <a:ext cx="8534400" cy="4876800"/>
          </a:xfrm>
        </p:spPr>
        <p:txBody>
          <a:bodyPr/>
          <a:lstStyle/>
          <a:p>
            <a:pPr>
              <a:spcBef>
                <a:spcPts val="1200"/>
              </a:spcBef>
            </a:pPr>
            <a:r>
              <a:rPr lang="en-US" sz="1450" b="1" dirty="0"/>
              <a:t>Global ID Duplicate Check</a:t>
            </a:r>
          </a:p>
          <a:p>
            <a:pPr lvl="1">
              <a:spcBef>
                <a:spcPts val="1200"/>
              </a:spcBef>
            </a:pPr>
            <a:r>
              <a:rPr lang="en-US" sz="1450" dirty="0"/>
              <a:t>‘1’ indicates that Duplicate Global ID Check be performed.  Will NOT submit issue with this check enabled if a duplicate issue is located in </a:t>
            </a:r>
            <a:r>
              <a:rPr lang="en-US" sz="1450" dirty="0" err="1"/>
              <a:t>MarkeTrak</a:t>
            </a:r>
            <a:r>
              <a:rPr lang="en-US" sz="1450" dirty="0"/>
              <a:t> containing this ESIID to which the submitter has access.  Potentially duplicated issues will be returned in result set.</a:t>
            </a:r>
          </a:p>
          <a:p>
            <a:pPr lvl="1">
              <a:spcBef>
                <a:spcPts val="1200"/>
              </a:spcBef>
            </a:pPr>
            <a:r>
              <a:rPr lang="en-US" sz="1450" dirty="0"/>
              <a:t>‘0’ indicates that Duplicate Global ID Check should be overridden.  This option will submit the issue (given all criteria and validations met) regardless of potentially duplicated items in the </a:t>
            </a:r>
            <a:r>
              <a:rPr lang="en-US" sz="1450" dirty="0" err="1"/>
              <a:t>MarkeTrak</a:t>
            </a:r>
            <a:r>
              <a:rPr lang="en-US" sz="1450" dirty="0"/>
              <a:t> system.</a:t>
            </a:r>
          </a:p>
          <a:p>
            <a:pPr lvl="1">
              <a:spcBef>
                <a:spcPts val="1200"/>
              </a:spcBef>
            </a:pPr>
            <a:r>
              <a:rPr lang="en-US" sz="1450" dirty="0"/>
              <a:t>If this field is left blank, a ‘0’ will automatically default in and the Duplicate Global ID Check will NOT be performed.</a:t>
            </a:r>
          </a:p>
          <a:p>
            <a:pPr>
              <a:spcBef>
                <a:spcPts val="1200"/>
              </a:spcBef>
            </a:pPr>
            <a:r>
              <a:rPr lang="en-US" sz="1450" b="1" dirty="0"/>
              <a:t>ESIID Validation</a:t>
            </a:r>
          </a:p>
          <a:p>
            <a:pPr lvl="1">
              <a:spcBef>
                <a:spcPts val="1200"/>
              </a:spcBef>
            </a:pPr>
            <a:r>
              <a:rPr lang="en-US" sz="1450" dirty="0"/>
              <a:t>‘1’ indicates the submitter wishes to submit the ESIID for validation against the ERCOT Registration System.  If the ESIID is not returned as valid, the issue will not be created</a:t>
            </a:r>
          </a:p>
          <a:p>
            <a:pPr lvl="1">
              <a:spcBef>
                <a:spcPts val="1200"/>
              </a:spcBef>
            </a:pPr>
            <a:r>
              <a:rPr lang="en-US" sz="1450" dirty="0"/>
              <a:t>‘0’ indicates the submitter wishes to submit the item to the </a:t>
            </a:r>
            <a:r>
              <a:rPr lang="en-US" sz="1450" dirty="0" err="1"/>
              <a:t>MarkeTrak</a:t>
            </a:r>
            <a:r>
              <a:rPr lang="en-US" sz="1450" dirty="0"/>
              <a:t> system regardless of ESIID existence in the ERCOT Registration System.</a:t>
            </a:r>
          </a:p>
          <a:p>
            <a:pPr lvl="1">
              <a:spcBef>
                <a:spcPts val="1200"/>
              </a:spcBef>
            </a:pPr>
            <a:r>
              <a:rPr lang="en-US" sz="1450" dirty="0"/>
              <a:t>If this field is left blank, a ‘0’ will automatically default in and the ESIID Validation check will NOT be performed.</a:t>
            </a:r>
          </a:p>
          <a:p>
            <a:pPr lvl="1">
              <a:spcBef>
                <a:spcPts val="1200"/>
              </a:spcBef>
            </a:pPr>
            <a:r>
              <a:rPr lang="en-US" sz="1450" dirty="0"/>
              <a:t>ESIID Validation must be enabled for Premise Type to be returned .</a:t>
            </a:r>
          </a:p>
        </p:txBody>
      </p:sp>
      <p:sp>
        <p:nvSpPr>
          <p:cNvPr id="4" name="Slide Number Placeholder 3"/>
          <p:cNvSpPr>
            <a:spLocks noGrp="1"/>
          </p:cNvSpPr>
          <p:nvPr>
            <p:ph type="sldNum" sz="quarter" idx="4"/>
          </p:nvPr>
        </p:nvSpPr>
        <p:spPr/>
        <p:txBody>
          <a:bodyPr/>
          <a:lstStyle/>
          <a:p>
            <a:fld id="{1D93BD3E-1E9A-4970-A6F7-E7AC52762E0C}" type="slidenum">
              <a:rPr lang="en-US">
                <a:solidFill>
                  <a:srgbClr val="5B6770"/>
                </a:solidFill>
                <a:latin typeface="Arial" panose="020B0604020202020204"/>
              </a:rPr>
              <a:pPr/>
              <a:t>12</a:t>
            </a:fld>
            <a:endParaRPr lang="en-US">
              <a:solidFill>
                <a:srgbClr val="5B6770"/>
              </a:solidFill>
              <a:latin typeface="Arial" panose="020B0604020202020204"/>
            </a:endParaRPr>
          </a:p>
        </p:txBody>
      </p:sp>
    </p:spTree>
    <p:extLst>
      <p:ext uri="{BB962C8B-B14F-4D97-AF65-F5344CB8AC3E}">
        <p14:creationId xmlns:p14="http://schemas.microsoft.com/office/powerpoint/2010/main" val="385005029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05000" y="243682"/>
            <a:ext cx="8458200" cy="518318"/>
          </a:xfrm>
        </p:spPr>
        <p:txBody>
          <a:bodyPr/>
          <a:lstStyle/>
          <a:p>
            <a:r>
              <a:rPr lang="en-US" dirty="0"/>
              <a:t>Bulk Insert: CSV File </a:t>
            </a:r>
            <a:r>
              <a:rPr lang="en-US" sz="2000" dirty="0"/>
              <a:t>(cont.)</a:t>
            </a:r>
            <a:endParaRPr lang="en-US" b="1" dirty="0">
              <a:solidFill>
                <a:schemeClr val="accent1"/>
              </a:solidFill>
            </a:endParaRPr>
          </a:p>
        </p:txBody>
      </p:sp>
      <p:sp>
        <p:nvSpPr>
          <p:cNvPr id="3" name="Content Placeholder 2"/>
          <p:cNvSpPr>
            <a:spLocks noGrp="1"/>
          </p:cNvSpPr>
          <p:nvPr>
            <p:ph idx="1"/>
          </p:nvPr>
        </p:nvSpPr>
        <p:spPr>
          <a:xfrm>
            <a:off x="1828800" y="914400"/>
            <a:ext cx="8534400" cy="4876800"/>
          </a:xfrm>
        </p:spPr>
        <p:txBody>
          <a:bodyPr/>
          <a:lstStyle/>
          <a:p>
            <a:pPr>
              <a:spcBef>
                <a:spcPts val="1200"/>
              </a:spcBef>
            </a:pPr>
            <a:r>
              <a:rPr lang="en-US" sz="1450" b="1" dirty="0"/>
              <a:t>Evaluation Window Validation</a:t>
            </a:r>
          </a:p>
          <a:p>
            <a:pPr lvl="1">
              <a:spcBef>
                <a:spcPts val="1200"/>
              </a:spcBef>
            </a:pPr>
            <a:r>
              <a:rPr lang="en-US" sz="1450" dirty="0"/>
              <a:t>‘1’ indicates the submitter wishes to enable the Tran Type/SMRD evaluation rules for Cancel With Approval new Issues.  If the evaluation rule is violated, the issue will not be created.</a:t>
            </a:r>
          </a:p>
          <a:p>
            <a:pPr lvl="1">
              <a:spcBef>
                <a:spcPts val="1200"/>
              </a:spcBef>
            </a:pPr>
            <a:r>
              <a:rPr lang="en-US" sz="1450" dirty="0"/>
              <a:t>‘0’ indicates the submitter does NOT wish to enable the Tran Type/SMRD evaluation rules for Cancel With Approval new Issues.  If the evaluation rule is violated, the violation will be ignored and the issue will be created.</a:t>
            </a:r>
          </a:p>
          <a:p>
            <a:pPr lvl="1">
              <a:spcBef>
                <a:spcPts val="1200"/>
              </a:spcBef>
            </a:pPr>
            <a:r>
              <a:rPr lang="en-US" sz="1450" dirty="0"/>
              <a:t>If this field is left blank, a ‘0’ will automatically default and the Tran Type/SMRD evaluation rules for Cancel With Approval will NOT be performed.</a:t>
            </a:r>
          </a:p>
          <a:p>
            <a:pPr lvl="1">
              <a:spcBef>
                <a:spcPts val="1200"/>
              </a:spcBef>
            </a:pPr>
            <a:r>
              <a:rPr lang="en-US" sz="1450" dirty="0"/>
              <a:t>Global ID Validation must be enabled for Evaluation Window Validation flag to be evaluated.</a:t>
            </a:r>
          </a:p>
          <a:p>
            <a:pPr>
              <a:spcBef>
                <a:spcPts val="1200"/>
              </a:spcBef>
            </a:pPr>
            <a:r>
              <a:rPr lang="en-US" sz="1450" b="1" dirty="0"/>
              <a:t>Global ID Validation</a:t>
            </a:r>
          </a:p>
          <a:p>
            <a:pPr lvl="1">
              <a:spcBef>
                <a:spcPts val="1200"/>
              </a:spcBef>
            </a:pPr>
            <a:r>
              <a:rPr lang="en-US" sz="1450" dirty="0"/>
              <a:t>‘1’ indicates the submitter wishes to validate the Global ID involved with the submitted issue against the ERCOT Registration System.  If the Global ID involved with issue is not in the ERCOT Registration System, the issue will not be created</a:t>
            </a:r>
          </a:p>
          <a:p>
            <a:pPr lvl="1">
              <a:spcBef>
                <a:spcPts val="1200"/>
              </a:spcBef>
            </a:pPr>
            <a:r>
              <a:rPr lang="en-US" sz="1450" dirty="0"/>
              <a:t>‘0’ indicates the submitter does NOT wish to validate the Global ID involved with the submitted issue against the ERCOT Registration System.</a:t>
            </a:r>
          </a:p>
          <a:p>
            <a:pPr lvl="1">
              <a:spcBef>
                <a:spcPts val="1200"/>
              </a:spcBef>
            </a:pPr>
            <a:r>
              <a:rPr lang="en-US" sz="1450" dirty="0"/>
              <a:t>If this field is left blank, a ‘0’ will automatically default and the Global ID Validation will NOT be performed.</a:t>
            </a:r>
          </a:p>
        </p:txBody>
      </p:sp>
      <p:sp>
        <p:nvSpPr>
          <p:cNvPr id="4" name="Slide Number Placeholder 3"/>
          <p:cNvSpPr>
            <a:spLocks noGrp="1"/>
          </p:cNvSpPr>
          <p:nvPr>
            <p:ph type="sldNum" sz="quarter" idx="4"/>
          </p:nvPr>
        </p:nvSpPr>
        <p:spPr/>
        <p:txBody>
          <a:bodyPr/>
          <a:lstStyle/>
          <a:p>
            <a:fld id="{1D93BD3E-1E9A-4970-A6F7-E7AC52762E0C}" type="slidenum">
              <a:rPr lang="en-US">
                <a:solidFill>
                  <a:srgbClr val="5B6770"/>
                </a:solidFill>
                <a:latin typeface="Arial" panose="020B0604020202020204"/>
              </a:rPr>
              <a:pPr/>
              <a:t>13</a:t>
            </a:fld>
            <a:endParaRPr lang="en-US">
              <a:solidFill>
                <a:srgbClr val="5B6770"/>
              </a:solidFill>
              <a:latin typeface="Arial" panose="020B0604020202020204"/>
            </a:endParaRPr>
          </a:p>
        </p:txBody>
      </p:sp>
    </p:spTree>
    <p:extLst>
      <p:ext uri="{BB962C8B-B14F-4D97-AF65-F5344CB8AC3E}">
        <p14:creationId xmlns:p14="http://schemas.microsoft.com/office/powerpoint/2010/main" val="315870369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05000" y="243682"/>
            <a:ext cx="8458200" cy="518318"/>
          </a:xfrm>
        </p:spPr>
        <p:txBody>
          <a:bodyPr/>
          <a:lstStyle/>
          <a:p>
            <a:r>
              <a:rPr lang="en-US" dirty="0"/>
              <a:t>Bulk Insert: CSV File </a:t>
            </a:r>
            <a:r>
              <a:rPr lang="en-US" sz="2000" dirty="0"/>
              <a:t>(cont.)</a:t>
            </a:r>
            <a:endParaRPr lang="en-US" b="1" dirty="0">
              <a:solidFill>
                <a:schemeClr val="accent1"/>
              </a:solidFill>
            </a:endParaRPr>
          </a:p>
        </p:txBody>
      </p:sp>
      <p:sp>
        <p:nvSpPr>
          <p:cNvPr id="3" name="Content Placeholder 2"/>
          <p:cNvSpPr>
            <a:spLocks noGrp="1"/>
          </p:cNvSpPr>
          <p:nvPr>
            <p:ph idx="1"/>
          </p:nvPr>
        </p:nvSpPr>
        <p:spPr>
          <a:xfrm>
            <a:off x="1828800" y="914400"/>
            <a:ext cx="8534400" cy="838200"/>
          </a:xfrm>
        </p:spPr>
        <p:txBody>
          <a:bodyPr/>
          <a:lstStyle/>
          <a:p>
            <a:r>
              <a:rPr lang="en-US" sz="1450" dirty="0"/>
              <a:t>Bulk Insert Templates: </a:t>
            </a:r>
          </a:p>
          <a:p>
            <a:pPr lvl="1"/>
            <a:r>
              <a:rPr lang="en-US" sz="1450" dirty="0"/>
              <a:t>Bulk Insert templates for every applicable subtype are available on the </a:t>
            </a:r>
            <a:r>
              <a:rPr lang="en-US" sz="1450" dirty="0" err="1"/>
              <a:t>MarkeTrak</a:t>
            </a:r>
            <a:r>
              <a:rPr lang="en-US" sz="1450" dirty="0"/>
              <a:t> Information Page.  Below is a sample of the template for the Usage/Billing Missing subtype:</a:t>
            </a:r>
          </a:p>
        </p:txBody>
      </p:sp>
      <p:sp>
        <p:nvSpPr>
          <p:cNvPr id="4" name="Slide Number Placeholder 3"/>
          <p:cNvSpPr>
            <a:spLocks noGrp="1"/>
          </p:cNvSpPr>
          <p:nvPr>
            <p:ph type="sldNum" sz="quarter" idx="4"/>
          </p:nvPr>
        </p:nvSpPr>
        <p:spPr/>
        <p:txBody>
          <a:bodyPr/>
          <a:lstStyle/>
          <a:p>
            <a:fld id="{1D93BD3E-1E9A-4970-A6F7-E7AC52762E0C}" type="slidenum">
              <a:rPr lang="en-US">
                <a:solidFill>
                  <a:srgbClr val="5B6770"/>
                </a:solidFill>
                <a:latin typeface="Arial" panose="020B0604020202020204"/>
              </a:rPr>
              <a:pPr/>
              <a:t>14</a:t>
            </a:fld>
            <a:endParaRPr lang="en-US">
              <a:solidFill>
                <a:srgbClr val="5B6770"/>
              </a:solidFill>
              <a:latin typeface="Arial" panose="020B0604020202020204"/>
            </a:endParaRPr>
          </a:p>
        </p:txBody>
      </p:sp>
      <p:pic>
        <p:nvPicPr>
          <p:cNvPr id="5" name="Picture 2"/>
          <p:cNvPicPr>
            <a:picLocks noChangeAspect="1" noChangeArrowheads="1"/>
          </p:cNvPicPr>
          <p:nvPr/>
        </p:nvPicPr>
        <p:blipFill>
          <a:blip r:embed="rId3">
            <a:extLst>
              <a:ext uri="{28A0092B-C50C-407E-A947-70E740481C1C}">
                <a14:useLocalDpi xmlns:a14="http://schemas.microsoft.com/office/drawing/2010/main" val="0"/>
              </a:ext>
            </a:extLst>
          </a:blip>
          <a:srcRect b="69942"/>
          <a:stretch>
            <a:fillRect/>
          </a:stretch>
        </p:blipFill>
        <p:spPr bwMode="auto">
          <a:xfrm>
            <a:off x="1808958" y="1752600"/>
            <a:ext cx="8574087" cy="1981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Content Placeholder 2"/>
          <p:cNvSpPr txBox="1">
            <a:spLocks/>
          </p:cNvSpPr>
          <p:nvPr/>
        </p:nvSpPr>
        <p:spPr>
          <a:xfrm>
            <a:off x="1808957" y="3749040"/>
            <a:ext cx="8534400" cy="2438400"/>
          </a:xfrm>
          <a:prstGeom prst="rect">
            <a:avLst/>
          </a:prstGeom>
        </p:spPr>
        <p:txBody>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en-US" sz="1450" dirty="0">
                <a:solidFill>
                  <a:srgbClr val="5B6770"/>
                </a:solidFill>
                <a:latin typeface="Arial" panose="020B0604020202020204"/>
              </a:rPr>
              <a:t>The definition of the data fields is as follows:</a:t>
            </a:r>
          </a:p>
          <a:p>
            <a:pPr lvl="1"/>
            <a:r>
              <a:rPr lang="en-US" sz="1450" dirty="0">
                <a:solidFill>
                  <a:srgbClr val="5B6770"/>
                </a:solidFill>
                <a:latin typeface="Arial" panose="020B0604020202020204"/>
              </a:rPr>
              <a:t>Required (</a:t>
            </a:r>
            <a:r>
              <a:rPr lang="en-US" sz="1450" dirty="0" err="1">
                <a:solidFill>
                  <a:srgbClr val="5B6770"/>
                </a:solidFill>
                <a:latin typeface="Arial" panose="020B0604020202020204"/>
              </a:rPr>
              <a:t>Req</a:t>
            </a:r>
            <a:r>
              <a:rPr lang="en-US" sz="1450" dirty="0">
                <a:solidFill>
                  <a:srgbClr val="5B6770"/>
                </a:solidFill>
                <a:latin typeface="Arial" panose="020B0604020202020204"/>
              </a:rPr>
              <a:t>)</a:t>
            </a:r>
          </a:p>
          <a:p>
            <a:pPr lvl="1"/>
            <a:r>
              <a:rPr lang="en-US" sz="1450" dirty="0">
                <a:solidFill>
                  <a:srgbClr val="5B6770"/>
                </a:solidFill>
                <a:latin typeface="Arial" panose="020B0604020202020204"/>
              </a:rPr>
              <a:t>Optional (Opt) </a:t>
            </a:r>
          </a:p>
          <a:p>
            <a:pPr lvl="1"/>
            <a:r>
              <a:rPr lang="en-US" sz="1450" dirty="0">
                <a:solidFill>
                  <a:srgbClr val="5B6770"/>
                </a:solidFill>
                <a:latin typeface="Arial" panose="020B0604020202020204"/>
              </a:rPr>
              <a:t>Not Applicable (N/A)</a:t>
            </a:r>
          </a:p>
          <a:p>
            <a:pPr lvl="1"/>
            <a:r>
              <a:rPr lang="en-US" sz="1450" dirty="0">
                <a:solidFill>
                  <a:srgbClr val="5B6770"/>
                </a:solidFill>
                <a:latin typeface="Arial" panose="020B0604020202020204"/>
              </a:rPr>
              <a:t>Required or Optional (R/O)</a:t>
            </a:r>
          </a:p>
          <a:p>
            <a:pPr lvl="1"/>
            <a:r>
              <a:rPr lang="en-US" sz="1450" dirty="0">
                <a:solidFill>
                  <a:srgbClr val="5B6770"/>
                </a:solidFill>
                <a:latin typeface="Arial" panose="020B0604020202020204"/>
              </a:rPr>
              <a:t>Required or Not Applicable (R/NA)</a:t>
            </a:r>
          </a:p>
          <a:p>
            <a:pPr lvl="1"/>
            <a:r>
              <a:rPr lang="en-US" sz="1450" dirty="0">
                <a:solidFill>
                  <a:srgbClr val="5B6770"/>
                </a:solidFill>
                <a:latin typeface="Arial" panose="020B0604020202020204"/>
              </a:rPr>
              <a:t>Optional or Not Applicable (O/NA)</a:t>
            </a:r>
          </a:p>
          <a:p>
            <a:pPr lvl="1"/>
            <a:r>
              <a:rPr lang="en-US" sz="1450" dirty="0" err="1">
                <a:solidFill>
                  <a:srgbClr val="5B6770"/>
                </a:solidFill>
                <a:latin typeface="Arial" panose="020B0604020202020204"/>
              </a:rPr>
              <a:t>DateTime</a:t>
            </a:r>
            <a:r>
              <a:rPr lang="en-US" sz="1450" dirty="0">
                <a:solidFill>
                  <a:srgbClr val="5B6770"/>
                </a:solidFill>
                <a:latin typeface="Arial" panose="020B0604020202020204"/>
              </a:rPr>
              <a:t> format = </a:t>
            </a:r>
            <a:r>
              <a:rPr lang="en-US" sz="1450" b="1" dirty="0" err="1">
                <a:solidFill>
                  <a:srgbClr val="FF8200"/>
                </a:solidFill>
                <a:latin typeface="Arial" panose="020B0604020202020204"/>
              </a:rPr>
              <a:t>ccyy-mm-ddThh:mm:ss</a:t>
            </a:r>
            <a:r>
              <a:rPr lang="en-US" sz="1450" b="1" dirty="0">
                <a:solidFill>
                  <a:srgbClr val="FF8200"/>
                </a:solidFill>
                <a:latin typeface="Arial" panose="020B0604020202020204"/>
              </a:rPr>
              <a:t>	</a:t>
            </a:r>
            <a:r>
              <a:rPr lang="en-US" sz="1450" b="1" dirty="0" err="1">
                <a:solidFill>
                  <a:srgbClr val="FF8200"/>
                </a:solidFill>
                <a:latin typeface="Arial" panose="020B0604020202020204"/>
              </a:rPr>
              <a:t>eg</a:t>
            </a:r>
            <a:r>
              <a:rPr lang="en-US" sz="1450" b="1" dirty="0">
                <a:solidFill>
                  <a:srgbClr val="FF8200"/>
                </a:solidFill>
                <a:latin typeface="Arial" panose="020B0604020202020204"/>
              </a:rPr>
              <a:t>: 2015-11-15T13:20:57</a:t>
            </a:r>
          </a:p>
          <a:p>
            <a:pPr lvl="1"/>
            <a:r>
              <a:rPr lang="en-US" sz="1450" dirty="0">
                <a:solidFill>
                  <a:srgbClr val="5B6770"/>
                </a:solidFill>
                <a:latin typeface="Arial" panose="020B0604020202020204"/>
              </a:rPr>
              <a:t>Date format         = </a:t>
            </a:r>
            <a:r>
              <a:rPr lang="en-US" sz="1450" b="1" dirty="0" err="1">
                <a:solidFill>
                  <a:srgbClr val="FF8200"/>
                </a:solidFill>
                <a:latin typeface="Arial" panose="020B0604020202020204"/>
              </a:rPr>
              <a:t>ccyy</a:t>
            </a:r>
            <a:r>
              <a:rPr lang="en-US" sz="1450" b="1" dirty="0">
                <a:solidFill>
                  <a:srgbClr val="FF8200"/>
                </a:solidFill>
                <a:latin typeface="Arial" panose="020B0604020202020204"/>
              </a:rPr>
              <a:t>-mm-</a:t>
            </a:r>
            <a:r>
              <a:rPr lang="en-US" sz="1450" b="1" dirty="0" err="1">
                <a:solidFill>
                  <a:srgbClr val="FF8200"/>
                </a:solidFill>
                <a:latin typeface="Arial" panose="020B0604020202020204"/>
              </a:rPr>
              <a:t>dd</a:t>
            </a:r>
            <a:r>
              <a:rPr lang="en-US" sz="1450" b="1" dirty="0">
                <a:solidFill>
                  <a:srgbClr val="FF8200"/>
                </a:solidFill>
                <a:latin typeface="Arial" panose="020B0604020202020204"/>
              </a:rPr>
              <a:t>              	</a:t>
            </a:r>
            <a:r>
              <a:rPr lang="en-US" sz="1450" b="1" dirty="0" err="1">
                <a:solidFill>
                  <a:srgbClr val="FF8200"/>
                </a:solidFill>
                <a:latin typeface="Arial" panose="020B0604020202020204"/>
              </a:rPr>
              <a:t>eg</a:t>
            </a:r>
            <a:r>
              <a:rPr lang="en-US" sz="1450" b="1" dirty="0">
                <a:solidFill>
                  <a:srgbClr val="FF8200"/>
                </a:solidFill>
                <a:latin typeface="Arial" panose="020B0604020202020204"/>
              </a:rPr>
              <a:t>: 2015-11-15</a:t>
            </a:r>
          </a:p>
        </p:txBody>
      </p:sp>
    </p:spTree>
    <p:extLst>
      <p:ext uri="{BB962C8B-B14F-4D97-AF65-F5344CB8AC3E}">
        <p14:creationId xmlns:p14="http://schemas.microsoft.com/office/powerpoint/2010/main" val="76966008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05000" y="243682"/>
            <a:ext cx="8458200" cy="518318"/>
          </a:xfrm>
        </p:spPr>
        <p:txBody>
          <a:bodyPr/>
          <a:lstStyle/>
          <a:p>
            <a:r>
              <a:rPr lang="en-US" dirty="0"/>
              <a:t>Bulk Insert: CSV File Template</a:t>
            </a:r>
            <a:endParaRPr lang="en-US" b="1" dirty="0">
              <a:solidFill>
                <a:schemeClr val="accent1"/>
              </a:solidFill>
            </a:endParaRPr>
          </a:p>
        </p:txBody>
      </p:sp>
      <p:sp>
        <p:nvSpPr>
          <p:cNvPr id="3" name="Content Placeholder 2"/>
          <p:cNvSpPr>
            <a:spLocks noGrp="1"/>
          </p:cNvSpPr>
          <p:nvPr>
            <p:ph idx="1"/>
          </p:nvPr>
        </p:nvSpPr>
        <p:spPr>
          <a:xfrm>
            <a:off x="1828800" y="914400"/>
            <a:ext cx="8534400" cy="1083852"/>
          </a:xfrm>
        </p:spPr>
        <p:txBody>
          <a:bodyPr/>
          <a:lstStyle/>
          <a:p>
            <a:r>
              <a:rPr lang="en-US" sz="2000" dirty="0"/>
              <a:t>Once all data has been entered into the required fields the bulk insert template header row should be deleted before saving the file in the CSV format.</a:t>
            </a:r>
          </a:p>
        </p:txBody>
      </p:sp>
      <p:sp>
        <p:nvSpPr>
          <p:cNvPr id="4" name="Slide Number Placeholder 3"/>
          <p:cNvSpPr>
            <a:spLocks noGrp="1"/>
          </p:cNvSpPr>
          <p:nvPr>
            <p:ph type="sldNum" sz="quarter" idx="4"/>
          </p:nvPr>
        </p:nvSpPr>
        <p:spPr/>
        <p:txBody>
          <a:bodyPr/>
          <a:lstStyle/>
          <a:p>
            <a:fld id="{1D93BD3E-1E9A-4970-A6F7-E7AC52762E0C}" type="slidenum">
              <a:rPr lang="en-US">
                <a:solidFill>
                  <a:srgbClr val="5B6770"/>
                </a:solidFill>
                <a:latin typeface="Arial" panose="020B0604020202020204"/>
              </a:rPr>
              <a:pPr/>
              <a:t>15</a:t>
            </a:fld>
            <a:endParaRPr lang="en-US">
              <a:solidFill>
                <a:srgbClr val="5B6770"/>
              </a:solidFill>
              <a:latin typeface="Arial" panose="020B0604020202020204"/>
            </a:endParaRPr>
          </a:p>
        </p:txBody>
      </p:sp>
      <p:pic>
        <p:nvPicPr>
          <p:cNvPr id="5"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09775" y="2292306"/>
            <a:ext cx="8172450" cy="60329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Content Placeholder 2"/>
          <p:cNvSpPr txBox="1">
            <a:spLocks/>
          </p:cNvSpPr>
          <p:nvPr/>
        </p:nvSpPr>
        <p:spPr>
          <a:xfrm>
            <a:off x="1828800" y="3329442"/>
            <a:ext cx="8534400" cy="1242558"/>
          </a:xfrm>
          <a:prstGeom prst="rect">
            <a:avLst/>
          </a:prstGeom>
        </p:spPr>
        <p:txBody>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en-US" sz="2000" dirty="0">
                <a:solidFill>
                  <a:srgbClr val="5B6770"/>
                </a:solidFill>
                <a:latin typeface="Arial" panose="020B0604020202020204"/>
              </a:rPr>
              <a:t>Before submission of the bulk insert CSV file the user should ensure all rows are accounted for in the file template to successfully pass validation for submission of the file.</a:t>
            </a:r>
          </a:p>
        </p:txBody>
      </p:sp>
    </p:spTree>
    <p:extLst>
      <p:ext uri="{BB962C8B-B14F-4D97-AF65-F5344CB8AC3E}">
        <p14:creationId xmlns:p14="http://schemas.microsoft.com/office/powerpoint/2010/main" val="425259448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05000" y="243682"/>
            <a:ext cx="8458200" cy="518318"/>
          </a:xfrm>
        </p:spPr>
        <p:txBody>
          <a:bodyPr/>
          <a:lstStyle/>
          <a:p>
            <a:r>
              <a:rPr lang="en-US" dirty="0"/>
              <a:t>Bulk Insert: Submit</a:t>
            </a:r>
            <a:endParaRPr lang="en-US" sz="2000" dirty="0">
              <a:solidFill>
                <a:schemeClr val="accent1"/>
              </a:solidFill>
            </a:endParaRPr>
          </a:p>
        </p:txBody>
      </p:sp>
      <p:sp>
        <p:nvSpPr>
          <p:cNvPr id="3" name="Content Placeholder 2"/>
          <p:cNvSpPr>
            <a:spLocks noGrp="1"/>
          </p:cNvSpPr>
          <p:nvPr>
            <p:ph idx="1"/>
          </p:nvPr>
        </p:nvSpPr>
        <p:spPr>
          <a:xfrm>
            <a:off x="1828800" y="914400"/>
            <a:ext cx="8534400" cy="2528094"/>
          </a:xfrm>
        </p:spPr>
        <p:txBody>
          <a:bodyPr/>
          <a:lstStyle/>
          <a:p>
            <a:pPr>
              <a:spcBef>
                <a:spcPts val="1200"/>
              </a:spcBef>
            </a:pPr>
            <a:r>
              <a:rPr lang="en-US" sz="1500" dirty="0"/>
              <a:t>Submitting a Bulk Insert Issue:</a:t>
            </a:r>
          </a:p>
          <a:p>
            <a:pPr lvl="1">
              <a:spcBef>
                <a:spcPts val="1200"/>
              </a:spcBef>
            </a:pPr>
            <a:r>
              <a:rPr lang="en-US" sz="1500" dirty="0"/>
              <a:t>The following fields must be populated for successful submission of Bulk Insert:  Note: This is not for the CSV file. </a:t>
            </a:r>
          </a:p>
          <a:p>
            <a:pPr lvl="2">
              <a:spcBef>
                <a:spcPts val="1200"/>
              </a:spcBef>
            </a:pPr>
            <a:r>
              <a:rPr lang="en-US" sz="1500" dirty="0"/>
              <a:t>Issue Type	</a:t>
            </a:r>
          </a:p>
          <a:p>
            <a:pPr lvl="2">
              <a:spcBef>
                <a:spcPts val="1200"/>
              </a:spcBef>
            </a:pPr>
            <a:r>
              <a:rPr lang="en-US" sz="1500" dirty="0"/>
              <a:t>Sub-Type</a:t>
            </a:r>
          </a:p>
          <a:p>
            <a:pPr lvl="2">
              <a:spcBef>
                <a:spcPts val="1200"/>
              </a:spcBef>
            </a:pPr>
            <a:r>
              <a:rPr lang="en-US" sz="1500" dirty="0"/>
              <a:t>Report Destination</a:t>
            </a:r>
          </a:p>
          <a:p>
            <a:pPr lvl="1">
              <a:spcBef>
                <a:spcPts val="1200"/>
              </a:spcBef>
            </a:pPr>
            <a:r>
              <a:rPr lang="en-US" sz="1500" dirty="0"/>
              <a:t>The Submitter selects OK</a:t>
            </a:r>
          </a:p>
        </p:txBody>
      </p:sp>
      <p:sp>
        <p:nvSpPr>
          <p:cNvPr id="4" name="Slide Number Placeholder 3"/>
          <p:cNvSpPr>
            <a:spLocks noGrp="1"/>
          </p:cNvSpPr>
          <p:nvPr>
            <p:ph type="sldNum" sz="quarter" idx="4"/>
          </p:nvPr>
        </p:nvSpPr>
        <p:spPr/>
        <p:txBody>
          <a:bodyPr/>
          <a:lstStyle/>
          <a:p>
            <a:fld id="{1D93BD3E-1E9A-4970-A6F7-E7AC52762E0C}" type="slidenum">
              <a:rPr lang="en-US">
                <a:solidFill>
                  <a:srgbClr val="5B6770"/>
                </a:solidFill>
                <a:latin typeface="Arial" panose="020B0604020202020204"/>
              </a:rPr>
              <a:pPr/>
              <a:t>16</a:t>
            </a:fld>
            <a:endParaRPr lang="en-US">
              <a:solidFill>
                <a:srgbClr val="5B6770"/>
              </a:solidFill>
              <a:latin typeface="Arial" panose="020B0604020202020204"/>
            </a:endParaRPr>
          </a:p>
        </p:txBody>
      </p:sp>
      <p:pic>
        <p:nvPicPr>
          <p:cNvPr id="5"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00350" y="3505200"/>
            <a:ext cx="6591300" cy="2571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69460643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05000" y="243682"/>
            <a:ext cx="8458200" cy="518318"/>
          </a:xfrm>
        </p:spPr>
        <p:txBody>
          <a:bodyPr/>
          <a:lstStyle/>
          <a:p>
            <a:r>
              <a:rPr lang="en-US" dirty="0"/>
              <a:t>Bulk Insert: Submit </a:t>
            </a:r>
            <a:r>
              <a:rPr lang="en-US" sz="2000" dirty="0"/>
              <a:t>(cont.)</a:t>
            </a:r>
            <a:endParaRPr lang="en-US" b="1" dirty="0">
              <a:solidFill>
                <a:schemeClr val="accent1"/>
              </a:solidFill>
            </a:endParaRPr>
          </a:p>
        </p:txBody>
      </p:sp>
      <p:sp>
        <p:nvSpPr>
          <p:cNvPr id="3" name="Content Placeholder 2"/>
          <p:cNvSpPr>
            <a:spLocks noGrp="1"/>
          </p:cNvSpPr>
          <p:nvPr>
            <p:ph idx="1"/>
          </p:nvPr>
        </p:nvSpPr>
        <p:spPr>
          <a:xfrm>
            <a:off x="1828800" y="914401"/>
            <a:ext cx="8534400" cy="361949"/>
          </a:xfrm>
        </p:spPr>
        <p:txBody>
          <a:bodyPr/>
          <a:lstStyle/>
          <a:p>
            <a:r>
              <a:rPr lang="en-US" sz="1500" dirty="0"/>
              <a:t>From the Actions dropdown, select Add File</a:t>
            </a:r>
          </a:p>
        </p:txBody>
      </p:sp>
      <p:sp>
        <p:nvSpPr>
          <p:cNvPr id="4" name="Slide Number Placeholder 3"/>
          <p:cNvSpPr>
            <a:spLocks noGrp="1"/>
          </p:cNvSpPr>
          <p:nvPr>
            <p:ph type="sldNum" sz="quarter" idx="4"/>
          </p:nvPr>
        </p:nvSpPr>
        <p:spPr/>
        <p:txBody>
          <a:bodyPr/>
          <a:lstStyle/>
          <a:p>
            <a:fld id="{1D93BD3E-1E9A-4970-A6F7-E7AC52762E0C}" type="slidenum">
              <a:rPr lang="en-US">
                <a:solidFill>
                  <a:srgbClr val="5B6770"/>
                </a:solidFill>
                <a:latin typeface="Arial" panose="020B0604020202020204"/>
              </a:rPr>
              <a:pPr/>
              <a:t>17</a:t>
            </a:fld>
            <a:endParaRPr lang="en-US">
              <a:solidFill>
                <a:srgbClr val="5B6770"/>
              </a:solidFill>
              <a:latin typeface="Arial" panose="020B0604020202020204"/>
            </a:endParaRPr>
          </a:p>
        </p:txBody>
      </p:sp>
      <p:sp>
        <p:nvSpPr>
          <p:cNvPr id="5" name="Content Placeholder 2"/>
          <p:cNvSpPr txBox="1">
            <a:spLocks/>
          </p:cNvSpPr>
          <p:nvPr/>
        </p:nvSpPr>
        <p:spPr>
          <a:xfrm>
            <a:off x="1828800" y="3429002"/>
            <a:ext cx="8534400" cy="361949"/>
          </a:xfrm>
          <a:prstGeom prst="rect">
            <a:avLst/>
          </a:prstGeom>
        </p:spPr>
        <p:txBody>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en-US" sz="1500" dirty="0">
                <a:solidFill>
                  <a:srgbClr val="5B6770"/>
                </a:solidFill>
                <a:latin typeface="Arial" panose="020B0604020202020204"/>
              </a:rPr>
              <a:t>Select Browse, locate the CSV file for your Bulk Insert, and then press Upload &amp; Attach File</a:t>
            </a:r>
          </a:p>
        </p:txBody>
      </p:sp>
      <p:pic>
        <p:nvPicPr>
          <p:cNvPr id="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348039" y="1295400"/>
            <a:ext cx="5495925" cy="2000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 name="Picture 3"/>
          <p:cNvPicPr>
            <a:picLocks noChangeAspect="1" noChangeArrowheads="1"/>
          </p:cNvPicPr>
          <p:nvPr/>
        </p:nvPicPr>
        <p:blipFill>
          <a:blip r:embed="rId4">
            <a:extLst>
              <a:ext uri="{28A0092B-C50C-407E-A947-70E740481C1C}">
                <a14:useLocalDpi xmlns:a14="http://schemas.microsoft.com/office/drawing/2010/main" val="0"/>
              </a:ext>
            </a:extLst>
          </a:blip>
          <a:srcRect t="9886"/>
          <a:stretch>
            <a:fillRect/>
          </a:stretch>
        </p:blipFill>
        <p:spPr bwMode="auto">
          <a:xfrm>
            <a:off x="3348039" y="3838576"/>
            <a:ext cx="5495925" cy="22574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13043620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05000" y="243682"/>
            <a:ext cx="8458200" cy="518318"/>
          </a:xfrm>
        </p:spPr>
        <p:txBody>
          <a:bodyPr/>
          <a:lstStyle/>
          <a:p>
            <a:r>
              <a:rPr lang="en-US" dirty="0"/>
              <a:t>Bulk Insert: Submit </a:t>
            </a:r>
            <a:r>
              <a:rPr lang="en-US" sz="2000" dirty="0"/>
              <a:t>(cont.)</a:t>
            </a:r>
            <a:endParaRPr lang="en-US" b="1" dirty="0">
              <a:solidFill>
                <a:schemeClr val="accent1"/>
              </a:solidFill>
            </a:endParaRPr>
          </a:p>
        </p:txBody>
      </p:sp>
      <p:sp>
        <p:nvSpPr>
          <p:cNvPr id="3" name="Content Placeholder 2"/>
          <p:cNvSpPr>
            <a:spLocks noGrp="1"/>
          </p:cNvSpPr>
          <p:nvPr>
            <p:ph idx="1"/>
          </p:nvPr>
        </p:nvSpPr>
        <p:spPr>
          <a:xfrm>
            <a:off x="1828800" y="914400"/>
            <a:ext cx="8534400" cy="304800"/>
          </a:xfrm>
        </p:spPr>
        <p:txBody>
          <a:bodyPr/>
          <a:lstStyle/>
          <a:p>
            <a:r>
              <a:rPr lang="en-US" sz="1500" dirty="0"/>
              <a:t>Press Attach and Validate. </a:t>
            </a:r>
          </a:p>
        </p:txBody>
      </p:sp>
      <p:sp>
        <p:nvSpPr>
          <p:cNvPr id="4" name="Slide Number Placeholder 3"/>
          <p:cNvSpPr>
            <a:spLocks noGrp="1"/>
          </p:cNvSpPr>
          <p:nvPr>
            <p:ph type="sldNum" sz="quarter" idx="4"/>
          </p:nvPr>
        </p:nvSpPr>
        <p:spPr/>
        <p:txBody>
          <a:bodyPr/>
          <a:lstStyle/>
          <a:p>
            <a:fld id="{1D93BD3E-1E9A-4970-A6F7-E7AC52762E0C}" type="slidenum">
              <a:rPr lang="en-US">
                <a:solidFill>
                  <a:srgbClr val="5B6770"/>
                </a:solidFill>
                <a:latin typeface="Arial" panose="020B0604020202020204"/>
              </a:rPr>
              <a:pPr/>
              <a:t>18</a:t>
            </a:fld>
            <a:endParaRPr lang="en-US">
              <a:solidFill>
                <a:srgbClr val="5B6770"/>
              </a:solidFill>
              <a:latin typeface="Arial" panose="020B0604020202020204"/>
            </a:endParaRPr>
          </a:p>
        </p:txBody>
      </p:sp>
      <p:sp>
        <p:nvSpPr>
          <p:cNvPr id="5" name="Content Placeholder 2"/>
          <p:cNvSpPr txBox="1">
            <a:spLocks/>
          </p:cNvSpPr>
          <p:nvPr/>
        </p:nvSpPr>
        <p:spPr>
          <a:xfrm>
            <a:off x="1828800" y="3638550"/>
            <a:ext cx="8534400" cy="304800"/>
          </a:xfrm>
          <a:prstGeom prst="rect">
            <a:avLst/>
          </a:prstGeom>
        </p:spPr>
        <p:txBody>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en-US" sz="1500" dirty="0">
                <a:solidFill>
                  <a:srgbClr val="5B6770"/>
                </a:solidFill>
                <a:latin typeface="Arial" panose="020B0604020202020204"/>
              </a:rPr>
              <a:t>Once the file has been attached select OK to validate the format of the CSV file</a:t>
            </a:r>
          </a:p>
        </p:txBody>
      </p:sp>
      <p:pic>
        <p:nvPicPr>
          <p:cNvPr id="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348039" y="1238250"/>
            <a:ext cx="5495925" cy="2381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 name="Picture 3"/>
          <p:cNvPicPr>
            <a:picLocks noChangeAspect="1" noChangeArrowheads="1"/>
          </p:cNvPicPr>
          <p:nvPr/>
        </p:nvPicPr>
        <p:blipFill>
          <a:blip r:embed="rId4">
            <a:extLst>
              <a:ext uri="{28A0092B-C50C-407E-A947-70E740481C1C}">
                <a14:useLocalDpi xmlns:a14="http://schemas.microsoft.com/office/drawing/2010/main" val="0"/>
              </a:ext>
            </a:extLst>
          </a:blip>
          <a:srcRect t="2252" b="29581"/>
          <a:stretch>
            <a:fillRect/>
          </a:stretch>
        </p:blipFill>
        <p:spPr bwMode="auto">
          <a:xfrm>
            <a:off x="3348039" y="3962401"/>
            <a:ext cx="5495925" cy="2162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1278720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05000" y="243682"/>
            <a:ext cx="8458200" cy="518318"/>
          </a:xfrm>
        </p:spPr>
        <p:txBody>
          <a:bodyPr/>
          <a:lstStyle/>
          <a:p>
            <a:r>
              <a:rPr lang="en-US" dirty="0"/>
              <a:t>Bulk Insert: Submit </a:t>
            </a:r>
            <a:r>
              <a:rPr lang="en-US" sz="2000" dirty="0"/>
              <a:t>(cont.)</a:t>
            </a:r>
            <a:endParaRPr lang="en-US" b="1" dirty="0">
              <a:solidFill>
                <a:schemeClr val="accent1"/>
              </a:solidFill>
            </a:endParaRPr>
          </a:p>
        </p:txBody>
      </p:sp>
      <p:sp>
        <p:nvSpPr>
          <p:cNvPr id="3" name="Content Placeholder 2"/>
          <p:cNvSpPr>
            <a:spLocks noGrp="1"/>
          </p:cNvSpPr>
          <p:nvPr>
            <p:ph idx="1"/>
          </p:nvPr>
        </p:nvSpPr>
        <p:spPr>
          <a:xfrm>
            <a:off x="1828800" y="914400"/>
            <a:ext cx="2819400" cy="5257800"/>
          </a:xfrm>
        </p:spPr>
        <p:txBody>
          <a:bodyPr/>
          <a:lstStyle/>
          <a:p>
            <a:r>
              <a:rPr lang="en-US" sz="1450" dirty="0"/>
              <a:t>Validation will be done on the uploaded file.  </a:t>
            </a:r>
          </a:p>
          <a:p>
            <a:pPr lvl="1"/>
            <a:r>
              <a:rPr lang="en-US" sz="1450" dirty="0"/>
              <a:t>If the upload fails for incorrect number of columns or the file is formatted incorrectly it will not pass validation and, the comments section will display a failure message. The user will then have the option of correcting the CSV file. Once the file is corrected the file must be deleted before it can be re-attached. To delete the file, select the trash can icon(delete)  next to the attached file and select “Delete File” from the resulting “pop up” window. </a:t>
            </a:r>
          </a:p>
        </p:txBody>
      </p:sp>
      <p:sp>
        <p:nvSpPr>
          <p:cNvPr id="4" name="Slide Number Placeholder 3"/>
          <p:cNvSpPr>
            <a:spLocks noGrp="1"/>
          </p:cNvSpPr>
          <p:nvPr>
            <p:ph type="sldNum" sz="quarter" idx="4"/>
          </p:nvPr>
        </p:nvSpPr>
        <p:spPr/>
        <p:txBody>
          <a:bodyPr/>
          <a:lstStyle/>
          <a:p>
            <a:fld id="{1D93BD3E-1E9A-4970-A6F7-E7AC52762E0C}" type="slidenum">
              <a:rPr lang="en-US">
                <a:solidFill>
                  <a:srgbClr val="5B6770"/>
                </a:solidFill>
                <a:latin typeface="Arial" panose="020B0604020202020204"/>
              </a:rPr>
              <a:pPr/>
              <a:t>19</a:t>
            </a:fld>
            <a:endParaRPr lang="en-US">
              <a:solidFill>
                <a:srgbClr val="5B6770"/>
              </a:solidFill>
              <a:latin typeface="Arial" panose="020B0604020202020204"/>
            </a:endParaRPr>
          </a:p>
        </p:txBody>
      </p:sp>
      <p:pic>
        <p:nvPicPr>
          <p:cNvPr id="5" name="Picture 2"/>
          <p:cNvPicPr>
            <a:picLocks noChangeAspect="1" noChangeArrowheads="1"/>
          </p:cNvPicPr>
          <p:nvPr/>
        </p:nvPicPr>
        <p:blipFill>
          <a:blip r:embed="rId3">
            <a:extLst>
              <a:ext uri="{28A0092B-C50C-407E-A947-70E740481C1C}">
                <a14:useLocalDpi xmlns:a14="http://schemas.microsoft.com/office/drawing/2010/main" val="0"/>
              </a:ext>
            </a:extLst>
          </a:blip>
          <a:srcRect t="10638" b="7903"/>
          <a:stretch>
            <a:fillRect/>
          </a:stretch>
        </p:blipFill>
        <p:spPr bwMode="auto">
          <a:xfrm>
            <a:off x="4890136" y="990600"/>
            <a:ext cx="5495925" cy="2552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852036" y="3962400"/>
            <a:ext cx="5495925" cy="1028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18021521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05000" y="243682"/>
            <a:ext cx="8458200" cy="518318"/>
          </a:xfrm>
        </p:spPr>
        <p:txBody>
          <a:bodyPr/>
          <a:lstStyle/>
          <a:p>
            <a:r>
              <a:rPr lang="en-US" dirty="0"/>
              <a:t>D2D Issues: Siebel Change/Info</a:t>
            </a:r>
            <a:endParaRPr lang="en-US" b="1" dirty="0">
              <a:solidFill>
                <a:schemeClr val="accent1"/>
              </a:solidFill>
            </a:endParaRPr>
          </a:p>
        </p:txBody>
      </p:sp>
      <p:sp>
        <p:nvSpPr>
          <p:cNvPr id="3" name="Content Placeholder 2"/>
          <p:cNvSpPr>
            <a:spLocks noGrp="1"/>
          </p:cNvSpPr>
          <p:nvPr>
            <p:ph idx="1"/>
          </p:nvPr>
        </p:nvSpPr>
        <p:spPr>
          <a:xfrm>
            <a:off x="1828800" y="914400"/>
            <a:ext cx="8534400" cy="5257800"/>
          </a:xfrm>
        </p:spPr>
        <p:txBody>
          <a:bodyPr/>
          <a:lstStyle/>
          <a:p>
            <a:pPr>
              <a:spcBef>
                <a:spcPts val="1800"/>
              </a:spcBef>
            </a:pPr>
            <a:r>
              <a:rPr lang="en-US" sz="1800" dirty="0"/>
              <a:t>Examples of Siebel Change/Info:</a:t>
            </a:r>
          </a:p>
          <a:p>
            <a:pPr lvl="1">
              <a:spcBef>
                <a:spcPts val="1800"/>
              </a:spcBef>
              <a:buFont typeface="+mj-lt"/>
              <a:buAutoNum type="arabicParenR"/>
            </a:pPr>
            <a:r>
              <a:rPr lang="en-US" sz="1800" b="1" dirty="0"/>
              <a:t>Service order status changes</a:t>
            </a:r>
          </a:p>
          <a:p>
            <a:pPr lvl="2">
              <a:spcBef>
                <a:spcPts val="1800"/>
              </a:spcBef>
            </a:pPr>
            <a:r>
              <a:rPr lang="en-US" sz="1800" dirty="0"/>
              <a:t>Questions pertaining to transactions status updates where EDI message is present on ERCOT MIS.  NOTE:  If not present, then submit under “Missing Enrollment Transaction”</a:t>
            </a:r>
          </a:p>
          <a:p>
            <a:pPr lvl="2">
              <a:spcBef>
                <a:spcPts val="1800"/>
              </a:spcBef>
            </a:pPr>
            <a:r>
              <a:rPr lang="en-US" sz="1800" dirty="0"/>
              <a:t>Questions pertaining to why a transaction was cancelled</a:t>
            </a:r>
          </a:p>
          <a:p>
            <a:pPr lvl="2">
              <a:spcBef>
                <a:spcPts val="1800"/>
              </a:spcBef>
            </a:pPr>
            <a:r>
              <a:rPr lang="en-US" sz="1800" dirty="0"/>
              <a:t>Questions pertaining to Siebel not reflecting the correct status based on transaction(s) that the TDSP has submitted</a:t>
            </a:r>
            <a:r>
              <a:rPr lang="en-US" sz="1800" dirty="0">
                <a:solidFill>
                  <a:srgbClr val="C00000"/>
                </a:solidFill>
              </a:rPr>
              <a:t> – TDSP timing issue due to several reasons.  One Example: </a:t>
            </a:r>
            <a:r>
              <a:rPr lang="en-US" sz="1800" dirty="0" err="1">
                <a:solidFill>
                  <a:srgbClr val="C00000"/>
                </a:solidFill>
              </a:rPr>
              <a:t>WorkAround</a:t>
            </a:r>
            <a:r>
              <a:rPr lang="en-US" sz="1800" dirty="0">
                <a:solidFill>
                  <a:srgbClr val="C00000"/>
                </a:solidFill>
              </a:rPr>
              <a:t>(s) with MVI transactions submitted after TDSP has completed </a:t>
            </a:r>
            <a:r>
              <a:rPr lang="en-US" sz="1800" dirty="0" err="1">
                <a:solidFill>
                  <a:srgbClr val="C00000"/>
                </a:solidFill>
              </a:rPr>
              <a:t>WorkAround</a:t>
            </a:r>
            <a:r>
              <a:rPr lang="en-US" sz="1800" dirty="0">
                <a:solidFill>
                  <a:srgbClr val="C00000"/>
                </a:solidFill>
              </a:rPr>
              <a:t> request and power is ‘On’.  TDSP would submit Siebel Change MT where CR agrees with the </a:t>
            </a:r>
            <a:r>
              <a:rPr lang="en-US" sz="1800" dirty="0" err="1">
                <a:solidFill>
                  <a:srgbClr val="C00000"/>
                </a:solidFill>
              </a:rPr>
              <a:t>DateWanted</a:t>
            </a:r>
            <a:r>
              <a:rPr lang="en-US" sz="1800" dirty="0">
                <a:solidFill>
                  <a:srgbClr val="C00000"/>
                </a:solidFill>
              </a:rPr>
              <a:t> for the Initial Read 867_04 matching when the </a:t>
            </a:r>
            <a:r>
              <a:rPr lang="en-US" sz="1800" dirty="0" err="1">
                <a:solidFill>
                  <a:srgbClr val="C00000"/>
                </a:solidFill>
              </a:rPr>
              <a:t>WorkAround</a:t>
            </a:r>
            <a:r>
              <a:rPr lang="en-US" sz="1800" dirty="0">
                <a:solidFill>
                  <a:srgbClr val="C00000"/>
                </a:solidFill>
              </a:rPr>
              <a:t> completed</a:t>
            </a:r>
            <a:endParaRPr lang="en-US" sz="1800" dirty="0"/>
          </a:p>
          <a:p>
            <a:pPr lvl="2">
              <a:spcBef>
                <a:spcPts val="1800"/>
              </a:spcBef>
            </a:pPr>
            <a:r>
              <a:rPr lang="en-US" sz="1800" dirty="0"/>
              <a:t>Cancelling a Siebel service order after completion</a:t>
            </a:r>
          </a:p>
          <a:p>
            <a:pPr lvl="2">
              <a:spcBef>
                <a:spcPts val="1800"/>
              </a:spcBef>
            </a:pPr>
            <a:r>
              <a:rPr lang="en-US" sz="1800" dirty="0"/>
              <a:t>Completing a Siebel service order after it was cancelled – </a:t>
            </a:r>
            <a:r>
              <a:rPr lang="en-US" sz="1800" dirty="0">
                <a:solidFill>
                  <a:schemeClr val="accent5"/>
                </a:solidFill>
              </a:rPr>
              <a:t>limited to one year from original processing date</a:t>
            </a:r>
          </a:p>
        </p:txBody>
      </p:sp>
      <p:sp>
        <p:nvSpPr>
          <p:cNvPr id="4" name="Slide Number Placeholder 3"/>
          <p:cNvSpPr>
            <a:spLocks noGrp="1"/>
          </p:cNvSpPr>
          <p:nvPr>
            <p:ph type="sldNum" sz="quarter" idx="4"/>
          </p:nvPr>
        </p:nvSpPr>
        <p:spPr/>
        <p:txBody>
          <a:bodyPr/>
          <a:lstStyle/>
          <a:p>
            <a:fld id="{1D93BD3E-1E9A-4970-A6F7-E7AC52762E0C}" type="slidenum">
              <a:rPr lang="en-US">
                <a:solidFill>
                  <a:srgbClr val="5B6770"/>
                </a:solidFill>
                <a:latin typeface="Arial" panose="020B0604020202020204"/>
              </a:rPr>
              <a:pPr/>
              <a:t>2</a:t>
            </a:fld>
            <a:endParaRPr lang="en-US">
              <a:solidFill>
                <a:srgbClr val="5B6770"/>
              </a:solidFill>
              <a:latin typeface="Arial" panose="020B0604020202020204"/>
            </a:endParaRPr>
          </a:p>
        </p:txBody>
      </p:sp>
    </p:spTree>
    <p:extLst>
      <p:ext uri="{BB962C8B-B14F-4D97-AF65-F5344CB8AC3E}">
        <p14:creationId xmlns:p14="http://schemas.microsoft.com/office/powerpoint/2010/main" val="345889303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05000" y="243682"/>
            <a:ext cx="8458200" cy="518318"/>
          </a:xfrm>
        </p:spPr>
        <p:txBody>
          <a:bodyPr/>
          <a:lstStyle/>
          <a:p>
            <a:r>
              <a:rPr lang="en-US" dirty="0"/>
              <a:t>Bulk Insert: Submit </a:t>
            </a:r>
            <a:r>
              <a:rPr lang="en-US" sz="2000" dirty="0"/>
              <a:t>(cont.)</a:t>
            </a:r>
            <a:endParaRPr lang="en-US" b="1" dirty="0">
              <a:solidFill>
                <a:schemeClr val="accent1"/>
              </a:solidFill>
            </a:endParaRPr>
          </a:p>
        </p:txBody>
      </p:sp>
      <p:sp>
        <p:nvSpPr>
          <p:cNvPr id="3" name="Content Placeholder 2"/>
          <p:cNvSpPr>
            <a:spLocks noGrp="1"/>
          </p:cNvSpPr>
          <p:nvPr>
            <p:ph idx="1"/>
          </p:nvPr>
        </p:nvSpPr>
        <p:spPr>
          <a:xfrm>
            <a:off x="1828800" y="914400"/>
            <a:ext cx="8534400" cy="381000"/>
          </a:xfrm>
        </p:spPr>
        <p:txBody>
          <a:bodyPr/>
          <a:lstStyle/>
          <a:p>
            <a:r>
              <a:rPr lang="en-US" sz="1500" dirty="0"/>
              <a:t>If the upload is successful, a message indicating “All rows passed validation” will appear.</a:t>
            </a:r>
          </a:p>
        </p:txBody>
      </p:sp>
      <p:sp>
        <p:nvSpPr>
          <p:cNvPr id="4" name="Slide Number Placeholder 3"/>
          <p:cNvSpPr>
            <a:spLocks noGrp="1"/>
          </p:cNvSpPr>
          <p:nvPr>
            <p:ph type="sldNum" sz="quarter" idx="4"/>
          </p:nvPr>
        </p:nvSpPr>
        <p:spPr/>
        <p:txBody>
          <a:bodyPr/>
          <a:lstStyle/>
          <a:p>
            <a:fld id="{1D93BD3E-1E9A-4970-A6F7-E7AC52762E0C}" type="slidenum">
              <a:rPr lang="en-US">
                <a:solidFill>
                  <a:srgbClr val="5B6770"/>
                </a:solidFill>
                <a:latin typeface="Arial" panose="020B0604020202020204"/>
              </a:rPr>
              <a:pPr/>
              <a:t>20</a:t>
            </a:fld>
            <a:endParaRPr lang="en-US">
              <a:solidFill>
                <a:srgbClr val="5B6770"/>
              </a:solidFill>
              <a:latin typeface="Arial" panose="020B0604020202020204"/>
            </a:endParaRPr>
          </a:p>
        </p:txBody>
      </p:sp>
      <p:sp>
        <p:nvSpPr>
          <p:cNvPr id="5" name="Content Placeholder 2"/>
          <p:cNvSpPr txBox="1">
            <a:spLocks/>
          </p:cNvSpPr>
          <p:nvPr/>
        </p:nvSpPr>
        <p:spPr>
          <a:xfrm>
            <a:off x="1905000" y="4038600"/>
            <a:ext cx="8534400" cy="381000"/>
          </a:xfrm>
          <a:prstGeom prst="rect">
            <a:avLst/>
          </a:prstGeom>
        </p:spPr>
        <p:txBody>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en-US" sz="1500" dirty="0">
                <a:solidFill>
                  <a:srgbClr val="5B6770"/>
                </a:solidFill>
                <a:latin typeface="Arial" panose="020B0604020202020204"/>
              </a:rPr>
              <a:t>Select Submit Bulk File to create individual issues.</a:t>
            </a:r>
          </a:p>
        </p:txBody>
      </p:sp>
      <p:pic>
        <p:nvPicPr>
          <p:cNvPr id="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348039" y="1419225"/>
            <a:ext cx="5495925" cy="2419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 name="Picture 3"/>
          <p:cNvPicPr>
            <a:picLocks noChangeAspect="1" noChangeArrowheads="1"/>
          </p:cNvPicPr>
          <p:nvPr/>
        </p:nvPicPr>
        <p:blipFill>
          <a:blip r:embed="rId4">
            <a:extLst>
              <a:ext uri="{28A0092B-C50C-407E-A947-70E740481C1C}">
                <a14:useLocalDpi xmlns:a14="http://schemas.microsoft.com/office/drawing/2010/main" val="0"/>
              </a:ext>
            </a:extLst>
          </a:blip>
          <a:srcRect b="25592"/>
          <a:stretch>
            <a:fillRect/>
          </a:stretch>
        </p:blipFill>
        <p:spPr bwMode="auto">
          <a:xfrm>
            <a:off x="3348039" y="4572001"/>
            <a:ext cx="5495925" cy="14954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30202004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05000" y="243682"/>
            <a:ext cx="8458200" cy="518318"/>
          </a:xfrm>
        </p:spPr>
        <p:txBody>
          <a:bodyPr/>
          <a:lstStyle/>
          <a:p>
            <a:r>
              <a:rPr lang="en-US" dirty="0"/>
              <a:t>Bulk Insert: Submit </a:t>
            </a:r>
            <a:r>
              <a:rPr lang="en-US" sz="2000" dirty="0"/>
              <a:t>(cont.)</a:t>
            </a:r>
            <a:endParaRPr lang="en-US" b="1" dirty="0">
              <a:solidFill>
                <a:schemeClr val="accent1"/>
              </a:solidFill>
            </a:endParaRPr>
          </a:p>
        </p:txBody>
      </p:sp>
      <p:sp>
        <p:nvSpPr>
          <p:cNvPr id="3" name="Content Placeholder 2"/>
          <p:cNvSpPr>
            <a:spLocks noGrp="1"/>
          </p:cNvSpPr>
          <p:nvPr>
            <p:ph idx="1"/>
          </p:nvPr>
        </p:nvSpPr>
        <p:spPr>
          <a:xfrm>
            <a:off x="1828800" y="914400"/>
            <a:ext cx="8534400" cy="762000"/>
          </a:xfrm>
        </p:spPr>
        <p:txBody>
          <a:bodyPr/>
          <a:lstStyle/>
          <a:p>
            <a:r>
              <a:rPr lang="en-US" sz="2000" dirty="0"/>
              <a:t>After submitting the issue it will automatically close the Bulk Insert issue </a:t>
            </a:r>
          </a:p>
        </p:txBody>
      </p:sp>
      <p:sp>
        <p:nvSpPr>
          <p:cNvPr id="4" name="Slide Number Placeholder 3"/>
          <p:cNvSpPr>
            <a:spLocks noGrp="1"/>
          </p:cNvSpPr>
          <p:nvPr>
            <p:ph type="sldNum" sz="quarter" idx="4"/>
          </p:nvPr>
        </p:nvSpPr>
        <p:spPr/>
        <p:txBody>
          <a:bodyPr/>
          <a:lstStyle/>
          <a:p>
            <a:fld id="{1D93BD3E-1E9A-4970-A6F7-E7AC52762E0C}" type="slidenum">
              <a:rPr lang="en-US">
                <a:solidFill>
                  <a:srgbClr val="5B6770"/>
                </a:solidFill>
                <a:latin typeface="Arial" panose="020B0604020202020204"/>
              </a:rPr>
              <a:pPr/>
              <a:t>21</a:t>
            </a:fld>
            <a:endParaRPr lang="en-US">
              <a:solidFill>
                <a:srgbClr val="5B6770"/>
              </a:solidFill>
              <a:latin typeface="Arial" panose="020B0604020202020204"/>
            </a:endParaRPr>
          </a:p>
        </p:txBody>
      </p:sp>
      <p:sp>
        <p:nvSpPr>
          <p:cNvPr id="5" name="Content Placeholder 2"/>
          <p:cNvSpPr txBox="1">
            <a:spLocks/>
          </p:cNvSpPr>
          <p:nvPr/>
        </p:nvSpPr>
        <p:spPr>
          <a:xfrm>
            <a:off x="1828800" y="4495800"/>
            <a:ext cx="8534400" cy="1074738"/>
          </a:xfrm>
          <a:prstGeom prst="rect">
            <a:avLst/>
          </a:prstGeom>
        </p:spPr>
        <p:txBody>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en-US" sz="2000" dirty="0">
                <a:solidFill>
                  <a:srgbClr val="5B6770"/>
                </a:solidFill>
                <a:latin typeface="Arial" panose="020B0604020202020204"/>
              </a:rPr>
              <a:t>When a Bulk Insert is submitted, the Bulk Insert </a:t>
            </a:r>
            <a:r>
              <a:rPr lang="en-US" sz="2000" dirty="0" err="1">
                <a:solidFill>
                  <a:srgbClr val="5B6770"/>
                </a:solidFill>
                <a:latin typeface="Arial" panose="020B0604020202020204"/>
              </a:rPr>
              <a:t>MarkeTrak</a:t>
            </a:r>
            <a:r>
              <a:rPr lang="en-US" sz="2000" dirty="0">
                <a:solidFill>
                  <a:srgbClr val="5B6770"/>
                </a:solidFill>
                <a:latin typeface="Arial" panose="020B0604020202020204"/>
              </a:rPr>
              <a:t> Number becomes the “parent” and will be populated on each individual </a:t>
            </a:r>
            <a:r>
              <a:rPr lang="en-US" sz="2000" dirty="0" err="1">
                <a:solidFill>
                  <a:srgbClr val="5B6770"/>
                </a:solidFill>
                <a:latin typeface="Arial" panose="020B0604020202020204"/>
              </a:rPr>
              <a:t>MarkeTrak</a:t>
            </a:r>
            <a:r>
              <a:rPr lang="en-US" sz="2000" dirty="0">
                <a:solidFill>
                  <a:srgbClr val="5B6770"/>
                </a:solidFill>
                <a:latin typeface="Arial" panose="020B0604020202020204"/>
              </a:rPr>
              <a:t> issue (which are the “children”) created by the Bulk Insert. </a:t>
            </a:r>
          </a:p>
        </p:txBody>
      </p:sp>
      <p:pic>
        <p:nvPicPr>
          <p:cNvPr id="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348039" y="1828800"/>
            <a:ext cx="5495925" cy="2286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34318540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05000" y="243682"/>
            <a:ext cx="8458200" cy="518318"/>
          </a:xfrm>
        </p:spPr>
        <p:txBody>
          <a:bodyPr/>
          <a:lstStyle/>
          <a:p>
            <a:r>
              <a:rPr lang="en-US" dirty="0"/>
              <a:t>Bulk Insert: Validations</a:t>
            </a:r>
            <a:endParaRPr lang="en-US" b="1" dirty="0">
              <a:solidFill>
                <a:schemeClr val="accent1"/>
              </a:solidFill>
            </a:endParaRPr>
          </a:p>
        </p:txBody>
      </p:sp>
      <p:sp>
        <p:nvSpPr>
          <p:cNvPr id="3" name="Content Placeholder 2"/>
          <p:cNvSpPr>
            <a:spLocks noGrp="1"/>
          </p:cNvSpPr>
          <p:nvPr>
            <p:ph idx="1"/>
          </p:nvPr>
        </p:nvSpPr>
        <p:spPr>
          <a:xfrm>
            <a:off x="1828800" y="914400"/>
            <a:ext cx="8534400" cy="5334000"/>
          </a:xfrm>
        </p:spPr>
        <p:txBody>
          <a:bodyPr/>
          <a:lstStyle/>
          <a:p>
            <a:pPr>
              <a:spcBef>
                <a:spcPts val="600"/>
              </a:spcBef>
            </a:pPr>
            <a:r>
              <a:rPr lang="en-US" sz="1300" dirty="0"/>
              <a:t>File format level validation is performed on the CSV file during the Attach and Validation transition to determine if the correct number of columns is present and will immediately return confirmation results back to </a:t>
            </a:r>
            <a:r>
              <a:rPr lang="en-US" sz="1300" dirty="0" err="1"/>
              <a:t>MarkeTrak</a:t>
            </a:r>
            <a:r>
              <a:rPr lang="en-US" sz="1300" dirty="0"/>
              <a:t>.  This will show the number of rows that successfully uploaded and the number that did not upload due to an invalid number of columns.</a:t>
            </a:r>
          </a:p>
          <a:p>
            <a:pPr>
              <a:spcBef>
                <a:spcPts val="600"/>
              </a:spcBef>
            </a:pPr>
            <a:r>
              <a:rPr lang="en-US" sz="1300" dirty="0"/>
              <a:t>Business data validations are also performed on the file and the results from this will be posted to the report destination selected during Submit.  This validation is performed on the required field’s portion of the CSV file.  The results will either post to the </a:t>
            </a:r>
            <a:r>
              <a:rPr lang="en-US" sz="1300" dirty="0" err="1"/>
              <a:t>MarkeTrak</a:t>
            </a:r>
            <a:r>
              <a:rPr lang="en-US" sz="1300" dirty="0"/>
              <a:t> issue or  the Reports  and Extracts Index on MIS, depending upon which report destination was selected upon Submit. This report will contain five additional fields, which will be added at the end of each row on the report.  The additional fields will represent the following data:</a:t>
            </a:r>
          </a:p>
          <a:p>
            <a:pPr lvl="1">
              <a:spcBef>
                <a:spcPts val="600"/>
              </a:spcBef>
            </a:pPr>
            <a:r>
              <a:rPr lang="en-US" sz="1300" b="1" dirty="0"/>
              <a:t>Success or Fail</a:t>
            </a:r>
            <a:r>
              <a:rPr lang="en-US" sz="1300" dirty="0"/>
              <a:t>: This field contains the word “success” or “fail”.  Success will indicate the </a:t>
            </a:r>
            <a:r>
              <a:rPr lang="en-US" sz="1300" dirty="0" err="1"/>
              <a:t>MarkeTrak</a:t>
            </a:r>
            <a:r>
              <a:rPr lang="en-US" sz="1300" dirty="0"/>
              <a:t> issue was successfully submitted in </a:t>
            </a:r>
            <a:r>
              <a:rPr lang="en-US" sz="1300" dirty="0" err="1"/>
              <a:t>MarkeTrak</a:t>
            </a:r>
            <a:r>
              <a:rPr lang="en-US" sz="1300" dirty="0"/>
              <a:t> via bulk insert.  Fail will indicate the </a:t>
            </a:r>
            <a:r>
              <a:rPr lang="en-US" sz="1300" dirty="0" err="1"/>
              <a:t>MarkeTrak</a:t>
            </a:r>
            <a:r>
              <a:rPr lang="en-US" sz="1300" dirty="0"/>
              <a:t> issue failed to be submitted in </a:t>
            </a:r>
            <a:r>
              <a:rPr lang="en-US" sz="1300" dirty="0" err="1"/>
              <a:t>MarkeTrak</a:t>
            </a:r>
            <a:r>
              <a:rPr lang="en-US" sz="1300" dirty="0"/>
              <a:t> via bulk insert.</a:t>
            </a:r>
          </a:p>
          <a:p>
            <a:pPr lvl="1">
              <a:spcBef>
                <a:spcPts val="600"/>
              </a:spcBef>
            </a:pPr>
            <a:r>
              <a:rPr lang="en-US" sz="1300" b="1" dirty="0"/>
              <a:t>Error Code</a:t>
            </a:r>
            <a:r>
              <a:rPr lang="en-US" sz="1300" dirty="0"/>
              <a:t>: This code contains the error code of a failed attempt to submit a </a:t>
            </a:r>
            <a:r>
              <a:rPr lang="en-US" sz="1300" dirty="0" err="1"/>
              <a:t>MarkeTrak</a:t>
            </a:r>
            <a:r>
              <a:rPr lang="en-US" sz="1300" dirty="0"/>
              <a:t> issue via bulk insert.  This field will only be populated when an issue has failed.</a:t>
            </a:r>
          </a:p>
          <a:p>
            <a:pPr lvl="1">
              <a:spcBef>
                <a:spcPts val="600"/>
              </a:spcBef>
            </a:pPr>
            <a:r>
              <a:rPr lang="en-US" sz="1300" b="1" dirty="0"/>
              <a:t>Error Message</a:t>
            </a:r>
            <a:r>
              <a:rPr lang="en-US" sz="1300" dirty="0"/>
              <a:t>: This field contains the error message explaining why the </a:t>
            </a:r>
            <a:r>
              <a:rPr lang="en-US" sz="1300" dirty="0" err="1"/>
              <a:t>MarkeTrak</a:t>
            </a:r>
            <a:r>
              <a:rPr lang="en-US" sz="1300" dirty="0"/>
              <a:t> issued failed to be submitted via bulk insert.  This field will only be populated when an issue has failed.</a:t>
            </a:r>
          </a:p>
          <a:p>
            <a:pPr lvl="1">
              <a:spcBef>
                <a:spcPts val="600"/>
              </a:spcBef>
            </a:pPr>
            <a:r>
              <a:rPr lang="en-US" sz="1300" b="1" dirty="0"/>
              <a:t>Date/Time Stamp</a:t>
            </a:r>
            <a:r>
              <a:rPr lang="en-US" sz="1300" dirty="0"/>
              <a:t>: This field contains the date and time of when the issue was attempted to be submitted via bulk insert in </a:t>
            </a:r>
            <a:r>
              <a:rPr lang="en-US" sz="1300" dirty="0" err="1"/>
              <a:t>MarkeTrak</a:t>
            </a:r>
            <a:r>
              <a:rPr lang="en-US" sz="1300" dirty="0"/>
              <a:t>.</a:t>
            </a:r>
          </a:p>
          <a:p>
            <a:pPr lvl="1">
              <a:spcBef>
                <a:spcPts val="600"/>
              </a:spcBef>
            </a:pPr>
            <a:r>
              <a:rPr lang="en-US" sz="1300" b="1" dirty="0"/>
              <a:t>Issue ID</a:t>
            </a:r>
            <a:r>
              <a:rPr lang="en-US" sz="1300" dirty="0"/>
              <a:t>: The field contains the </a:t>
            </a:r>
            <a:r>
              <a:rPr lang="en-US" sz="1300" dirty="0" err="1"/>
              <a:t>MarkeTrak</a:t>
            </a:r>
            <a:r>
              <a:rPr lang="en-US" sz="1300" dirty="0"/>
              <a:t> issue ID for successfully submitted issues.</a:t>
            </a:r>
          </a:p>
          <a:p>
            <a:pPr>
              <a:spcBef>
                <a:spcPts val="600"/>
              </a:spcBef>
            </a:pPr>
            <a:r>
              <a:rPr lang="en-US" sz="1300" dirty="0"/>
              <a:t>Allow adequate time after submitting a bulk insert issue for the system to create each individual issue.  This will take an average of just a few seconds for each issue or row submitted, but can add up if several are submitted at once. </a:t>
            </a:r>
          </a:p>
        </p:txBody>
      </p:sp>
      <p:sp>
        <p:nvSpPr>
          <p:cNvPr id="4" name="Slide Number Placeholder 3"/>
          <p:cNvSpPr>
            <a:spLocks noGrp="1"/>
          </p:cNvSpPr>
          <p:nvPr>
            <p:ph type="sldNum" sz="quarter" idx="4"/>
          </p:nvPr>
        </p:nvSpPr>
        <p:spPr/>
        <p:txBody>
          <a:bodyPr/>
          <a:lstStyle/>
          <a:p>
            <a:fld id="{1D93BD3E-1E9A-4970-A6F7-E7AC52762E0C}" type="slidenum">
              <a:rPr lang="en-US">
                <a:solidFill>
                  <a:srgbClr val="5B6770"/>
                </a:solidFill>
                <a:latin typeface="Arial" panose="020B0604020202020204"/>
              </a:rPr>
              <a:pPr/>
              <a:t>22</a:t>
            </a:fld>
            <a:endParaRPr lang="en-US">
              <a:solidFill>
                <a:srgbClr val="5B6770"/>
              </a:solidFill>
              <a:latin typeface="Arial" panose="020B0604020202020204"/>
            </a:endParaRPr>
          </a:p>
        </p:txBody>
      </p:sp>
    </p:spTree>
    <p:extLst>
      <p:ext uri="{BB962C8B-B14F-4D97-AF65-F5344CB8AC3E}">
        <p14:creationId xmlns:p14="http://schemas.microsoft.com/office/powerpoint/2010/main" val="411088750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05000" y="243682"/>
            <a:ext cx="8458200" cy="518318"/>
          </a:xfrm>
        </p:spPr>
        <p:txBody>
          <a:bodyPr/>
          <a:lstStyle/>
          <a:p>
            <a:r>
              <a:rPr lang="en-US" dirty="0"/>
              <a:t>Bulk Insert: Report Destination</a:t>
            </a:r>
            <a:endParaRPr lang="en-US" b="1" dirty="0">
              <a:solidFill>
                <a:schemeClr val="accent1"/>
              </a:solidFill>
            </a:endParaRPr>
          </a:p>
        </p:txBody>
      </p:sp>
      <p:sp>
        <p:nvSpPr>
          <p:cNvPr id="3" name="Content Placeholder 2"/>
          <p:cNvSpPr>
            <a:spLocks noGrp="1"/>
          </p:cNvSpPr>
          <p:nvPr>
            <p:ph idx="1"/>
          </p:nvPr>
        </p:nvSpPr>
        <p:spPr>
          <a:xfrm>
            <a:off x="1828800" y="914400"/>
            <a:ext cx="8534400" cy="1524000"/>
          </a:xfrm>
          <a:ln>
            <a:noFill/>
          </a:ln>
        </p:spPr>
        <p:txBody>
          <a:bodyPr/>
          <a:lstStyle/>
          <a:p>
            <a:r>
              <a:rPr lang="en-US" sz="1800" dirty="0"/>
              <a:t>Users have a choice during the submit process to post the results file as an attachment to the </a:t>
            </a:r>
            <a:r>
              <a:rPr lang="en-US" sz="1800" dirty="0" err="1"/>
              <a:t>MarkeTrak</a:t>
            </a:r>
            <a:r>
              <a:rPr lang="en-US" sz="1800" dirty="0"/>
              <a:t> issue or to the reports section on MIS. If MIS is the report destination selected, the results file will post to MIS and the user will need to download the file. To access MIS, select the MIS link at the top of the </a:t>
            </a:r>
            <a:r>
              <a:rPr lang="en-US" sz="1800" dirty="0" err="1"/>
              <a:t>MarkeTrak</a:t>
            </a:r>
            <a:r>
              <a:rPr lang="en-US" sz="1800" dirty="0"/>
              <a:t> GUI screen.</a:t>
            </a:r>
          </a:p>
        </p:txBody>
      </p:sp>
      <p:sp>
        <p:nvSpPr>
          <p:cNvPr id="4" name="Slide Number Placeholder 3"/>
          <p:cNvSpPr>
            <a:spLocks noGrp="1"/>
          </p:cNvSpPr>
          <p:nvPr>
            <p:ph type="sldNum" sz="quarter" idx="4"/>
          </p:nvPr>
        </p:nvSpPr>
        <p:spPr/>
        <p:txBody>
          <a:bodyPr/>
          <a:lstStyle/>
          <a:p>
            <a:fld id="{1D93BD3E-1E9A-4970-A6F7-E7AC52762E0C}" type="slidenum">
              <a:rPr lang="en-US">
                <a:solidFill>
                  <a:srgbClr val="5B6770"/>
                </a:solidFill>
                <a:latin typeface="Arial" panose="020B0604020202020204"/>
              </a:rPr>
              <a:pPr/>
              <a:t>23</a:t>
            </a:fld>
            <a:endParaRPr lang="en-US">
              <a:solidFill>
                <a:srgbClr val="5B6770"/>
              </a:solidFill>
              <a:latin typeface="Arial" panose="020B0604020202020204"/>
            </a:endParaRPr>
          </a:p>
        </p:txBody>
      </p:sp>
      <p:pic>
        <p:nvPicPr>
          <p:cNvPr id="5"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85950" y="2636838"/>
            <a:ext cx="8477250" cy="109696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Oval 5"/>
          <p:cNvSpPr/>
          <p:nvPr/>
        </p:nvSpPr>
        <p:spPr>
          <a:xfrm>
            <a:off x="7391400" y="2484437"/>
            <a:ext cx="685800" cy="6858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prstClr val="white"/>
              </a:solidFill>
              <a:latin typeface="Arial" panose="020B0604020202020204"/>
            </a:endParaRPr>
          </a:p>
        </p:txBody>
      </p:sp>
    </p:spTree>
    <p:extLst>
      <p:ext uri="{BB962C8B-B14F-4D97-AF65-F5344CB8AC3E}">
        <p14:creationId xmlns:p14="http://schemas.microsoft.com/office/powerpoint/2010/main" val="289282577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05000" y="243682"/>
            <a:ext cx="8458200" cy="518318"/>
          </a:xfrm>
        </p:spPr>
        <p:txBody>
          <a:bodyPr/>
          <a:lstStyle/>
          <a:p>
            <a:r>
              <a:rPr lang="en-US" dirty="0"/>
              <a:t>Bulk Insert: Report Destination</a:t>
            </a:r>
            <a:endParaRPr lang="en-US" b="1" dirty="0">
              <a:solidFill>
                <a:schemeClr val="accent1"/>
              </a:solidFill>
            </a:endParaRPr>
          </a:p>
        </p:txBody>
      </p:sp>
      <p:sp>
        <p:nvSpPr>
          <p:cNvPr id="3" name="Content Placeholder 2"/>
          <p:cNvSpPr>
            <a:spLocks noGrp="1"/>
          </p:cNvSpPr>
          <p:nvPr>
            <p:ph idx="1"/>
          </p:nvPr>
        </p:nvSpPr>
        <p:spPr>
          <a:xfrm>
            <a:off x="1828800" y="914400"/>
            <a:ext cx="8534400" cy="304800"/>
          </a:xfrm>
        </p:spPr>
        <p:txBody>
          <a:bodyPr/>
          <a:lstStyle/>
          <a:p>
            <a:r>
              <a:rPr lang="en-US" sz="1600" dirty="0"/>
              <a:t>From within MIS, select the Retail link to access the reports.</a:t>
            </a:r>
          </a:p>
        </p:txBody>
      </p:sp>
      <p:sp>
        <p:nvSpPr>
          <p:cNvPr id="4" name="Slide Number Placeholder 3"/>
          <p:cNvSpPr>
            <a:spLocks noGrp="1"/>
          </p:cNvSpPr>
          <p:nvPr>
            <p:ph type="sldNum" sz="quarter" idx="4"/>
          </p:nvPr>
        </p:nvSpPr>
        <p:spPr/>
        <p:txBody>
          <a:bodyPr/>
          <a:lstStyle/>
          <a:p>
            <a:fld id="{1D93BD3E-1E9A-4970-A6F7-E7AC52762E0C}" type="slidenum">
              <a:rPr lang="en-US">
                <a:solidFill>
                  <a:srgbClr val="5B6770"/>
                </a:solidFill>
                <a:latin typeface="Arial" panose="020B0604020202020204"/>
              </a:rPr>
              <a:pPr/>
              <a:t>24</a:t>
            </a:fld>
            <a:endParaRPr lang="en-US">
              <a:solidFill>
                <a:srgbClr val="5B6770"/>
              </a:solidFill>
              <a:latin typeface="Arial" panose="020B0604020202020204"/>
            </a:endParaRPr>
          </a:p>
        </p:txBody>
      </p:sp>
      <p:pic>
        <p:nvPicPr>
          <p:cNvPr id="5" name="Picture 3"/>
          <p:cNvPicPr>
            <a:picLocks noChangeAspect="1" noChangeArrowheads="1"/>
          </p:cNvPicPr>
          <p:nvPr/>
        </p:nvPicPr>
        <p:blipFill>
          <a:blip r:embed="rId3">
            <a:extLst>
              <a:ext uri="{28A0092B-C50C-407E-A947-70E740481C1C}">
                <a14:useLocalDpi xmlns:a14="http://schemas.microsoft.com/office/drawing/2010/main" val="0"/>
              </a:ext>
            </a:extLst>
          </a:blip>
          <a:srcRect l="16470" t="11836" r="17738" b="20692"/>
          <a:stretch>
            <a:fillRect/>
          </a:stretch>
        </p:blipFill>
        <p:spPr bwMode="auto">
          <a:xfrm>
            <a:off x="3048000" y="1382712"/>
            <a:ext cx="6172200" cy="48656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Oval 5"/>
          <p:cNvSpPr/>
          <p:nvPr/>
        </p:nvSpPr>
        <p:spPr>
          <a:xfrm>
            <a:off x="5257800" y="1828800"/>
            <a:ext cx="1524000" cy="9906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prstClr val="white"/>
              </a:solidFill>
              <a:latin typeface="Arial" panose="020B0604020202020204"/>
            </a:endParaRPr>
          </a:p>
        </p:txBody>
      </p:sp>
    </p:spTree>
    <p:extLst>
      <p:ext uri="{BB962C8B-B14F-4D97-AF65-F5344CB8AC3E}">
        <p14:creationId xmlns:p14="http://schemas.microsoft.com/office/powerpoint/2010/main" val="347624077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05000" y="243682"/>
            <a:ext cx="8458200" cy="518318"/>
          </a:xfrm>
        </p:spPr>
        <p:txBody>
          <a:bodyPr/>
          <a:lstStyle/>
          <a:p>
            <a:r>
              <a:rPr lang="en-US" dirty="0"/>
              <a:t>Bulk Insert: Report Destination</a:t>
            </a:r>
            <a:endParaRPr lang="en-US" b="1" dirty="0">
              <a:solidFill>
                <a:schemeClr val="accent1"/>
              </a:solidFill>
            </a:endParaRPr>
          </a:p>
        </p:txBody>
      </p:sp>
      <p:sp>
        <p:nvSpPr>
          <p:cNvPr id="3" name="Content Placeholder 2"/>
          <p:cNvSpPr>
            <a:spLocks noGrp="1"/>
          </p:cNvSpPr>
          <p:nvPr>
            <p:ph idx="1"/>
          </p:nvPr>
        </p:nvSpPr>
        <p:spPr>
          <a:xfrm>
            <a:off x="1828800" y="914400"/>
            <a:ext cx="8534400" cy="304800"/>
          </a:xfrm>
        </p:spPr>
        <p:txBody>
          <a:bodyPr/>
          <a:lstStyle/>
          <a:p>
            <a:r>
              <a:rPr lang="en-US" sz="1800" dirty="0"/>
              <a:t>Select the </a:t>
            </a:r>
            <a:r>
              <a:rPr lang="en-US" sz="1800" dirty="0" err="1"/>
              <a:t>MarkeTrak</a:t>
            </a:r>
            <a:r>
              <a:rPr lang="en-US" sz="1800" dirty="0"/>
              <a:t> Bulk Submissions Report link to access the .csv file.</a:t>
            </a:r>
          </a:p>
        </p:txBody>
      </p:sp>
      <p:sp>
        <p:nvSpPr>
          <p:cNvPr id="4" name="Slide Number Placeholder 3"/>
          <p:cNvSpPr>
            <a:spLocks noGrp="1"/>
          </p:cNvSpPr>
          <p:nvPr>
            <p:ph type="sldNum" sz="quarter" idx="4"/>
          </p:nvPr>
        </p:nvSpPr>
        <p:spPr/>
        <p:txBody>
          <a:bodyPr/>
          <a:lstStyle/>
          <a:p>
            <a:fld id="{1D93BD3E-1E9A-4970-A6F7-E7AC52762E0C}" type="slidenum">
              <a:rPr lang="en-US">
                <a:solidFill>
                  <a:srgbClr val="5B6770"/>
                </a:solidFill>
                <a:latin typeface="Arial" panose="020B0604020202020204"/>
              </a:rPr>
              <a:pPr/>
              <a:t>25</a:t>
            </a:fld>
            <a:endParaRPr lang="en-US">
              <a:solidFill>
                <a:srgbClr val="5B6770"/>
              </a:solidFill>
              <a:latin typeface="Arial" panose="020B0604020202020204"/>
            </a:endParaRPr>
          </a:p>
        </p:txBody>
      </p:sp>
      <p:grpSp>
        <p:nvGrpSpPr>
          <p:cNvPr id="8" name="Group 7"/>
          <p:cNvGrpSpPr/>
          <p:nvPr/>
        </p:nvGrpSpPr>
        <p:grpSpPr>
          <a:xfrm>
            <a:off x="3261520" y="1524001"/>
            <a:ext cx="5668963" cy="4446587"/>
            <a:chOff x="1828800" y="1524000"/>
            <a:chExt cx="5668963" cy="4446587"/>
          </a:xfrm>
        </p:grpSpPr>
        <p:pic>
          <p:nvPicPr>
            <p:cNvPr id="5" name="Picture 2"/>
            <p:cNvPicPr>
              <a:picLocks noChangeAspect="1" noChangeArrowheads="1"/>
            </p:cNvPicPr>
            <p:nvPr/>
          </p:nvPicPr>
          <p:blipFill>
            <a:blip r:embed="rId3">
              <a:extLst>
                <a:ext uri="{28A0092B-C50C-407E-A947-70E740481C1C}">
                  <a14:useLocalDpi xmlns:a14="http://schemas.microsoft.com/office/drawing/2010/main" val="0"/>
                </a:ext>
              </a:extLst>
            </a:blip>
            <a:srcRect l="16406" t="13721" r="17734" b="28015"/>
            <a:stretch>
              <a:fillRect/>
            </a:stretch>
          </p:blipFill>
          <p:spPr bwMode="auto">
            <a:xfrm>
              <a:off x="1828800" y="1524000"/>
              <a:ext cx="5668963" cy="385603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6" name="Straight Arrow Connector 5"/>
            <p:cNvCxnSpPr/>
            <p:nvPr/>
          </p:nvCxnSpPr>
          <p:spPr>
            <a:xfrm flipH="1">
              <a:off x="5314950" y="4256087"/>
              <a:ext cx="1828800" cy="0"/>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pic>
          <p:nvPicPr>
            <p:cNvPr id="7" name="Picture 3" descr="8"/>
            <p:cNvPicPr>
              <a:picLocks noChangeAspect="1" noChangeArrowheads="1"/>
            </p:cNvPicPr>
            <p:nvPr/>
          </p:nvPicPr>
          <p:blipFill>
            <a:blip r:embed="rId4">
              <a:extLst>
                <a:ext uri="{28A0092B-C50C-407E-A947-70E740481C1C}">
                  <a14:useLocalDpi xmlns:a14="http://schemas.microsoft.com/office/drawing/2010/main" val="0"/>
                </a:ext>
              </a:extLst>
            </a:blip>
            <a:srcRect t="86082"/>
            <a:stretch>
              <a:fillRect/>
            </a:stretch>
          </p:blipFill>
          <p:spPr bwMode="auto">
            <a:xfrm>
              <a:off x="1920875" y="5456237"/>
              <a:ext cx="5486400" cy="514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extLst>
      <p:ext uri="{BB962C8B-B14F-4D97-AF65-F5344CB8AC3E}">
        <p14:creationId xmlns:p14="http://schemas.microsoft.com/office/powerpoint/2010/main" val="338019117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Checkpoint Question</a:t>
            </a:r>
          </a:p>
        </p:txBody>
      </p:sp>
      <p:sp>
        <p:nvSpPr>
          <p:cNvPr id="3" name="Content Placeholder 2"/>
          <p:cNvSpPr>
            <a:spLocks noGrp="1"/>
          </p:cNvSpPr>
          <p:nvPr>
            <p:ph idx="1"/>
          </p:nvPr>
        </p:nvSpPr>
        <p:spPr>
          <a:xfrm>
            <a:off x="1828800" y="1139032"/>
            <a:ext cx="8534400" cy="2747168"/>
          </a:xfrm>
        </p:spPr>
        <p:txBody>
          <a:bodyPr/>
          <a:lstStyle/>
          <a:p>
            <a:pPr marL="0" indent="0">
              <a:spcBef>
                <a:spcPts val="1800"/>
              </a:spcBef>
              <a:buNone/>
            </a:pPr>
            <a:r>
              <a:rPr lang="en-US" sz="2000" b="1" i="1" dirty="0"/>
              <a:t>In what format should your Bulk Insert file be saved, prior to uploading into </a:t>
            </a:r>
            <a:r>
              <a:rPr lang="en-US" sz="2000" b="1" i="1" dirty="0" err="1"/>
              <a:t>MarkeTrak</a:t>
            </a:r>
            <a:r>
              <a:rPr lang="en-US" sz="2000" b="1" i="1" dirty="0"/>
              <a:t>?</a:t>
            </a:r>
          </a:p>
          <a:p>
            <a:pPr marL="857250" lvl="1" indent="-457200">
              <a:spcBef>
                <a:spcPts val="2400"/>
              </a:spcBef>
              <a:buFont typeface="+mj-lt"/>
              <a:buAutoNum type="alphaLcParenR"/>
            </a:pPr>
            <a:r>
              <a:rPr lang="en-US" sz="2000" dirty="0"/>
              <a:t>*.pdf</a:t>
            </a:r>
          </a:p>
          <a:p>
            <a:pPr marL="857250" lvl="1" indent="-457200">
              <a:spcBef>
                <a:spcPts val="1200"/>
              </a:spcBef>
              <a:buFont typeface="+mj-lt"/>
              <a:buAutoNum type="alphaLcParenR"/>
            </a:pPr>
            <a:r>
              <a:rPr lang="en-US" sz="2000" dirty="0"/>
              <a:t>*.txt</a:t>
            </a:r>
          </a:p>
          <a:p>
            <a:pPr marL="857250" lvl="1" indent="-457200">
              <a:spcBef>
                <a:spcPts val="1200"/>
              </a:spcBef>
              <a:buFont typeface="+mj-lt"/>
              <a:buAutoNum type="alphaLcParenR"/>
            </a:pPr>
            <a:r>
              <a:rPr lang="en-US" sz="2000" dirty="0"/>
              <a:t>*.csv</a:t>
            </a:r>
          </a:p>
          <a:p>
            <a:pPr marL="857250" lvl="1" indent="-457200">
              <a:spcBef>
                <a:spcPts val="1200"/>
              </a:spcBef>
              <a:buFont typeface="+mj-lt"/>
              <a:buAutoNum type="alphaLcParenR"/>
            </a:pPr>
            <a:r>
              <a:rPr lang="en-US" sz="2000" dirty="0"/>
              <a:t>*.</a:t>
            </a:r>
            <a:r>
              <a:rPr lang="en-US" sz="2000" dirty="0" err="1"/>
              <a:t>xlsx</a:t>
            </a:r>
            <a:endParaRPr lang="en-US" sz="2000" dirty="0"/>
          </a:p>
          <a:p>
            <a:pPr marL="0" indent="0">
              <a:spcBef>
                <a:spcPts val="1800"/>
              </a:spcBef>
              <a:buNone/>
            </a:pPr>
            <a:endParaRPr lang="en-US" sz="2000" b="1" i="1" dirty="0"/>
          </a:p>
        </p:txBody>
      </p:sp>
      <p:sp>
        <p:nvSpPr>
          <p:cNvPr id="4" name="Slide Number Placeholder 3"/>
          <p:cNvSpPr>
            <a:spLocks noGrp="1"/>
          </p:cNvSpPr>
          <p:nvPr>
            <p:ph type="sldNum" sz="quarter" idx="4"/>
          </p:nvPr>
        </p:nvSpPr>
        <p:spPr/>
        <p:txBody>
          <a:bodyPr/>
          <a:lstStyle/>
          <a:p>
            <a:fld id="{1D93BD3E-1E9A-4970-A6F7-E7AC52762E0C}" type="slidenum">
              <a:rPr lang="en-US">
                <a:solidFill>
                  <a:srgbClr val="5B6770"/>
                </a:solidFill>
                <a:latin typeface="Arial" panose="020B0604020202020204"/>
              </a:rPr>
              <a:pPr/>
              <a:t>26</a:t>
            </a:fld>
            <a:endParaRPr lang="en-US">
              <a:solidFill>
                <a:srgbClr val="5B6770"/>
              </a:solidFill>
              <a:latin typeface="Arial" panose="020B0604020202020204"/>
            </a:endParaRPr>
          </a:p>
        </p:txBody>
      </p:sp>
      <p:sp>
        <p:nvSpPr>
          <p:cNvPr id="5" name="Content Placeholder 2"/>
          <p:cNvSpPr txBox="1">
            <a:spLocks/>
          </p:cNvSpPr>
          <p:nvPr/>
        </p:nvSpPr>
        <p:spPr>
          <a:xfrm>
            <a:off x="1828800" y="4419600"/>
            <a:ext cx="8534400" cy="1066800"/>
          </a:xfrm>
          <a:prstGeom prst="rect">
            <a:avLst/>
          </a:prstGeom>
        </p:spPr>
        <p:txBody>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spcBef>
                <a:spcPts val="1800"/>
              </a:spcBef>
              <a:buNone/>
            </a:pPr>
            <a:r>
              <a:rPr lang="en-US" sz="2000" i="1" dirty="0">
                <a:solidFill>
                  <a:srgbClr val="00AEC7"/>
                </a:solidFill>
                <a:latin typeface="Arial" panose="020B0604020202020204"/>
              </a:rPr>
              <a:t>*.csv</a:t>
            </a:r>
          </a:p>
        </p:txBody>
      </p:sp>
      <p:sp>
        <p:nvSpPr>
          <p:cNvPr id="6" name="Rectangle 5"/>
          <p:cNvSpPr/>
          <p:nvPr/>
        </p:nvSpPr>
        <p:spPr>
          <a:xfrm>
            <a:off x="3048000" y="4428744"/>
            <a:ext cx="6096000" cy="12192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Arial" panose="020B0604020202020204"/>
            </a:endParaRPr>
          </a:p>
        </p:txBody>
      </p:sp>
    </p:spTree>
    <p:extLst>
      <p:ext uri="{BB962C8B-B14F-4D97-AF65-F5344CB8AC3E}">
        <p14:creationId xmlns:p14="http://schemas.microsoft.com/office/powerpoint/2010/main" val="14819147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6"/>
                                        </p:tgtEl>
                                      </p:cBhvr>
                                    </p:animEffect>
                                    <p:set>
                                      <p:cBhvr>
                                        <p:cTn id="7" dur="1" fill="hold">
                                          <p:stCondLst>
                                            <p:cond delay="499"/>
                                          </p:stCondLst>
                                        </p:cTn>
                                        <p:tgtEl>
                                          <p:spTgt spid="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Checkpoint Question</a:t>
            </a:r>
          </a:p>
        </p:txBody>
      </p:sp>
      <p:sp>
        <p:nvSpPr>
          <p:cNvPr id="3" name="Content Placeholder 2"/>
          <p:cNvSpPr>
            <a:spLocks noGrp="1"/>
          </p:cNvSpPr>
          <p:nvPr>
            <p:ph idx="1"/>
          </p:nvPr>
        </p:nvSpPr>
        <p:spPr>
          <a:xfrm>
            <a:off x="1828800" y="1139032"/>
            <a:ext cx="8534400" cy="2747168"/>
          </a:xfrm>
        </p:spPr>
        <p:txBody>
          <a:bodyPr/>
          <a:lstStyle/>
          <a:p>
            <a:pPr marL="0" indent="0">
              <a:spcBef>
                <a:spcPts val="1800"/>
              </a:spcBef>
              <a:buNone/>
            </a:pPr>
            <a:r>
              <a:rPr lang="en-US" sz="2000" b="1" i="1" dirty="0"/>
              <a:t>True or False:</a:t>
            </a:r>
          </a:p>
          <a:p>
            <a:pPr marL="0" indent="0">
              <a:spcBef>
                <a:spcPts val="1800"/>
              </a:spcBef>
              <a:buNone/>
            </a:pPr>
            <a:r>
              <a:rPr lang="en-US" sz="2000" dirty="0"/>
              <a:t>Bulk Insert templates for every applicable subtype are available on the </a:t>
            </a:r>
            <a:r>
              <a:rPr lang="en-US" sz="2000" dirty="0" err="1"/>
              <a:t>MarkeTrak</a:t>
            </a:r>
            <a:r>
              <a:rPr lang="en-US" sz="2000" dirty="0"/>
              <a:t> Information Page.</a:t>
            </a:r>
          </a:p>
          <a:p>
            <a:pPr marL="0" indent="0">
              <a:spcBef>
                <a:spcPts val="1800"/>
              </a:spcBef>
              <a:buNone/>
            </a:pPr>
            <a:endParaRPr lang="en-US" sz="2000" b="1" i="1" dirty="0"/>
          </a:p>
        </p:txBody>
      </p:sp>
      <p:sp>
        <p:nvSpPr>
          <p:cNvPr id="4" name="Slide Number Placeholder 3"/>
          <p:cNvSpPr>
            <a:spLocks noGrp="1"/>
          </p:cNvSpPr>
          <p:nvPr>
            <p:ph type="sldNum" sz="quarter" idx="4"/>
          </p:nvPr>
        </p:nvSpPr>
        <p:spPr/>
        <p:txBody>
          <a:bodyPr/>
          <a:lstStyle/>
          <a:p>
            <a:fld id="{1D93BD3E-1E9A-4970-A6F7-E7AC52762E0C}" type="slidenum">
              <a:rPr lang="en-US">
                <a:solidFill>
                  <a:srgbClr val="5B6770"/>
                </a:solidFill>
                <a:latin typeface="Arial" panose="020B0604020202020204"/>
              </a:rPr>
              <a:pPr/>
              <a:t>27</a:t>
            </a:fld>
            <a:endParaRPr lang="en-US">
              <a:solidFill>
                <a:srgbClr val="5B6770"/>
              </a:solidFill>
              <a:latin typeface="Arial" panose="020B0604020202020204"/>
            </a:endParaRPr>
          </a:p>
        </p:txBody>
      </p:sp>
      <p:sp>
        <p:nvSpPr>
          <p:cNvPr id="5" name="Content Placeholder 2"/>
          <p:cNvSpPr txBox="1">
            <a:spLocks/>
          </p:cNvSpPr>
          <p:nvPr/>
        </p:nvSpPr>
        <p:spPr>
          <a:xfrm>
            <a:off x="1828800" y="4419600"/>
            <a:ext cx="8534400" cy="1066800"/>
          </a:xfrm>
          <a:prstGeom prst="rect">
            <a:avLst/>
          </a:prstGeom>
        </p:spPr>
        <p:txBody>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spcBef>
                <a:spcPts val="1800"/>
              </a:spcBef>
              <a:buNone/>
            </a:pPr>
            <a:endParaRPr lang="en-US" sz="2000" b="1" dirty="0">
              <a:solidFill>
                <a:srgbClr val="003865"/>
              </a:solidFill>
              <a:latin typeface="Arial" panose="020B0604020202020204"/>
            </a:endParaRPr>
          </a:p>
          <a:p>
            <a:pPr marL="0" indent="0" algn="ctr">
              <a:spcBef>
                <a:spcPts val="1800"/>
              </a:spcBef>
              <a:buNone/>
            </a:pPr>
            <a:r>
              <a:rPr lang="en-US" sz="2000" i="1" dirty="0">
                <a:solidFill>
                  <a:srgbClr val="00AEC7"/>
                </a:solidFill>
                <a:latin typeface="Arial" panose="020B0604020202020204"/>
              </a:rPr>
              <a:t>True</a:t>
            </a:r>
          </a:p>
        </p:txBody>
      </p:sp>
      <p:sp>
        <p:nvSpPr>
          <p:cNvPr id="6" name="Rectangle 5"/>
          <p:cNvSpPr/>
          <p:nvPr/>
        </p:nvSpPr>
        <p:spPr>
          <a:xfrm>
            <a:off x="3147588" y="4605164"/>
            <a:ext cx="6096000" cy="12192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latin typeface="Arial" panose="020B0604020202020204"/>
            </a:endParaRPr>
          </a:p>
        </p:txBody>
      </p:sp>
    </p:spTree>
    <p:extLst>
      <p:ext uri="{BB962C8B-B14F-4D97-AF65-F5344CB8AC3E}">
        <p14:creationId xmlns:p14="http://schemas.microsoft.com/office/powerpoint/2010/main" val="38243995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6"/>
                                        </p:tgtEl>
                                      </p:cBhvr>
                                    </p:animEffect>
                                    <p:set>
                                      <p:cBhvr>
                                        <p:cTn id="7" dur="1" fill="hold">
                                          <p:stCondLst>
                                            <p:cond delay="499"/>
                                          </p:stCondLst>
                                        </p:cTn>
                                        <p:tgtEl>
                                          <p:spTgt spid="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05000" y="243682"/>
            <a:ext cx="8458200" cy="518318"/>
          </a:xfrm>
        </p:spPr>
        <p:txBody>
          <a:bodyPr/>
          <a:lstStyle/>
          <a:p>
            <a:r>
              <a:rPr lang="en-US" dirty="0"/>
              <a:t>D2D Issues: Siebel Change/Info</a:t>
            </a:r>
            <a:endParaRPr lang="en-US" b="1" dirty="0">
              <a:solidFill>
                <a:schemeClr val="accent1"/>
              </a:solidFill>
            </a:endParaRPr>
          </a:p>
        </p:txBody>
      </p:sp>
      <p:sp>
        <p:nvSpPr>
          <p:cNvPr id="3" name="Content Placeholder 2"/>
          <p:cNvSpPr>
            <a:spLocks noGrp="1"/>
          </p:cNvSpPr>
          <p:nvPr>
            <p:ph idx="1"/>
          </p:nvPr>
        </p:nvSpPr>
        <p:spPr>
          <a:xfrm>
            <a:off x="1828800" y="914400"/>
            <a:ext cx="8534400" cy="5257800"/>
          </a:xfrm>
        </p:spPr>
        <p:txBody>
          <a:bodyPr/>
          <a:lstStyle/>
          <a:p>
            <a:pPr>
              <a:spcBef>
                <a:spcPts val="1800"/>
              </a:spcBef>
            </a:pPr>
            <a:r>
              <a:rPr lang="en-US" sz="1800" dirty="0"/>
              <a:t>Examples of Siebel Change/Info:</a:t>
            </a:r>
          </a:p>
          <a:p>
            <a:pPr lvl="1">
              <a:spcBef>
                <a:spcPts val="1800"/>
              </a:spcBef>
              <a:buFont typeface="+mj-lt"/>
              <a:buAutoNum type="arabicParenR" startAt="2"/>
            </a:pPr>
            <a:r>
              <a:rPr lang="en-US" sz="1800" b="1" dirty="0"/>
              <a:t>Start time issues</a:t>
            </a:r>
          </a:p>
          <a:p>
            <a:pPr lvl="2">
              <a:spcBef>
                <a:spcPts val="1800"/>
              </a:spcBef>
            </a:pPr>
            <a:r>
              <a:rPr lang="en-US" sz="1800" dirty="0"/>
              <a:t>Questions pertaining to why an ESIID is not in ERCOT’s system</a:t>
            </a:r>
          </a:p>
          <a:p>
            <a:pPr lvl="2">
              <a:spcBef>
                <a:spcPts val="1800"/>
              </a:spcBef>
            </a:pPr>
            <a:r>
              <a:rPr lang="en-US" sz="1800" dirty="0"/>
              <a:t>Changing a start time of a Siebel service order</a:t>
            </a:r>
          </a:p>
          <a:p>
            <a:pPr lvl="1">
              <a:spcBef>
                <a:spcPts val="1800"/>
              </a:spcBef>
            </a:pPr>
            <a:r>
              <a:rPr lang="en-US" sz="1800" dirty="0"/>
              <a:t>A CR or TDSP can submit this subtype</a:t>
            </a:r>
          </a:p>
          <a:p>
            <a:pPr lvl="1">
              <a:spcBef>
                <a:spcPts val="1800"/>
              </a:spcBef>
            </a:pPr>
            <a:r>
              <a:rPr lang="en-US" sz="1800" b="1" dirty="0"/>
              <a:t>Required fields on Submit:</a:t>
            </a:r>
          </a:p>
          <a:p>
            <a:pPr lvl="2">
              <a:spcBef>
                <a:spcPts val="1800"/>
              </a:spcBef>
            </a:pPr>
            <a:r>
              <a:rPr lang="en-US" sz="1800" dirty="0"/>
              <a:t>ASSIGNEE	</a:t>
            </a:r>
          </a:p>
          <a:p>
            <a:pPr lvl="2">
              <a:spcBef>
                <a:spcPts val="1200"/>
              </a:spcBef>
            </a:pPr>
            <a:r>
              <a:rPr lang="en-US" sz="1800" dirty="0"/>
              <a:t>ESIID</a:t>
            </a:r>
          </a:p>
          <a:p>
            <a:pPr lvl="2">
              <a:spcBef>
                <a:spcPts val="1200"/>
              </a:spcBef>
            </a:pPr>
            <a:r>
              <a:rPr lang="en-US" sz="1800" dirty="0"/>
              <a:t>Original Tran ID  - BGN02 of the initiating transaction (814_01, 814_16, 814_24)</a:t>
            </a:r>
          </a:p>
          <a:p>
            <a:pPr lvl="2">
              <a:spcBef>
                <a:spcPts val="1200"/>
              </a:spcBef>
            </a:pPr>
            <a:r>
              <a:rPr lang="en-US" sz="1800" dirty="0"/>
              <a:t>Comments – </a:t>
            </a:r>
            <a:r>
              <a:rPr lang="en-US" sz="1800" dirty="0">
                <a:solidFill>
                  <a:schemeClr val="accent5"/>
                </a:solidFill>
              </a:rPr>
              <a:t>always encouraged</a:t>
            </a:r>
          </a:p>
        </p:txBody>
      </p:sp>
      <p:sp>
        <p:nvSpPr>
          <p:cNvPr id="4" name="Slide Number Placeholder 3"/>
          <p:cNvSpPr>
            <a:spLocks noGrp="1"/>
          </p:cNvSpPr>
          <p:nvPr>
            <p:ph type="sldNum" sz="quarter" idx="4"/>
          </p:nvPr>
        </p:nvSpPr>
        <p:spPr/>
        <p:txBody>
          <a:bodyPr/>
          <a:lstStyle/>
          <a:p>
            <a:fld id="{1D93BD3E-1E9A-4970-A6F7-E7AC52762E0C}" type="slidenum">
              <a:rPr lang="en-US">
                <a:solidFill>
                  <a:srgbClr val="5B6770"/>
                </a:solidFill>
                <a:latin typeface="Arial" panose="020B0604020202020204"/>
              </a:rPr>
              <a:pPr/>
              <a:t>3</a:t>
            </a:fld>
            <a:endParaRPr lang="en-US">
              <a:solidFill>
                <a:srgbClr val="5B6770"/>
              </a:solidFill>
              <a:latin typeface="Arial" panose="020B0604020202020204"/>
            </a:endParaRPr>
          </a:p>
        </p:txBody>
      </p:sp>
    </p:spTree>
    <p:extLst>
      <p:ext uri="{BB962C8B-B14F-4D97-AF65-F5344CB8AC3E}">
        <p14:creationId xmlns:p14="http://schemas.microsoft.com/office/powerpoint/2010/main" val="357804003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5334000" y="2805753"/>
            <a:ext cx="5105400" cy="1246495"/>
          </a:xfrm>
          <a:prstGeom prst="rect">
            <a:avLst/>
          </a:prstGeom>
          <a:noFill/>
        </p:spPr>
        <p:txBody>
          <a:bodyPr wrap="square" rtlCol="0">
            <a:spAutoFit/>
          </a:bodyPr>
          <a:lstStyle/>
          <a:p>
            <a:r>
              <a:rPr lang="en-US" sz="1400" b="1" dirty="0" err="1">
                <a:solidFill>
                  <a:srgbClr val="5B6770"/>
                </a:solidFill>
                <a:latin typeface="Arial" panose="020B0604020202020204"/>
              </a:rPr>
              <a:t>MarkeTrak</a:t>
            </a:r>
            <a:r>
              <a:rPr lang="en-US" sz="1400" b="1" dirty="0">
                <a:solidFill>
                  <a:srgbClr val="5B6770"/>
                </a:solidFill>
                <a:latin typeface="Arial" panose="020B0604020202020204"/>
              </a:rPr>
              <a:t> Training</a:t>
            </a:r>
            <a:endParaRPr lang="en-US" sz="1400" dirty="0">
              <a:solidFill>
                <a:srgbClr val="5B6770"/>
              </a:solidFill>
              <a:latin typeface="Arial" panose="020B0604020202020204"/>
            </a:endParaRPr>
          </a:p>
          <a:p>
            <a:pPr>
              <a:spcBef>
                <a:spcPts val="600"/>
              </a:spcBef>
            </a:pPr>
            <a:r>
              <a:rPr lang="en-US" sz="2800" b="1" dirty="0">
                <a:solidFill>
                  <a:srgbClr val="5B6770"/>
                </a:solidFill>
                <a:latin typeface="Arial" panose="020B0604020202020204"/>
              </a:rPr>
              <a:t>Data Extract Variance (DEV) Issue Subtypes</a:t>
            </a:r>
          </a:p>
        </p:txBody>
      </p:sp>
    </p:spTree>
    <p:extLst>
      <p:ext uri="{BB962C8B-B14F-4D97-AF65-F5344CB8AC3E}">
        <p14:creationId xmlns:p14="http://schemas.microsoft.com/office/powerpoint/2010/main" val="212954838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05000" y="243682"/>
            <a:ext cx="8458200" cy="518318"/>
          </a:xfrm>
        </p:spPr>
        <p:txBody>
          <a:bodyPr/>
          <a:lstStyle/>
          <a:p>
            <a:r>
              <a:rPr lang="en-US" dirty="0"/>
              <a:t>Data Extract Variance (DEV) Overview</a:t>
            </a:r>
            <a:endParaRPr lang="en-US" b="1" dirty="0">
              <a:solidFill>
                <a:schemeClr val="accent1"/>
              </a:solidFill>
            </a:endParaRPr>
          </a:p>
        </p:txBody>
      </p:sp>
      <p:sp>
        <p:nvSpPr>
          <p:cNvPr id="3" name="Content Placeholder 2"/>
          <p:cNvSpPr>
            <a:spLocks noGrp="1"/>
          </p:cNvSpPr>
          <p:nvPr>
            <p:ph idx="1"/>
          </p:nvPr>
        </p:nvSpPr>
        <p:spPr>
          <a:xfrm>
            <a:off x="1828800" y="762000"/>
            <a:ext cx="8534400" cy="5334000"/>
          </a:xfrm>
        </p:spPr>
        <p:txBody>
          <a:bodyPr/>
          <a:lstStyle/>
          <a:p>
            <a:pPr marL="347472" indent="-347472">
              <a:spcBef>
                <a:spcPts val="1200"/>
              </a:spcBef>
            </a:pPr>
            <a:r>
              <a:rPr lang="en-US" sz="1700" dirty="0"/>
              <a:t>Data Extract Variances (DEVs) are used to synchronize the data among all Market Participants (MPs)</a:t>
            </a:r>
          </a:p>
          <a:p>
            <a:pPr marL="347472" indent="-347472">
              <a:spcBef>
                <a:spcPts val="1200"/>
              </a:spcBef>
            </a:pPr>
            <a:r>
              <a:rPr lang="en-US" sz="1700" dirty="0"/>
              <a:t>What is a DEV?  It's a discrepancy between the MP’s data and ERCOT’s extract data.  There are two types of DEVs listed below:</a:t>
            </a:r>
          </a:p>
          <a:p>
            <a:pPr marL="400050" lvl="1" indent="0">
              <a:spcBef>
                <a:spcPts val="1200"/>
              </a:spcBef>
              <a:buNone/>
            </a:pPr>
            <a:r>
              <a:rPr lang="en-US" sz="1700" b="1" dirty="0"/>
              <a:t>DEV LSE </a:t>
            </a:r>
            <a:r>
              <a:rPr lang="en-US" sz="1700" dirty="0"/>
              <a:t>(Load Serving Entity):</a:t>
            </a:r>
          </a:p>
          <a:p>
            <a:pPr marL="857250" lvl="1" indent="-347472">
              <a:spcBef>
                <a:spcPts val="1200"/>
              </a:spcBef>
            </a:pPr>
            <a:r>
              <a:rPr lang="en-US" sz="1700" dirty="0">
                <a:solidFill>
                  <a:prstClr val="black"/>
                </a:solidFill>
              </a:rPr>
              <a:t>LSE DEVs are used to correct the MP's </a:t>
            </a:r>
            <a:r>
              <a:rPr lang="en-US" sz="1700" dirty="0" err="1">
                <a:solidFill>
                  <a:prstClr val="black"/>
                </a:solidFill>
              </a:rPr>
              <a:t>StartTime</a:t>
            </a:r>
            <a:r>
              <a:rPr lang="en-US" sz="1700" dirty="0">
                <a:solidFill>
                  <a:prstClr val="black"/>
                </a:solidFill>
              </a:rPr>
              <a:t> and/or </a:t>
            </a:r>
            <a:r>
              <a:rPr lang="en-US" sz="1700" dirty="0" err="1">
                <a:solidFill>
                  <a:prstClr val="black"/>
                </a:solidFill>
              </a:rPr>
              <a:t>StopTime</a:t>
            </a:r>
            <a:r>
              <a:rPr lang="en-US" sz="1700" dirty="0">
                <a:solidFill>
                  <a:prstClr val="black"/>
                </a:solidFill>
              </a:rPr>
              <a:t> for Rep of Record (ROR) synchronization</a:t>
            </a:r>
            <a:r>
              <a:rPr lang="en-US" sz="1700" dirty="0">
                <a:solidFill>
                  <a:srgbClr val="C00000"/>
                </a:solidFill>
              </a:rPr>
              <a:t> Possible Talking point from TDTMS MarkeTrak Stats: LSE DEVs are submitted most frequently  </a:t>
            </a:r>
            <a:endParaRPr lang="en-US" sz="1700" dirty="0">
              <a:solidFill>
                <a:prstClr val="black"/>
              </a:solidFill>
            </a:endParaRPr>
          </a:p>
          <a:p>
            <a:pPr marL="400050" lvl="1" indent="0">
              <a:spcBef>
                <a:spcPts val="1200"/>
              </a:spcBef>
              <a:buNone/>
            </a:pPr>
            <a:r>
              <a:rPr lang="en-US" sz="1700" b="1" dirty="0"/>
              <a:t>DEV Non-LSE:</a:t>
            </a:r>
            <a:endParaRPr lang="en-US" sz="1700" dirty="0"/>
          </a:p>
          <a:p>
            <a:pPr marL="857250" lvl="1" indent="-347472">
              <a:spcBef>
                <a:spcPts val="1200"/>
              </a:spcBef>
            </a:pPr>
            <a:r>
              <a:rPr lang="en-US" sz="1700" dirty="0"/>
              <a:t>Non-LSE DEVs are used to synchronize </a:t>
            </a:r>
            <a:r>
              <a:rPr lang="en-US" sz="1700" b="1" dirty="0"/>
              <a:t>ESI_ID </a:t>
            </a:r>
            <a:r>
              <a:rPr lang="en-US" sz="1700" dirty="0"/>
              <a:t>Characteristics, Existence and/or usage data</a:t>
            </a:r>
          </a:p>
          <a:p>
            <a:pPr marL="347472" indent="-347472">
              <a:spcBef>
                <a:spcPts val="1200"/>
              </a:spcBef>
            </a:pPr>
            <a:r>
              <a:rPr lang="en-US" sz="1700" dirty="0"/>
              <a:t>“Invalid” DEV submissions involves the </a:t>
            </a:r>
            <a:r>
              <a:rPr lang="en-US" sz="1700" b="1" dirty="0"/>
              <a:t>+/-</a:t>
            </a:r>
            <a:r>
              <a:rPr lang="en-US" sz="1700" dirty="0"/>
              <a:t> (2 calendar day) window for the </a:t>
            </a:r>
            <a:r>
              <a:rPr lang="en-US" sz="1700" dirty="0" err="1"/>
              <a:t>StartTime</a:t>
            </a:r>
            <a:r>
              <a:rPr lang="en-US" sz="1700" dirty="0"/>
              <a:t> and/or </a:t>
            </a:r>
            <a:r>
              <a:rPr lang="en-US" sz="1700" dirty="0" err="1"/>
              <a:t>StopTime</a:t>
            </a:r>
            <a:r>
              <a:rPr lang="en-US" sz="1700" dirty="0"/>
              <a:t>.  If your discrepancy is within this 2 day window and you attempt to file a DEV issue, </a:t>
            </a:r>
            <a:r>
              <a:rPr lang="en-US" sz="1700" b="1" dirty="0"/>
              <a:t>ERCOT will ‘</a:t>
            </a:r>
            <a:r>
              <a:rPr lang="en-US" sz="1700" b="1" i="1" dirty="0"/>
              <a:t>reject’</a:t>
            </a:r>
            <a:r>
              <a:rPr lang="en-US" sz="1700" b="1" dirty="0"/>
              <a:t> it</a:t>
            </a:r>
            <a:r>
              <a:rPr lang="en-US" sz="1700" dirty="0"/>
              <a:t>.  The correct action is to file a </a:t>
            </a:r>
            <a:r>
              <a:rPr lang="en-US" sz="1700" b="1" u="sng" dirty="0"/>
              <a:t>D2D Siebel Change </a:t>
            </a:r>
            <a:r>
              <a:rPr lang="en-US" sz="1700" b="1" u="sng" dirty="0" err="1"/>
              <a:t>MarkeTrak</a:t>
            </a:r>
            <a:r>
              <a:rPr lang="en-US" sz="1700" b="1" u="sng" dirty="0"/>
              <a:t> issue </a:t>
            </a:r>
            <a:r>
              <a:rPr lang="en-US" sz="1700" dirty="0"/>
              <a:t>(</a:t>
            </a:r>
            <a:r>
              <a:rPr lang="en-US" sz="1700" i="1" dirty="0"/>
              <a:t>Reference: MarkeTrak SubTypes Quick Reference</a:t>
            </a:r>
            <a:r>
              <a:rPr lang="en-US" sz="1700" dirty="0"/>
              <a:t>)</a:t>
            </a:r>
          </a:p>
          <a:p>
            <a:pPr marL="347472" indent="-347472">
              <a:spcBef>
                <a:spcPts val="1200"/>
              </a:spcBef>
            </a:pPr>
            <a:r>
              <a:rPr lang="en-US" sz="1700" dirty="0"/>
              <a:t>“Valid” DEV submissions should only occur after transactions have been attempted to correct the discrepancy.  </a:t>
            </a:r>
          </a:p>
        </p:txBody>
      </p:sp>
      <p:sp>
        <p:nvSpPr>
          <p:cNvPr id="4" name="Slide Number Placeholder 3"/>
          <p:cNvSpPr>
            <a:spLocks noGrp="1"/>
          </p:cNvSpPr>
          <p:nvPr>
            <p:ph type="sldNum" sz="quarter" idx="4"/>
          </p:nvPr>
        </p:nvSpPr>
        <p:spPr/>
        <p:txBody>
          <a:bodyPr/>
          <a:lstStyle/>
          <a:p>
            <a:fld id="{1D93BD3E-1E9A-4970-A6F7-E7AC52762E0C}" type="slidenum">
              <a:rPr lang="en-US">
                <a:solidFill>
                  <a:srgbClr val="5B6770"/>
                </a:solidFill>
                <a:latin typeface="Arial" panose="020B0604020202020204"/>
              </a:rPr>
              <a:pPr/>
              <a:t>5</a:t>
            </a:fld>
            <a:endParaRPr lang="en-US">
              <a:solidFill>
                <a:srgbClr val="5B6770"/>
              </a:solidFill>
              <a:latin typeface="Arial" panose="020B0604020202020204"/>
            </a:endParaRPr>
          </a:p>
        </p:txBody>
      </p:sp>
    </p:spTree>
    <p:extLst>
      <p:ext uri="{BB962C8B-B14F-4D97-AF65-F5344CB8AC3E}">
        <p14:creationId xmlns:p14="http://schemas.microsoft.com/office/powerpoint/2010/main" val="351602040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05000" y="243682"/>
            <a:ext cx="8458200" cy="518318"/>
          </a:xfrm>
        </p:spPr>
        <p:txBody>
          <a:bodyPr/>
          <a:lstStyle/>
          <a:p>
            <a:r>
              <a:rPr lang="en-US" dirty="0"/>
              <a:t>Data Extract Variance (DEV) Issues</a:t>
            </a:r>
            <a:endParaRPr lang="en-US" b="1" dirty="0">
              <a:solidFill>
                <a:schemeClr val="accent1"/>
              </a:solidFill>
            </a:endParaRPr>
          </a:p>
        </p:txBody>
      </p:sp>
      <p:sp>
        <p:nvSpPr>
          <p:cNvPr id="3" name="Content Placeholder 2"/>
          <p:cNvSpPr>
            <a:spLocks noGrp="1"/>
          </p:cNvSpPr>
          <p:nvPr>
            <p:ph idx="1"/>
          </p:nvPr>
        </p:nvSpPr>
        <p:spPr>
          <a:xfrm>
            <a:off x="1828800" y="914400"/>
            <a:ext cx="8534400" cy="5334000"/>
          </a:xfrm>
        </p:spPr>
        <p:txBody>
          <a:bodyPr/>
          <a:lstStyle/>
          <a:p>
            <a:pPr marL="347472" indent="-347472">
              <a:spcBef>
                <a:spcPts val="1800"/>
              </a:spcBef>
            </a:pPr>
            <a:r>
              <a:rPr lang="en-US" sz="1800" dirty="0"/>
              <a:t>There are many possible scenarios that may result in differences between ERCOT data and MP data. There are two Types of Data Extract Variances:</a:t>
            </a:r>
          </a:p>
          <a:p>
            <a:pPr marL="747522" lvl="1" indent="-347472">
              <a:spcBef>
                <a:spcPts val="1800"/>
              </a:spcBef>
            </a:pPr>
            <a:r>
              <a:rPr lang="en-US" sz="1800" b="1" dirty="0"/>
              <a:t>Invalid submission</a:t>
            </a:r>
            <a:r>
              <a:rPr lang="en-US" sz="1800" dirty="0"/>
              <a:t>: Differences that have been found invalid and do not require resolution. A Data Extract Variance cannot be filed for ‘Invalid submission’.</a:t>
            </a:r>
          </a:p>
          <a:p>
            <a:pPr marL="747522" lvl="1" indent="-347472">
              <a:spcBef>
                <a:spcPts val="1800"/>
              </a:spcBef>
            </a:pPr>
            <a:r>
              <a:rPr lang="en-US" sz="1800" b="1" dirty="0"/>
              <a:t>Valid submission</a:t>
            </a:r>
            <a:r>
              <a:rPr lang="en-US" sz="1800" dirty="0"/>
              <a:t>: Differences that are ‘Valid’ and do require analysis. A Data Extract Variance should be filed for ‘Valid submission’.</a:t>
            </a:r>
          </a:p>
          <a:p>
            <a:pPr marL="347472" indent="-347472">
              <a:spcBef>
                <a:spcPts val="1800"/>
              </a:spcBef>
            </a:pPr>
            <a:r>
              <a:rPr lang="en-US" sz="1800" dirty="0"/>
              <a:t>DEV issues should be filed for data discrepancies identified by comparing Extract data to the MP source system data.</a:t>
            </a:r>
          </a:p>
          <a:p>
            <a:pPr marL="747522" lvl="1" indent="-347472">
              <a:spcBef>
                <a:spcPts val="1800"/>
              </a:spcBef>
            </a:pPr>
            <a:r>
              <a:rPr lang="en-US" sz="1800" dirty="0"/>
              <a:t>DEV issues require that transactions have been tried to correct the data discrepancy (i.e. back dated MVI, 814_20 Update for ESIID Characteristics, etc.), if applicable.</a:t>
            </a:r>
          </a:p>
          <a:p>
            <a:pPr marL="747522" lvl="1" indent="-347472">
              <a:spcBef>
                <a:spcPts val="1800"/>
              </a:spcBef>
            </a:pPr>
            <a:r>
              <a:rPr lang="en-US" sz="1800" dirty="0"/>
              <a:t>DEV issues require the most recent </a:t>
            </a:r>
            <a:r>
              <a:rPr lang="en-US" sz="1800" b="1" dirty="0"/>
              <a:t>SCR 727 Extract </a:t>
            </a:r>
            <a:r>
              <a:rPr lang="en-US" sz="1800" b="1" dirty="0" err="1"/>
              <a:t>Addtime</a:t>
            </a:r>
            <a:r>
              <a:rPr lang="en-US" sz="1800" b="1" dirty="0"/>
              <a:t> </a:t>
            </a:r>
            <a:r>
              <a:rPr lang="en-US" sz="1800" dirty="0"/>
              <a:t>record to complete and update SCR 727 data extract.</a:t>
            </a:r>
          </a:p>
        </p:txBody>
      </p:sp>
      <p:sp>
        <p:nvSpPr>
          <p:cNvPr id="4" name="Slide Number Placeholder 3"/>
          <p:cNvSpPr>
            <a:spLocks noGrp="1"/>
          </p:cNvSpPr>
          <p:nvPr>
            <p:ph type="sldNum" sz="quarter" idx="4"/>
          </p:nvPr>
        </p:nvSpPr>
        <p:spPr/>
        <p:txBody>
          <a:bodyPr/>
          <a:lstStyle/>
          <a:p>
            <a:fld id="{1D93BD3E-1E9A-4970-A6F7-E7AC52762E0C}" type="slidenum">
              <a:rPr lang="en-US">
                <a:solidFill>
                  <a:srgbClr val="5B6770"/>
                </a:solidFill>
                <a:latin typeface="Arial" panose="020B0604020202020204"/>
              </a:rPr>
              <a:pPr/>
              <a:t>6</a:t>
            </a:fld>
            <a:endParaRPr lang="en-US">
              <a:solidFill>
                <a:srgbClr val="5B6770"/>
              </a:solidFill>
              <a:latin typeface="Arial" panose="020B0604020202020204"/>
            </a:endParaRPr>
          </a:p>
        </p:txBody>
      </p:sp>
    </p:spTree>
    <p:extLst>
      <p:ext uri="{BB962C8B-B14F-4D97-AF65-F5344CB8AC3E}">
        <p14:creationId xmlns:p14="http://schemas.microsoft.com/office/powerpoint/2010/main" val="375176157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Checkpoint Question</a:t>
            </a:r>
          </a:p>
        </p:txBody>
      </p:sp>
      <p:sp>
        <p:nvSpPr>
          <p:cNvPr id="3" name="Content Placeholder 2"/>
          <p:cNvSpPr>
            <a:spLocks noGrp="1"/>
          </p:cNvSpPr>
          <p:nvPr>
            <p:ph idx="1"/>
          </p:nvPr>
        </p:nvSpPr>
        <p:spPr>
          <a:xfrm>
            <a:off x="1828800" y="1139032"/>
            <a:ext cx="8534400" cy="1459706"/>
          </a:xfrm>
        </p:spPr>
        <p:txBody>
          <a:bodyPr/>
          <a:lstStyle/>
          <a:p>
            <a:pPr marL="0" indent="0">
              <a:spcBef>
                <a:spcPts val="1800"/>
              </a:spcBef>
              <a:buNone/>
            </a:pPr>
            <a:r>
              <a:rPr lang="en-US" sz="2000" b="1" i="1" dirty="0"/>
              <a:t>True or False</a:t>
            </a:r>
          </a:p>
          <a:p>
            <a:pPr marL="0" indent="0">
              <a:spcBef>
                <a:spcPts val="1800"/>
              </a:spcBef>
              <a:buNone/>
            </a:pPr>
            <a:r>
              <a:rPr lang="en-US" sz="2000" dirty="0"/>
              <a:t>In order to synchronize a Move-In </a:t>
            </a:r>
            <a:r>
              <a:rPr lang="en-US" sz="2000" dirty="0" err="1"/>
              <a:t>StartTime</a:t>
            </a:r>
            <a:r>
              <a:rPr lang="en-US" sz="2000" dirty="0"/>
              <a:t> from May 1, 201</a:t>
            </a:r>
            <a:r>
              <a:rPr lang="en-US" sz="2000" dirty="0">
                <a:solidFill>
                  <a:srgbClr val="C00000"/>
                </a:solidFill>
              </a:rPr>
              <a:t>9</a:t>
            </a:r>
            <a:r>
              <a:rPr lang="en-US" sz="2000" dirty="0"/>
              <a:t>  to May 3, 201</a:t>
            </a:r>
            <a:r>
              <a:rPr lang="en-US" sz="2000" dirty="0">
                <a:solidFill>
                  <a:srgbClr val="C00000"/>
                </a:solidFill>
              </a:rPr>
              <a:t>9</a:t>
            </a:r>
            <a:r>
              <a:rPr lang="en-US" sz="2000" dirty="0"/>
              <a:t>, a MarkeTrak DEV LSE should be submitted</a:t>
            </a:r>
          </a:p>
        </p:txBody>
      </p:sp>
      <p:sp>
        <p:nvSpPr>
          <p:cNvPr id="4" name="Slide Number Placeholder 3"/>
          <p:cNvSpPr>
            <a:spLocks noGrp="1"/>
          </p:cNvSpPr>
          <p:nvPr>
            <p:ph type="sldNum" sz="quarter" idx="4"/>
          </p:nvPr>
        </p:nvSpPr>
        <p:spPr/>
        <p:txBody>
          <a:bodyPr/>
          <a:lstStyle/>
          <a:p>
            <a:fld id="{1D93BD3E-1E9A-4970-A6F7-E7AC52762E0C}" type="slidenum">
              <a:rPr lang="en-US">
                <a:solidFill>
                  <a:srgbClr val="5B6770"/>
                </a:solidFill>
                <a:latin typeface="Arial" panose="020B0604020202020204"/>
              </a:rPr>
              <a:pPr/>
              <a:t>7</a:t>
            </a:fld>
            <a:endParaRPr lang="en-US">
              <a:solidFill>
                <a:srgbClr val="5B6770"/>
              </a:solidFill>
              <a:latin typeface="Arial" panose="020B0604020202020204"/>
            </a:endParaRPr>
          </a:p>
        </p:txBody>
      </p:sp>
      <p:sp>
        <p:nvSpPr>
          <p:cNvPr id="5" name="Content Placeholder 2"/>
          <p:cNvSpPr txBox="1">
            <a:spLocks/>
          </p:cNvSpPr>
          <p:nvPr/>
        </p:nvSpPr>
        <p:spPr>
          <a:xfrm>
            <a:off x="1828800" y="3124200"/>
            <a:ext cx="8534400" cy="1066800"/>
          </a:xfrm>
          <a:prstGeom prst="rect">
            <a:avLst/>
          </a:prstGeom>
        </p:spPr>
        <p:txBody>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spcBef>
                <a:spcPts val="1800"/>
              </a:spcBef>
              <a:buNone/>
            </a:pPr>
            <a:r>
              <a:rPr lang="en-US" sz="2400" b="1" dirty="0">
                <a:solidFill>
                  <a:srgbClr val="003865"/>
                </a:solidFill>
                <a:latin typeface="Arial" panose="020B0604020202020204"/>
              </a:rPr>
              <a:t>FALSE</a:t>
            </a:r>
          </a:p>
          <a:p>
            <a:pPr marL="0" indent="0" algn="ctr">
              <a:spcBef>
                <a:spcPts val="1800"/>
              </a:spcBef>
              <a:buNone/>
            </a:pPr>
            <a:r>
              <a:rPr lang="en-US" sz="2000" i="1" dirty="0">
                <a:solidFill>
                  <a:srgbClr val="00AEC7"/>
                </a:solidFill>
                <a:latin typeface="Arial" panose="020B0604020202020204"/>
              </a:rPr>
              <a:t>Invalid submission via the +/- (2 calendar day) window.</a:t>
            </a:r>
          </a:p>
        </p:txBody>
      </p:sp>
      <p:sp>
        <p:nvSpPr>
          <p:cNvPr id="6" name="Rectangle 5"/>
          <p:cNvSpPr/>
          <p:nvPr/>
        </p:nvSpPr>
        <p:spPr>
          <a:xfrm>
            <a:off x="2209800" y="3048000"/>
            <a:ext cx="7543800" cy="12192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Arial" panose="020B0604020202020204"/>
            </a:endParaRPr>
          </a:p>
        </p:txBody>
      </p:sp>
    </p:spTree>
    <p:extLst>
      <p:ext uri="{BB962C8B-B14F-4D97-AF65-F5344CB8AC3E}">
        <p14:creationId xmlns:p14="http://schemas.microsoft.com/office/powerpoint/2010/main" val="11989511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6"/>
                                        </p:tgtEl>
                                      </p:cBhvr>
                                    </p:animEffect>
                                    <p:set>
                                      <p:cBhvr>
                                        <p:cTn id="7" dur="1" fill="hold">
                                          <p:stCondLst>
                                            <p:cond delay="499"/>
                                          </p:stCondLst>
                                        </p:cTn>
                                        <p:tgtEl>
                                          <p:spTgt spid="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Checkpoint Question</a:t>
            </a:r>
          </a:p>
        </p:txBody>
      </p:sp>
      <p:sp>
        <p:nvSpPr>
          <p:cNvPr id="3" name="Content Placeholder 2"/>
          <p:cNvSpPr>
            <a:spLocks noGrp="1"/>
          </p:cNvSpPr>
          <p:nvPr>
            <p:ph idx="1"/>
          </p:nvPr>
        </p:nvSpPr>
        <p:spPr>
          <a:xfrm>
            <a:off x="1828800" y="1139032"/>
            <a:ext cx="8534400" cy="3280568"/>
          </a:xfrm>
        </p:spPr>
        <p:txBody>
          <a:bodyPr/>
          <a:lstStyle/>
          <a:p>
            <a:pPr marL="0" indent="0">
              <a:spcBef>
                <a:spcPts val="1800"/>
              </a:spcBef>
              <a:buNone/>
            </a:pPr>
            <a:r>
              <a:rPr lang="en-US" sz="2000" b="1" i="1" dirty="0"/>
              <a:t>DEV Non-LSE </a:t>
            </a:r>
            <a:r>
              <a:rPr lang="en-US" sz="2000" b="1" i="1" dirty="0" err="1"/>
              <a:t>MarkeTrak</a:t>
            </a:r>
            <a:r>
              <a:rPr lang="en-US" sz="2000" b="1" i="1" dirty="0"/>
              <a:t> issues are submitted to synchronize the following:</a:t>
            </a:r>
          </a:p>
          <a:p>
            <a:pPr marL="857250" lvl="1" indent="-457200">
              <a:spcBef>
                <a:spcPts val="2400"/>
              </a:spcBef>
              <a:buFont typeface="+mj-lt"/>
              <a:buAutoNum type="alphaLcParenR"/>
            </a:pPr>
            <a:r>
              <a:rPr lang="en-US" sz="2000" dirty="0"/>
              <a:t>ESI_ID Characteristics</a:t>
            </a:r>
          </a:p>
          <a:p>
            <a:pPr marL="857250" lvl="1" indent="-457200">
              <a:spcBef>
                <a:spcPts val="1200"/>
              </a:spcBef>
              <a:buFont typeface="+mj-lt"/>
              <a:buAutoNum type="alphaLcParenR"/>
            </a:pPr>
            <a:r>
              <a:rPr lang="en-US" sz="2000" dirty="0"/>
              <a:t>Usage Data</a:t>
            </a:r>
          </a:p>
          <a:p>
            <a:pPr marL="857250" lvl="1" indent="-457200">
              <a:spcBef>
                <a:spcPts val="1200"/>
              </a:spcBef>
              <a:buFont typeface="+mj-lt"/>
              <a:buAutoNum type="alphaLcParenR"/>
            </a:pPr>
            <a:r>
              <a:rPr lang="en-US" sz="2000" dirty="0"/>
              <a:t>ESI_ID Existence</a:t>
            </a:r>
          </a:p>
          <a:p>
            <a:pPr marL="857250" lvl="1" indent="-457200">
              <a:spcBef>
                <a:spcPts val="1200"/>
              </a:spcBef>
              <a:buFont typeface="+mj-lt"/>
              <a:buAutoNum type="alphaLcParenR"/>
            </a:pPr>
            <a:r>
              <a:rPr lang="en-US" sz="2000" dirty="0"/>
              <a:t>A and C Only</a:t>
            </a:r>
          </a:p>
          <a:p>
            <a:pPr marL="857250" lvl="1" indent="-457200">
              <a:spcBef>
                <a:spcPts val="1200"/>
              </a:spcBef>
              <a:buFont typeface="+mj-lt"/>
              <a:buAutoNum type="alphaLcParenR"/>
            </a:pPr>
            <a:r>
              <a:rPr lang="en-US" sz="2000" dirty="0"/>
              <a:t>All of the Above</a:t>
            </a:r>
          </a:p>
          <a:p>
            <a:pPr marL="0" indent="0">
              <a:spcBef>
                <a:spcPts val="1800"/>
              </a:spcBef>
              <a:buNone/>
            </a:pPr>
            <a:endParaRPr lang="en-US" sz="2000" b="1" i="1" dirty="0"/>
          </a:p>
        </p:txBody>
      </p:sp>
      <p:sp>
        <p:nvSpPr>
          <p:cNvPr id="4" name="Slide Number Placeholder 3"/>
          <p:cNvSpPr>
            <a:spLocks noGrp="1"/>
          </p:cNvSpPr>
          <p:nvPr>
            <p:ph type="sldNum" sz="quarter" idx="4"/>
          </p:nvPr>
        </p:nvSpPr>
        <p:spPr/>
        <p:txBody>
          <a:bodyPr/>
          <a:lstStyle/>
          <a:p>
            <a:fld id="{1D93BD3E-1E9A-4970-A6F7-E7AC52762E0C}" type="slidenum">
              <a:rPr lang="en-US">
                <a:solidFill>
                  <a:srgbClr val="5B6770"/>
                </a:solidFill>
                <a:latin typeface="Arial" panose="020B0604020202020204"/>
              </a:rPr>
              <a:pPr/>
              <a:t>8</a:t>
            </a:fld>
            <a:endParaRPr lang="en-US">
              <a:solidFill>
                <a:srgbClr val="5B6770"/>
              </a:solidFill>
              <a:latin typeface="Arial" panose="020B0604020202020204"/>
            </a:endParaRPr>
          </a:p>
        </p:txBody>
      </p:sp>
      <p:sp>
        <p:nvSpPr>
          <p:cNvPr id="5" name="Content Placeholder 2"/>
          <p:cNvSpPr txBox="1">
            <a:spLocks/>
          </p:cNvSpPr>
          <p:nvPr/>
        </p:nvSpPr>
        <p:spPr>
          <a:xfrm>
            <a:off x="1828800" y="4800600"/>
            <a:ext cx="8534400" cy="1066800"/>
          </a:xfrm>
          <a:prstGeom prst="rect">
            <a:avLst/>
          </a:prstGeom>
        </p:spPr>
        <p:txBody>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spcBef>
                <a:spcPts val="1800"/>
              </a:spcBef>
              <a:buNone/>
            </a:pPr>
            <a:endParaRPr lang="en-US" sz="2000" b="1" dirty="0">
              <a:solidFill>
                <a:srgbClr val="003865"/>
              </a:solidFill>
              <a:latin typeface="Arial" panose="020B0604020202020204"/>
            </a:endParaRPr>
          </a:p>
          <a:p>
            <a:pPr marL="0" indent="0" algn="ctr">
              <a:spcBef>
                <a:spcPts val="1800"/>
              </a:spcBef>
              <a:buNone/>
            </a:pPr>
            <a:r>
              <a:rPr lang="en-US" sz="2000" i="1" dirty="0">
                <a:solidFill>
                  <a:srgbClr val="00AEC7"/>
                </a:solidFill>
                <a:latin typeface="Arial" panose="020B0604020202020204"/>
              </a:rPr>
              <a:t>All of the Above</a:t>
            </a:r>
          </a:p>
        </p:txBody>
      </p:sp>
      <p:sp>
        <p:nvSpPr>
          <p:cNvPr id="6" name="Rectangle 5"/>
          <p:cNvSpPr/>
          <p:nvPr/>
        </p:nvSpPr>
        <p:spPr>
          <a:xfrm>
            <a:off x="3352800" y="4800600"/>
            <a:ext cx="6096000" cy="12192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Arial" panose="020B0604020202020204"/>
            </a:endParaRPr>
          </a:p>
        </p:txBody>
      </p:sp>
    </p:spTree>
    <p:extLst>
      <p:ext uri="{BB962C8B-B14F-4D97-AF65-F5344CB8AC3E}">
        <p14:creationId xmlns:p14="http://schemas.microsoft.com/office/powerpoint/2010/main" val="2531752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6"/>
                                        </p:tgtEl>
                                      </p:cBhvr>
                                    </p:animEffect>
                                    <p:set>
                                      <p:cBhvr>
                                        <p:cTn id="7" dur="1" fill="hold">
                                          <p:stCondLst>
                                            <p:cond delay="499"/>
                                          </p:stCondLst>
                                        </p:cTn>
                                        <p:tgtEl>
                                          <p:spTgt spid="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5334000" y="3005807"/>
            <a:ext cx="5105400" cy="846386"/>
          </a:xfrm>
          <a:prstGeom prst="rect">
            <a:avLst/>
          </a:prstGeom>
          <a:noFill/>
        </p:spPr>
        <p:txBody>
          <a:bodyPr wrap="square" rtlCol="0">
            <a:spAutoFit/>
          </a:bodyPr>
          <a:lstStyle/>
          <a:p>
            <a:r>
              <a:rPr lang="en-US" sz="1400" b="1" dirty="0" err="1">
                <a:solidFill>
                  <a:srgbClr val="5B6770"/>
                </a:solidFill>
                <a:latin typeface="Arial" panose="020B0604020202020204"/>
              </a:rPr>
              <a:t>MarkeTrak</a:t>
            </a:r>
            <a:r>
              <a:rPr lang="en-US" sz="1400" b="1" dirty="0">
                <a:solidFill>
                  <a:srgbClr val="5B6770"/>
                </a:solidFill>
                <a:latin typeface="Arial" panose="020B0604020202020204"/>
              </a:rPr>
              <a:t> Training</a:t>
            </a:r>
            <a:endParaRPr lang="en-US" sz="1400" dirty="0">
              <a:solidFill>
                <a:srgbClr val="5B6770"/>
              </a:solidFill>
              <a:latin typeface="Arial" panose="020B0604020202020204"/>
            </a:endParaRPr>
          </a:p>
          <a:p>
            <a:pPr>
              <a:spcBef>
                <a:spcPts val="600"/>
              </a:spcBef>
            </a:pPr>
            <a:r>
              <a:rPr lang="en-US" sz="2800" b="1" dirty="0">
                <a:solidFill>
                  <a:srgbClr val="5B6770"/>
                </a:solidFill>
                <a:latin typeface="Arial" panose="020B0604020202020204"/>
              </a:rPr>
              <a:t>Bulk Insert Process</a:t>
            </a:r>
          </a:p>
        </p:txBody>
      </p:sp>
    </p:spTree>
    <p:extLst>
      <p:ext uri="{BB962C8B-B14F-4D97-AF65-F5344CB8AC3E}">
        <p14:creationId xmlns:p14="http://schemas.microsoft.com/office/powerpoint/2010/main" val="2541573987"/>
      </p:ext>
    </p:extLst>
  </p:cSld>
  <p:clrMapOvr>
    <a:masterClrMapping/>
  </p:clrMapOvr>
</p:sld>
</file>

<file path=ppt/theme/theme1.xml><?xml version="1.0" encoding="utf-8"?>
<a:theme xmlns:a="http://schemas.openxmlformats.org/drawingml/2006/main" name="1_Custom Design">
  <a:themeElements>
    <a:clrScheme name="ERCOT Identity">
      <a:dk1>
        <a:sysClr val="windowText" lastClr="000000"/>
      </a:dk1>
      <a:lt1>
        <a:srgbClr val="FFFFFF"/>
      </a:lt1>
      <a:dk2>
        <a:srgbClr val="5B6770"/>
      </a:dk2>
      <a:lt2>
        <a:srgbClr val="FFFFFF"/>
      </a:lt2>
      <a:accent1>
        <a:srgbClr val="00ACC8"/>
      </a:accent1>
      <a:accent2>
        <a:srgbClr val="5B6770"/>
      </a:accent2>
      <a:accent3>
        <a:srgbClr val="00CE7D"/>
      </a:accent3>
      <a:accent4>
        <a:srgbClr val="003764"/>
      </a:accent4>
      <a:accent5>
        <a:srgbClr val="6650B1"/>
      </a:accent5>
      <a:accent6>
        <a:srgbClr val="910258"/>
      </a:accent6>
      <a:hlink>
        <a:srgbClr val="0000FF"/>
      </a:hlink>
      <a:folHlink>
        <a:srgbClr val="800080"/>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ERCOT">
      <a:dk1>
        <a:srgbClr val="00AEC7"/>
      </a:dk1>
      <a:lt1>
        <a:sysClr val="window" lastClr="FFFFFF"/>
      </a:lt1>
      <a:dk2>
        <a:srgbClr val="5B6770"/>
      </a:dk2>
      <a:lt2>
        <a:srgbClr val="FFFFFF"/>
      </a:lt2>
      <a:accent1>
        <a:srgbClr val="003865"/>
      </a:accent1>
      <a:accent2>
        <a:srgbClr val="685BC7"/>
      </a:accent2>
      <a:accent3>
        <a:srgbClr val="26D07C"/>
      </a:accent3>
      <a:accent4>
        <a:srgbClr val="FFD100"/>
      </a:accent4>
      <a:accent5>
        <a:srgbClr val="FF8200"/>
      </a:accent5>
      <a:accent6>
        <a:srgbClr val="890C58"/>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80</TotalTime>
  <Words>2487</Words>
  <Application>Microsoft Office PowerPoint</Application>
  <PresentationFormat>Widescreen</PresentationFormat>
  <Paragraphs>193</Paragraphs>
  <Slides>27</Slides>
  <Notes>20</Notes>
  <HiddenSlides>0</HiddenSlides>
  <MMClips>0</MMClips>
  <ScaleCrop>false</ScaleCrop>
  <HeadingPairs>
    <vt:vector size="6" baseType="variant">
      <vt:variant>
        <vt:lpstr>Fonts Used</vt:lpstr>
      </vt:variant>
      <vt:variant>
        <vt:i4>2</vt:i4>
      </vt:variant>
      <vt:variant>
        <vt:lpstr>Theme</vt:lpstr>
      </vt:variant>
      <vt:variant>
        <vt:i4>2</vt:i4>
      </vt:variant>
      <vt:variant>
        <vt:lpstr>Slide Titles</vt:lpstr>
      </vt:variant>
      <vt:variant>
        <vt:i4>27</vt:i4>
      </vt:variant>
    </vt:vector>
  </HeadingPairs>
  <TitlesOfParts>
    <vt:vector size="31" baseType="lpstr">
      <vt:lpstr>Arial</vt:lpstr>
      <vt:lpstr>Calibri</vt:lpstr>
      <vt:lpstr>1_Custom Design</vt:lpstr>
      <vt:lpstr>1_Office Theme</vt:lpstr>
      <vt:lpstr>PowerPoint Presentation</vt:lpstr>
      <vt:lpstr>D2D Issues: Siebel Change/Info</vt:lpstr>
      <vt:lpstr>D2D Issues: Siebel Change/Info</vt:lpstr>
      <vt:lpstr>PowerPoint Presentation</vt:lpstr>
      <vt:lpstr>Data Extract Variance (DEV) Overview</vt:lpstr>
      <vt:lpstr>Data Extract Variance (DEV) Issues</vt:lpstr>
      <vt:lpstr>Checkpoint Question</vt:lpstr>
      <vt:lpstr>Checkpoint Question</vt:lpstr>
      <vt:lpstr>PowerPoint Presentation</vt:lpstr>
      <vt:lpstr>Bulk Insert: Overview</vt:lpstr>
      <vt:lpstr>Bulk Insert: CSV File</vt:lpstr>
      <vt:lpstr>Bulk Insert: CSV File (cont.)</vt:lpstr>
      <vt:lpstr>Bulk Insert: CSV File (cont.)</vt:lpstr>
      <vt:lpstr>Bulk Insert: CSV File (cont.)</vt:lpstr>
      <vt:lpstr>Bulk Insert: CSV File Template</vt:lpstr>
      <vt:lpstr>Bulk Insert: Submit</vt:lpstr>
      <vt:lpstr>Bulk Insert: Submit (cont.)</vt:lpstr>
      <vt:lpstr>Bulk Insert: Submit (cont.)</vt:lpstr>
      <vt:lpstr>Bulk Insert: Submit (cont.)</vt:lpstr>
      <vt:lpstr>Bulk Insert: Submit (cont.)</vt:lpstr>
      <vt:lpstr>Bulk Insert: Submit (cont.)</vt:lpstr>
      <vt:lpstr>Bulk Insert: Validations</vt:lpstr>
      <vt:lpstr>Bulk Insert: Report Destination</vt:lpstr>
      <vt:lpstr>Bulk Insert: Report Destination</vt:lpstr>
      <vt:lpstr>Bulk Insert: Report Destination</vt:lpstr>
      <vt:lpstr>Checkpoint Question</vt:lpstr>
      <vt:lpstr>Checkpoint Question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Reed, Carolyn E.</dc:creator>
  <cp:lastModifiedBy>Reed, Carolyn E.</cp:lastModifiedBy>
  <cp:revision>4</cp:revision>
  <dcterms:created xsi:type="dcterms:W3CDTF">2019-07-08T17:27:50Z</dcterms:created>
  <dcterms:modified xsi:type="dcterms:W3CDTF">2019-07-08T18:47:59Z</dcterms:modified>
</cp:coreProperties>
</file>