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20"/>
  </p:notesMasterIdLst>
  <p:handoutMasterIdLst>
    <p:handoutMasterId r:id="rId21"/>
  </p:handoutMasterIdLst>
  <p:sldIdLst>
    <p:sldId id="368" r:id="rId4"/>
    <p:sldId id="680" r:id="rId5"/>
    <p:sldId id="668" r:id="rId6"/>
    <p:sldId id="683" r:id="rId7"/>
    <p:sldId id="684" r:id="rId8"/>
    <p:sldId id="685" r:id="rId9"/>
    <p:sldId id="686" r:id="rId10"/>
    <p:sldId id="687" r:id="rId11"/>
    <p:sldId id="688" r:id="rId12"/>
    <p:sldId id="689" r:id="rId13"/>
    <p:sldId id="690" r:id="rId14"/>
    <p:sldId id="691" r:id="rId15"/>
    <p:sldId id="695" r:id="rId16"/>
    <p:sldId id="696" r:id="rId17"/>
    <p:sldId id="692" r:id="rId18"/>
    <p:sldId id="5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5B6770"/>
    <a:srgbClr val="FFFFFF"/>
    <a:srgbClr val="B8DCF4"/>
    <a:srgbClr val="FFD100"/>
    <a:srgbClr val="FF8200"/>
    <a:srgbClr val="003865"/>
    <a:srgbClr val="5F8642"/>
    <a:srgbClr val="74B273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0545" autoAdjust="0"/>
  </p:normalViewPr>
  <p:slideViewPr>
    <p:cSldViewPr showGuides="1">
      <p:cViewPr varScale="1">
        <p:scale>
          <a:sx n="105" d="100"/>
          <a:sy n="105" d="100"/>
        </p:scale>
        <p:origin x="120" y="228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RTC constraints</a:t>
            </a:r>
            <a:endParaRPr lang="en-US" sz="20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 1.3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21,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HDL constraint to ensure energy and </a:t>
                </a:r>
                <a:r>
                  <a:rPr lang="en-US" sz="1800" dirty="0" err="1" smtClean="0"/>
                  <a:t>RegUp</a:t>
                </a:r>
                <a:r>
                  <a:rPr lang="en-US" sz="1800" dirty="0" smtClean="0"/>
                  <a:t> awards are feasible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𝑆𝑐𝑎𝑙𝑖𝑛𝑔𝐹𝑎𝑐𝑡𝑜𝑟𝑈𝑝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331640" y="2960948"/>
            <a:ext cx="6120680" cy="2959085"/>
            <a:chOff x="0" y="-95250"/>
            <a:chExt cx="4210050" cy="1200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85900" y="-95250"/>
                  <a:ext cx="1562100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𝑅𝑒𝑔𝑈𝑝𝐴𝑤𝑎𝑟𝑑</m:t>
                            </m:r>
                          </m:sup>
                        </m:sSubSup>
                      </m:oMath>
                    </m:oMathPara>
                  </a14:m>
                  <a:endPara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5900" y="-95250"/>
                  <a:ext cx="1562100" cy="39052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0" y="295275"/>
              <a:ext cx="4210050" cy="809625"/>
              <a:chOff x="0" y="0"/>
              <a:chExt cx="4210050" cy="80962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0" y="180975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381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866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009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01942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7528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409575"/>
                <a:ext cx="2667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4191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3905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3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7" name="Straight Arrow Connector 36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009776" y="381000"/>
              <a:ext cx="657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667000" y="29527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124075" y="95250"/>
              <a:ext cx="2286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58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HSL constraint to ensure energy and </a:t>
                </a:r>
                <a:r>
                  <a:rPr lang="en-US" sz="1800" dirty="0" err="1" smtClean="0"/>
                  <a:t>RegUp,RRS</a:t>
                </a:r>
                <a:r>
                  <a:rPr lang="en-US" sz="1800" dirty="0" smtClean="0"/>
                  <a:t> (PFR), ECRS and NSPIN awards are feasible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755576" y="3189212"/>
            <a:ext cx="7200800" cy="2832076"/>
            <a:chOff x="0" y="103120"/>
            <a:chExt cx="4210050" cy="1820930"/>
          </a:xfrm>
        </p:grpSpPr>
        <p:grpSp>
          <p:nvGrpSpPr>
            <p:cNvPr id="25" name="Group 24"/>
            <p:cNvGrpSpPr/>
            <p:nvPr/>
          </p:nvGrpSpPr>
          <p:grpSpPr>
            <a:xfrm>
              <a:off x="0" y="103120"/>
              <a:ext cx="4210050" cy="1820930"/>
              <a:chOff x="0" y="103120"/>
              <a:chExt cx="4210050" cy="182093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0" y="103120"/>
                <a:ext cx="4210050" cy="1344680"/>
                <a:chOff x="0" y="103120"/>
                <a:chExt cx="4210050" cy="1344680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0" y="209550"/>
                  <a:ext cx="4210050" cy="1238250"/>
                  <a:chOff x="0" y="-133350"/>
                  <a:chExt cx="4210050" cy="123825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8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07278" y="-133350"/>
                        <a:ext cx="774160" cy="390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0" tIns="0" rIns="0" bIns="0" anchor="ctr" anchorCtr="0"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𝑀𝑊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𝑅𝑒𝑔𝑈𝑝𝐴𝑤𝑎𝑟𝑑</m:t>
                                  </m:r>
                                </m:sup>
                              </m:sSubSup>
                            </m:oMath>
                          </m:oMathPara>
                        </a14:m>
                        <a:endPara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8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807278" y="-133350"/>
                        <a:ext cx="774160" cy="390525"/>
                      </a:xfrm>
                      <a:prstGeom prst="rect">
                        <a:avLst/>
                      </a:prstGeom>
                      <a:blipFill rotWithShape="0">
                        <a:blip r:embed="rId3"/>
                        <a:stretch>
                          <a:fillRect r="-14286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0" y="295275"/>
                    <a:ext cx="4210050" cy="809625"/>
                    <a:chOff x="0" y="0"/>
                    <a:chExt cx="4210050" cy="809625"/>
                  </a:xfrm>
                </p:grpSpPr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0" y="180975"/>
                      <a:ext cx="4210050" cy="9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438150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866775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2009775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3019425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3752850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0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2900" y="409575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LSL</a:t>
                      </a:r>
                    </a:p>
                  </p:txBody>
                </p:sp>
                <p:sp>
                  <p:nvSpPr>
                    <p:cNvPr id="71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0575" y="409575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LDL</a:t>
                      </a:r>
                    </a:p>
                  </p:txBody>
                </p:sp>
                <p:sp>
                  <p:nvSpPr>
                    <p:cNvPr id="72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05125" y="419100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HDL</a:t>
                      </a:r>
                    </a:p>
                  </p:txBody>
                </p:sp>
                <p:sp>
                  <p:nvSpPr>
                    <p:cNvPr id="73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76650" y="390525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HSL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4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76350" y="419100"/>
                          <a:ext cx="1562100" cy="3905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0" tIns="0" rIns="0" bIns="0" anchor="ctr" anchorCtr="0"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𝑀𝑊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𝐸𝑛𝑒𝑟𝑔𝑦𝑂𝑓𝑓𝑒𝑟𝐴𝑤𝑎𝑟𝑑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74" name="Text Box 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1276350" y="419100"/>
                          <a:ext cx="1562100" cy="390525"/>
                        </a:xfrm>
                        <a:prstGeom prst="rect">
                          <a:avLst/>
                        </a:prstGeom>
                        <a:blipFill rotWithShape="0">
                          <a:blip r:embed="rId4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60" name="Straight Arrow Connector 59"/>
                  <p:cNvCxnSpPr/>
                  <p:nvPr/>
                </p:nvCxnSpPr>
                <p:spPr>
                  <a:xfrm flipV="1">
                    <a:off x="1724025" y="476250"/>
                    <a:ext cx="285750" cy="20955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/>
                  <p:cNvCxnSpPr/>
                  <p:nvPr/>
                </p:nvCxnSpPr>
                <p:spPr>
                  <a:xfrm>
                    <a:off x="2000996" y="381000"/>
                    <a:ext cx="40808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400300" y="295275"/>
                    <a:ext cx="0" cy="390525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 flipH="1">
                    <a:off x="2220176" y="64041"/>
                    <a:ext cx="11150" cy="316959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6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41895" y="103120"/>
                      <a:ext cx="777767" cy="39052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𝑃𝐹𝑅𝐴𝑤𝑎𝑟𝑑</m:t>
                                </m:r>
                              </m:sup>
                            </m:sSubSup>
                          </m:oMath>
                        </m:oMathPara>
                      </a14:m>
                      <a:endParaRPr lang="en-US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6" name="Text Box 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741895" y="103120"/>
                      <a:ext cx="777767" cy="39052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7" name="Straight Arrow Connector 56"/>
                <p:cNvCxnSpPr/>
                <p:nvPr/>
              </p:nvCxnSpPr>
              <p:spPr>
                <a:xfrm flipH="1">
                  <a:off x="2781300" y="298382"/>
                  <a:ext cx="123825" cy="4255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3352800" y="723900"/>
                <a:ext cx="27660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333750" y="62865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609975" y="64770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28925" y="1314450"/>
                    <a:ext cx="847725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𝐸𝐶𝑅𝐴𝑤𝑎𝑟𝑑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3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28925" y="1314450"/>
                    <a:ext cx="847725" cy="39052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Straight Arrow Connector 45"/>
              <p:cNvCxnSpPr/>
              <p:nvPr/>
            </p:nvCxnSpPr>
            <p:spPr>
              <a:xfrm flipV="1">
                <a:off x="3190875" y="723900"/>
                <a:ext cx="0" cy="5905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0499" y="1533525"/>
                    <a:ext cx="904023" cy="39052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𝑁𝑆𝑃𝐼𝑁𝐴𝑤𝑎𝑟𝑑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50499" y="1533525"/>
                    <a:ext cx="904023" cy="39052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4" name="Straight Arrow Connector 53"/>
              <p:cNvCxnSpPr/>
              <p:nvPr/>
            </p:nvCxnSpPr>
            <p:spPr>
              <a:xfrm flipH="1" flipV="1">
                <a:off x="3457465" y="723900"/>
                <a:ext cx="152394" cy="8096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/>
            <p:nvPr/>
          </p:nvCxnSpPr>
          <p:spPr>
            <a:xfrm>
              <a:off x="2400300" y="723900"/>
              <a:ext cx="7229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24200" y="63817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124200" y="723900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583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Combined Cycle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95263" y="1094076"/>
            <a:ext cx="8534400" cy="4319832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Checks </a:t>
            </a:r>
            <a:r>
              <a:rPr lang="en-US" sz="1800" dirty="0"/>
              <a:t>on ensuring awards for </a:t>
            </a:r>
            <a:r>
              <a:rPr lang="en-US" sz="1800" dirty="0" err="1"/>
              <a:t>RegUp</a:t>
            </a:r>
            <a:r>
              <a:rPr lang="en-US" sz="1800" dirty="0"/>
              <a:t>, </a:t>
            </a:r>
            <a:r>
              <a:rPr lang="en-US" sz="1800" dirty="0" err="1"/>
              <a:t>RegDn</a:t>
            </a:r>
            <a:r>
              <a:rPr lang="en-US" sz="1800" dirty="0"/>
              <a:t> and PFR are feasible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Capacity from CT1 and CT2 is frequency responsive</a:t>
            </a:r>
          </a:p>
          <a:p>
            <a:r>
              <a:rPr lang="en-US" sz="1800" dirty="0" smtClean="0"/>
              <a:t>RTC models a single Resource representing the 2x1 CC configuration</a:t>
            </a:r>
          </a:p>
          <a:p>
            <a:r>
              <a:rPr lang="en-US" sz="1800" dirty="0" smtClean="0"/>
              <a:t>Need information on what proportion of the Base Point of the 2x1 CC configuration will be provided  by the combination of CTs (CT1+CT2)</a:t>
            </a:r>
          </a:p>
          <a:p>
            <a:r>
              <a:rPr lang="en-US" sz="1800" dirty="0" smtClean="0"/>
              <a:t>Need information on the High and Low limits on the combination of CTs</a:t>
            </a:r>
            <a:endParaRPr lang="en-US" sz="1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719572" y="1916832"/>
            <a:ext cx="3276364" cy="1188132"/>
            <a:chOff x="0" y="0"/>
            <a:chExt cx="3276364" cy="1188132"/>
          </a:xfrm>
        </p:grpSpPr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1295399" y="619125"/>
              <a:ext cx="1980965" cy="5690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ST3 and/or </a:t>
              </a:r>
              <a:endPara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duct </a:t>
              </a: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burner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0" y="0"/>
              <a:ext cx="371475" cy="571500"/>
              <a:chOff x="0" y="0"/>
              <a:chExt cx="371475" cy="571500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09600" y="0"/>
              <a:ext cx="371475" cy="571500"/>
              <a:chOff x="0" y="0"/>
              <a:chExt cx="371475" cy="57150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52" name="Straight Connector 51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466850" y="19050"/>
              <a:ext cx="371475" cy="571500"/>
              <a:chOff x="0" y="0"/>
              <a:chExt cx="371475" cy="5715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71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CT1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6667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CT2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72208"/>
              </p:ext>
            </p:extLst>
          </p:nvPr>
        </p:nvGraphicFramePr>
        <p:xfrm>
          <a:off x="3172706" y="1814509"/>
          <a:ext cx="5656957" cy="2511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614"/>
                <a:gridCol w="1188866"/>
                <a:gridCol w="1641162"/>
                <a:gridCol w="1125315"/>
              </a:tblGrid>
              <a:tr h="750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 component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Capacity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Frequency </a:t>
                      </a:r>
                      <a:endParaRPr lang="en-US" sz="1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Responsive?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MW output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CT1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CT2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ST3 no duct burner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ST3 with duct burner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7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Combined Cycle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𝑅𝑒𝑠𝑝𝐹𝑎𝑐𝑡𝑜𝑟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Proportion of the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𝐿𝑜𝑤𝑅𝑒𝑠𝑝𝐿𝑖𝑚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Minimum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𝐻𝑖𝑅𝑒𝑠𝑝𝐿𝑖𝑚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: Maximum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  <a:blipFill rotWithShape="0">
                <a:blip r:embed="rId2"/>
                <a:stretch>
                  <a:fillRect l="-571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Combined Cycle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Conditional </a:t>
                </a:r>
                <a:r>
                  <a:rPr lang="en-US" sz="1800" dirty="0" smtClean="0"/>
                  <a:t>Constraint 1: </a:t>
                </a:r>
                <a:r>
                  <a:rPr lang="en-US" sz="1800" dirty="0"/>
                  <a:t>If the sum of RegUp and PFR award is greater than zero, then enforce additional constraint: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𝐻𝑖𝑅𝑒𝑠𝑝𝐿𝑖𝑚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𝑅𝑒𝑠𝑝𝐹𝑎𝑐𝑡𝑜𝑟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Conditional </a:t>
                </a:r>
                <a:r>
                  <a:rPr lang="en-US" sz="1800" dirty="0"/>
                  <a:t>Constraint </a:t>
                </a:r>
                <a:r>
                  <a:rPr lang="en-US" sz="1800" dirty="0" smtClean="0"/>
                  <a:t>2: </a:t>
                </a:r>
                <a:r>
                  <a:rPr lang="en-US" sz="1800" dirty="0"/>
                  <a:t>If the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award is greater than zero, then enforce additional </a:t>
                </a:r>
                <a:r>
                  <a:rPr lang="en-US" sz="1800"/>
                  <a:t>constraint</a:t>
                </a:r>
                <a:r>
                  <a:rPr lang="en-US" sz="1800" smtClean="0"/>
                  <a:t>: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𝑅𝑒𝑠𝑝𝐹𝑎𝑐𝑡𝑜𝑟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𝐿𝑜𝑤𝑅𝑒𝑠𝑝𝐿𝑖𝑚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r>
                  <a:rPr lang="en-US" sz="1800" b="1" dirty="0"/>
                  <a:t>Feedback requested:</a:t>
                </a:r>
                <a:endParaRPr lang="en-US" sz="1800" dirty="0"/>
              </a:p>
              <a:p>
                <a:pPr lvl="0"/>
                <a:r>
                  <a:rPr lang="en-US" sz="1800" b="1" dirty="0"/>
                  <a:t>Is the provision of the additional new telemetry acceptable?</a:t>
                </a:r>
                <a:endParaRPr lang="en-US" sz="1800" dirty="0"/>
              </a:p>
              <a:p>
                <a:pPr lvl="0"/>
                <a:r>
                  <a:rPr lang="en-US" sz="1800" b="1" dirty="0"/>
                  <a:t>Are there other alternatives to </a:t>
                </a:r>
                <a:r>
                  <a:rPr lang="en-US" sz="1800" b="1" dirty="0" smtClean="0"/>
                  <a:t>account for the frequency responsive capacity for Combined Cycle Generation Resources?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  <a:blipFill rotWithShape="0">
                <a:blip r:embed="rId2"/>
                <a:stretch>
                  <a:fillRect l="-571" t="-705" r="-1286" b="-20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7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Self-Provision of RRS and ECRS from UFR type Load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/>
                  <a:t>Issues that need more discussion:</a:t>
                </a:r>
                <a:endParaRPr lang="en-US" sz="1800" dirty="0"/>
              </a:p>
              <a:p>
                <a:r>
                  <a:rPr lang="en-US" sz="1800" b="1" dirty="0"/>
                  <a:t>Validation of self-provided </a:t>
                </a:r>
                <a:r>
                  <a:rPr lang="en-US" sz="1800" b="1" dirty="0" smtClean="0"/>
                  <a:t>telemetered RRS </a:t>
                </a:r>
                <a:r>
                  <a:rPr lang="en-US" sz="1800" b="1" dirty="0"/>
                  <a:t>and ECRS amounts:</a:t>
                </a:r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𝑻𝒆𝒍𝑺𝒆𝒍𝒇𝑹𝑹𝑺</m:t>
                    </m:r>
                  </m:oMath>
                </a14:m>
                <a:r>
                  <a:rPr lang="en-US" sz="1600" b="1" dirty="0"/>
                  <a:t>: Telemetry to indicate RRS MW amount self-provided by On-Line UFR type Load Resource</a:t>
                </a:r>
              </a:p>
              <a:p>
                <a:pPr lvl="1"/>
                <a:endParaRPr lang="en-US" sz="1600" b="1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𝑻𝒆𝒍𝑺𝒆𝒍𝒇𝑬𝑪𝑹𝑺</m:t>
                    </m:r>
                  </m:oMath>
                </a14:m>
                <a:r>
                  <a:rPr lang="en-US" sz="1600" b="1" dirty="0"/>
                  <a:t>: Telemetry to indicate ECRS MW amount self-provided by On-Line UFR type Load Resource</a:t>
                </a:r>
              </a:p>
              <a:p>
                <a:pPr lvl="1"/>
                <a:endParaRPr lang="en-US" sz="1600" b="1" dirty="0" smtClean="0"/>
              </a:p>
              <a:p>
                <a:pPr lvl="1"/>
                <a:r>
                  <a:rPr lang="en-US" sz="1600" b="1" dirty="0"/>
                  <a:t>Validation of self-provision of AS and AS trades submittal deadline at QSE portfolio level</a:t>
                </a:r>
              </a:p>
              <a:p>
                <a:pPr lvl="1"/>
                <a:endParaRPr lang="en-US" sz="1600" b="1" dirty="0" smtClean="0"/>
              </a:p>
              <a:p>
                <a:pPr lvl="1"/>
                <a:r>
                  <a:rPr lang="en-US" sz="1600" b="1" dirty="0" smtClean="0"/>
                  <a:t>During </a:t>
                </a:r>
                <a:r>
                  <a:rPr lang="en-US" sz="1600" b="1" dirty="0"/>
                  <a:t>scarcity conditions when total PFR amount procured is less than 1150 MW, the sum of self-provided RRS and ECRS amounts can be greater than 60% of Total RRS </a:t>
                </a:r>
                <a:r>
                  <a:rPr lang="en-US" sz="1600" b="1" dirty="0" smtClean="0"/>
                  <a:t>procured</a:t>
                </a:r>
              </a:p>
              <a:p>
                <a:pPr lvl="1"/>
                <a:endParaRPr lang="en-US" sz="1600" b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5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Word Document Describing RTC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57" y="2348880"/>
            <a:ext cx="8534400" cy="342713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The accompanying Word document is “work in progress”,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Current status of Word document as of  6/21/2019:</a:t>
            </a:r>
          </a:p>
          <a:p>
            <a:pPr marL="457200" lvl="1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Does not describe the treatment of:</a:t>
            </a:r>
          </a:p>
          <a:p>
            <a:pPr lvl="1"/>
            <a:r>
              <a:rPr lang="en-US" dirty="0"/>
              <a:t>Synchronous Condenser participating in RRS (PFR) and ECRS</a:t>
            </a:r>
          </a:p>
          <a:p>
            <a:pPr lvl="1"/>
            <a:r>
              <a:rPr lang="en-US" dirty="0"/>
              <a:t>Storage Resources modeled as a combination of a Generation Resource and a Controllable Load Resource participating in FRRS, FFR and “blocky” ECR</a:t>
            </a:r>
          </a:p>
          <a:p>
            <a:pPr lvl="1"/>
            <a:r>
              <a:rPr lang="en-US" dirty="0"/>
              <a:t>Fast Load Resource participating in </a:t>
            </a:r>
            <a:r>
              <a:rPr lang="en-US" dirty="0" smtClean="0"/>
              <a:t>FFR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564" y="1041700"/>
            <a:ext cx="6621363" cy="1559208"/>
          </a:xfrm>
          <a:prstGeom prst="rect">
            <a:avLst/>
          </a:prstGeom>
          <a:noFill/>
          <a:ln w="31750">
            <a:solidFill>
              <a:srgbClr val="00A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5B6770"/>
                </a:solidFill>
              </a:rPr>
              <a:t>Problem </a:t>
            </a:r>
            <a:r>
              <a:rPr lang="en-US" sz="2000" b="1" smtClean="0">
                <a:solidFill>
                  <a:srgbClr val="5B6770"/>
                </a:solidFill>
              </a:rPr>
              <a:t>Statement: Part of KP 1.3</a:t>
            </a:r>
            <a:endParaRPr lang="en-US" sz="2000" dirty="0">
              <a:solidFill>
                <a:srgbClr val="5B6770"/>
              </a:solidFill>
            </a:endParaRPr>
          </a:p>
          <a:p>
            <a:r>
              <a:rPr lang="en-US" sz="2000" dirty="0" smtClean="0">
                <a:solidFill>
                  <a:srgbClr val="5B6770"/>
                </a:solidFill>
              </a:rPr>
              <a:t>“For RTC clearing engine, develop new telemetry requirement and enhanced mathematical modeling to account for physical operational constraints of Resources.”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Review Use of Generation Resource Statuses under RTC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034652"/>
              </p:ext>
            </p:extLst>
          </p:nvPr>
        </p:nvGraphicFramePr>
        <p:xfrm>
          <a:off x="381000" y="843752"/>
          <a:ext cx="8458200" cy="5465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257"/>
                <a:gridCol w="7041943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Resource Status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Under RTC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Available for energy and AS awards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ONOS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Can participate in AS if offered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679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ONDSR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Can participate in AS if offered.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ONOPTOUT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537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ONRUC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 (will have special treatment, e.g., AS offer floors)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11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OFFQS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 for energy, ECRS and NSPIN. 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Cannot be awarded Regulation or PFR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83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available to for energy, Regulation, PFR, or ECRS awards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Available </a:t>
                      </a:r>
                      <a:r>
                        <a:rPr lang="en-US" sz="1100" dirty="0">
                          <a:effectLst/>
                        </a:rPr>
                        <a:t>for NSPIN if qualified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ONREG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FRRSUP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ONOSREG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ONDSRREG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ONTEST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Cannot be awarded 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45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ONEMR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ON,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may appropriately set LSL and HSL to reflect operating limits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ONRR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discussion required on both energy and AS participation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ONECRS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discussion required on both energy and AS participation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ONFFRRRS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discussion required on both energy and AS participation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OUT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 for energy or AS awards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 for energy or AS awards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STARTUP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 Cannot be awarded 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SHUTDOWN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 Cannot be awarded 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EMRSWGR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available for energy or AS awards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Review Use of Load Resource Statuses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947306"/>
              </p:ext>
            </p:extLst>
          </p:nvPr>
        </p:nvGraphicFramePr>
        <p:xfrm>
          <a:off x="575556" y="980728"/>
          <a:ext cx="7416824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767"/>
                <a:gridCol w="5742057"/>
              </a:tblGrid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ONRGL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ONCLR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ON. Similar to GR with ON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4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ONRL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ON. Not available for energy awards.  Available for RRS and ECRS awards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ONECL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ONFFRRRSL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Replace with 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available for energy or 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FRRSDN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Status no longer needed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FRRSUP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8312" y="5195671"/>
            <a:ext cx="8263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Feedback requested:</a:t>
            </a:r>
            <a:endParaRPr lang="en-US" dirty="0"/>
          </a:p>
          <a:p>
            <a:pPr lvl="0"/>
            <a:r>
              <a:rPr lang="en-US" b="1" dirty="0"/>
              <a:t>Please review table of Resource status and ERCOT comments and provide 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New Proposed Telemetry to Limit AS Awards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In Real-Time, operational constraints on a Resource can sometimes limit capability to provide AS. Under RTC, QSEs can telemeter Resource specific and AS specific telemetry limiting the AS awards to account for Resource operational constraints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i="1" dirty="0" err="1" smtClean="0"/>
                  <a:t>RegUp</a:t>
                </a:r>
                <a:endParaRPr lang="en-US" sz="180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𝑇𝑒𝑙𝑀𝑥𝑅𝑒𝑔𝑈𝑝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err="1"/>
                  <a:t>RegUp</a:t>
                </a:r>
                <a:r>
                  <a:rPr lang="en-US" sz="1800" dirty="0"/>
                  <a:t> 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Resource. </a:t>
                </a:r>
              </a:p>
              <a:p>
                <a:r>
                  <a:rPr lang="en-US" sz="1800" dirty="0" smtClean="0"/>
                  <a:t>For this Resource, </a:t>
                </a:r>
                <a:r>
                  <a:rPr lang="en-US" sz="1800" dirty="0" err="1" smtClean="0"/>
                  <a:t>RegUp</a:t>
                </a:r>
                <a:r>
                  <a:rPr lang="en-US" sz="1800" dirty="0" smtClean="0"/>
                  <a:t> award from RTC will not exceed this value (even if the submitted </a:t>
                </a:r>
                <a:r>
                  <a:rPr lang="en-US" sz="1800" dirty="0" err="1" smtClean="0"/>
                  <a:t>RegUp</a:t>
                </a:r>
                <a:r>
                  <a:rPr lang="en-US" sz="1800" dirty="0" smtClean="0"/>
                  <a:t> Offer MW is higher)</a:t>
                </a:r>
              </a:p>
              <a:p>
                <a:pPr marL="0" indent="0">
                  <a:buNone/>
                </a:pPr>
                <a:r>
                  <a:rPr lang="en-US" sz="1800" i="1" dirty="0" err="1" smtClean="0"/>
                  <a:t>RegDn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𝑇𝑒𝑙𝑀𝑥𝑅𝑒𝑔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𝐷𝑛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Resource.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Offer MW is higher</a:t>
                </a:r>
                <a:r>
                  <a:rPr lang="en-US" sz="1800" dirty="0" smtClean="0"/>
                  <a:t>)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  <a:blipFill rotWithShape="0">
                <a:blip r:embed="rId2"/>
                <a:stretch>
                  <a:fillRect l="-571" t="-847" b="-8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New Proposed Telemetry to Limit AS Awards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i="1" dirty="0" smtClean="0"/>
                  <a:t>RRS-PFR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𝑃𝐹𝑅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PFR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Resource. </a:t>
                </a:r>
              </a:p>
              <a:p>
                <a:r>
                  <a:rPr lang="en-US" sz="1800" dirty="0" smtClean="0"/>
                  <a:t>For this Resource, PFR award from RTC will not exceed this value (even if the submitted PFR Offer MW is higher)</a:t>
                </a:r>
              </a:p>
              <a:p>
                <a:pPr marL="0" indent="0">
                  <a:buNone/>
                </a:pPr>
                <a:r>
                  <a:rPr lang="en-US" sz="1800" i="1" dirty="0" smtClean="0"/>
                  <a:t>RRS-UFR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𝑇𝑒𝑙𝑀𝑥𝑅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𝑅𝑆𝐷𝑛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RRS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UFR type Load Resource</a:t>
                </a:r>
                <a:r>
                  <a:rPr lang="en-US" sz="1800" dirty="0"/>
                  <a:t>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smtClean="0"/>
                  <a:t>RRS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smtClean="0"/>
                  <a:t>RRS </a:t>
                </a:r>
                <a:r>
                  <a:rPr lang="en-US" sz="1800" dirty="0"/>
                  <a:t>Offer MW is higher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* Similar telemetry for FFR not listed – will be described later</a:t>
                </a:r>
                <a:endParaRPr lang="en-US" sz="1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  <a:blipFill rotWithShape="0">
                <a:blip r:embed="rId2"/>
                <a:stretch>
                  <a:fillRect l="-571" t="-847" r="-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4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New Proposed Telemetry to Limit AS Awards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28157"/>
                <a:ext cx="8534400" cy="547239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i="1" dirty="0" smtClean="0"/>
                  <a:t>ECRS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𝐸𝐶𝑅𝑆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ECRS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Resource.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smtClean="0"/>
                  <a:t>ECRS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smtClean="0"/>
                  <a:t>ECRS </a:t>
                </a:r>
                <a:r>
                  <a:rPr lang="en-US" sz="1800" dirty="0"/>
                  <a:t>Offer MW is higher)</a:t>
                </a:r>
              </a:p>
              <a:p>
                <a:pPr marL="0" indent="0">
                  <a:buNone/>
                </a:pPr>
                <a:r>
                  <a:rPr lang="en-US" sz="1800" i="1" dirty="0" smtClean="0"/>
                  <a:t>NSPIN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𝑁𝑆𝑃𝐼𝑁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NSPIN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Resource</a:t>
                </a:r>
                <a:r>
                  <a:rPr lang="en-US" sz="1800" dirty="0"/>
                  <a:t>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smtClean="0"/>
                  <a:t>NSPIN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smtClean="0"/>
                  <a:t>NSPIN </a:t>
                </a:r>
                <a:r>
                  <a:rPr lang="en-US" sz="1800" dirty="0"/>
                  <a:t>Offer MW is higher)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Feedback </a:t>
                </a:r>
                <a:r>
                  <a:rPr lang="en-US" sz="2000" b="1" dirty="0"/>
                  <a:t>requested:</a:t>
                </a:r>
                <a:endParaRPr lang="en-US" sz="2000" dirty="0"/>
              </a:p>
              <a:p>
                <a:pPr lvl="0"/>
                <a:r>
                  <a:rPr lang="en-US" sz="2000" b="1" dirty="0"/>
                  <a:t>Is the provision of the additional new telemetry acceptable?</a:t>
                </a:r>
                <a:endParaRPr lang="en-US" sz="2000" dirty="0"/>
              </a:p>
              <a:p>
                <a:pPr lvl="0"/>
                <a:r>
                  <a:rPr lang="en-US" sz="2000" b="1" dirty="0"/>
                  <a:t>Are there other alternatives to inform ERCOT of reduced AS capability for use by RTC?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28157"/>
                <a:ext cx="8534400" cy="5472398"/>
              </a:xfrm>
              <a:blipFill rotWithShape="0">
                <a:blip r:embed="rId2"/>
                <a:stretch>
                  <a:fillRect l="-714" t="-668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31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𝐿𝑆𝐿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𝑇𝑒𝑙𝑒𝑚𝑀𝑊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𝐻𝑆𝐿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𝐻𝑆𝐿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𝑁𝑅𝑅𝑈𝑝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𝑀𝑎𝑥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𝐿𝑆𝐿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𝑁𝑅𝑅𝐷𝑛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Other constraints that limit AS awards based on new telemetry, qualified MW, ramp rates (if applicable)</a:t>
                </a:r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007604" y="4268072"/>
            <a:ext cx="6516724" cy="1326877"/>
            <a:chOff x="0" y="0"/>
            <a:chExt cx="4210050" cy="5715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4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LDL/LSL constraints to ensure energy and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awards are feasible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𝑆𝑐𝑎𝑙𝑖𝑛𝑔𝐹𝑎𝑐𝑡𝑜𝑟𝐷𝑛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223628" y="3901195"/>
            <a:ext cx="6192688" cy="2192101"/>
            <a:chOff x="0" y="0"/>
            <a:chExt cx="4210050" cy="1104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228725" y="0"/>
                  <a:ext cx="1562100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𝑅𝑒𝑔𝐷𝑛𝐴𝑤𝑎𝑟𝑑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725" y="0"/>
                  <a:ext cx="1562100" cy="39052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0" y="295275"/>
              <a:ext cx="4210050" cy="809625"/>
              <a:chOff x="0" y="0"/>
              <a:chExt cx="4210050" cy="809625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180975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81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66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009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01942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528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4191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46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3905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1" name="Straight Arrow Connector 20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123950" y="381000"/>
              <a:ext cx="885825" cy="9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23950" y="30480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552575" y="190500"/>
              <a:ext cx="342900" cy="20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42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25246</TotalTime>
  <Words>846</Words>
  <Application>Microsoft Office PowerPoint</Application>
  <PresentationFormat>On-screen Show (4:3)</PresentationFormat>
  <Paragraphs>260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Cambria Math</vt:lpstr>
      <vt:lpstr>Times New Roman</vt:lpstr>
      <vt:lpstr>1_Custom Design</vt:lpstr>
      <vt:lpstr>Office Theme</vt:lpstr>
      <vt:lpstr>Custom Design</vt:lpstr>
      <vt:lpstr>PowerPoint Presentation</vt:lpstr>
      <vt:lpstr>Overview of Word Document Describing RTC constraints</vt:lpstr>
      <vt:lpstr>Review Use of Generation Resource Statuses under RTC</vt:lpstr>
      <vt:lpstr>Review Use of Load Resource Statuses under RTC</vt:lpstr>
      <vt:lpstr>New Proposed Telemetry to Limit AS Awards under RTC</vt:lpstr>
      <vt:lpstr>New Proposed Telemetry to Limit AS Awards under RTC</vt:lpstr>
      <vt:lpstr>New Proposed Telemetry to Limit AS Awards under RTC</vt:lpstr>
      <vt:lpstr>Summary of On-Line Generation Resource Constraints</vt:lpstr>
      <vt:lpstr>Summary of On-Line Generation Resource Constraints</vt:lpstr>
      <vt:lpstr>Summary of On-Line Generation Resource Constraints</vt:lpstr>
      <vt:lpstr>Summary of On-Line Generation Resource Constraints</vt:lpstr>
      <vt:lpstr>Combined Cycle Generation Resource Constraints</vt:lpstr>
      <vt:lpstr>Combined Cycle Generation Resource Constraints</vt:lpstr>
      <vt:lpstr>Combined Cycle Generation Resource Constraints</vt:lpstr>
      <vt:lpstr>Self-Provision of RRS and ECRS from UFR type Load Resources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smoorty</cp:lastModifiedBy>
  <cp:revision>811</cp:revision>
  <cp:lastPrinted>2018-06-18T17:33:11Z</cp:lastPrinted>
  <dcterms:created xsi:type="dcterms:W3CDTF">2016-01-21T15:20:31Z</dcterms:created>
  <dcterms:modified xsi:type="dcterms:W3CDTF">2019-07-09T13:39:06Z</dcterms:modified>
</cp:coreProperties>
</file>