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62" r:id="rId3"/>
  </p:sldMasterIdLst>
  <p:notesMasterIdLst>
    <p:notesMasterId r:id="rId11"/>
  </p:notesMasterIdLst>
  <p:sldIdLst>
    <p:sldId id="260" r:id="rId4"/>
    <p:sldId id="298" r:id="rId5"/>
    <p:sldId id="302" r:id="rId6"/>
    <p:sldId id="294" r:id="rId7"/>
    <p:sldId id="303" r:id="rId8"/>
    <p:sldId id="304" r:id="rId9"/>
    <p:sldId id="267" r:id="rId1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5C5C5"/>
    <a:srgbClr val="CC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89" d="100"/>
          <a:sy n="89" d="100"/>
        </p:scale>
        <p:origin x="374"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CRR</a:t>
            </a:r>
            <a:r>
              <a:rPr lang="en-US" baseline="0" dirty="0"/>
              <a:t> Balancing Account Beginning Balance</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7622356213600872E-2"/>
          <c:y val="0.2185700798847616"/>
          <c:w val="0.89548288157064349"/>
          <c:h val="0.74464105842371442"/>
        </c:manualLayout>
      </c:layout>
      <c:lineChart>
        <c:grouping val="standard"/>
        <c:varyColors val="0"/>
        <c:ser>
          <c:idx val="0"/>
          <c:order val="0"/>
          <c:spPr>
            <a:ln w="28575" cap="rnd">
              <a:solidFill>
                <a:schemeClr val="accent1"/>
              </a:solidFill>
              <a:round/>
            </a:ln>
            <a:effectLst/>
          </c:spPr>
          <c:marker>
            <c:symbol val="none"/>
          </c:marker>
          <c:dLbls>
            <c:delete val="1"/>
          </c:dLbls>
          <c:cat>
            <c:numRef>
              <c:f>Sheet1!$A$2:$AJ$2</c:f>
              <c:numCache>
                <c:formatCode>mmm\-yy</c:formatCode>
                <c:ptCount val="36"/>
                <c:pt idx="0">
                  <c:v>42522</c:v>
                </c:pt>
                <c:pt idx="1">
                  <c:v>42552</c:v>
                </c:pt>
                <c:pt idx="2">
                  <c:v>42583</c:v>
                </c:pt>
                <c:pt idx="3">
                  <c:v>42614</c:v>
                </c:pt>
                <c:pt idx="4">
                  <c:v>42644</c:v>
                </c:pt>
                <c:pt idx="5">
                  <c:v>42675</c:v>
                </c:pt>
                <c:pt idx="6">
                  <c:v>42705</c:v>
                </c:pt>
                <c:pt idx="7">
                  <c:v>42736</c:v>
                </c:pt>
                <c:pt idx="8">
                  <c:v>42767</c:v>
                </c:pt>
                <c:pt idx="9">
                  <c:v>42795</c:v>
                </c:pt>
                <c:pt idx="10">
                  <c:v>42826</c:v>
                </c:pt>
                <c:pt idx="11">
                  <c:v>42856</c:v>
                </c:pt>
                <c:pt idx="12">
                  <c:v>42887</c:v>
                </c:pt>
                <c:pt idx="13">
                  <c:v>42917</c:v>
                </c:pt>
                <c:pt idx="14">
                  <c:v>42948</c:v>
                </c:pt>
                <c:pt idx="15">
                  <c:v>42979</c:v>
                </c:pt>
                <c:pt idx="16">
                  <c:v>43009</c:v>
                </c:pt>
                <c:pt idx="17">
                  <c:v>43040</c:v>
                </c:pt>
                <c:pt idx="18">
                  <c:v>43070</c:v>
                </c:pt>
                <c:pt idx="19">
                  <c:v>43101</c:v>
                </c:pt>
                <c:pt idx="20">
                  <c:v>43132</c:v>
                </c:pt>
                <c:pt idx="21">
                  <c:v>43160</c:v>
                </c:pt>
                <c:pt idx="22">
                  <c:v>43191</c:v>
                </c:pt>
                <c:pt idx="23">
                  <c:v>43221</c:v>
                </c:pt>
                <c:pt idx="24">
                  <c:v>43252</c:v>
                </c:pt>
                <c:pt idx="25">
                  <c:v>43282</c:v>
                </c:pt>
                <c:pt idx="26">
                  <c:v>43313</c:v>
                </c:pt>
                <c:pt idx="27">
                  <c:v>43344</c:v>
                </c:pt>
                <c:pt idx="28">
                  <c:v>43374</c:v>
                </c:pt>
                <c:pt idx="29">
                  <c:v>43405</c:v>
                </c:pt>
                <c:pt idx="30">
                  <c:v>43435</c:v>
                </c:pt>
                <c:pt idx="31">
                  <c:v>43466</c:v>
                </c:pt>
                <c:pt idx="32">
                  <c:v>43497</c:v>
                </c:pt>
                <c:pt idx="33">
                  <c:v>43525</c:v>
                </c:pt>
                <c:pt idx="34">
                  <c:v>43556</c:v>
                </c:pt>
                <c:pt idx="35">
                  <c:v>43586</c:v>
                </c:pt>
              </c:numCache>
            </c:numRef>
          </c:cat>
          <c:val>
            <c:numRef>
              <c:f>Sheet1!$A$3:$AJ$3</c:f>
              <c:numCache>
                <c:formatCode>_("$"* #,##0.00_);_("$"* \(#,##0.00\);_("$"* "-"??_);_(@_)</c:formatCode>
                <c:ptCount val="36"/>
                <c:pt idx="0">
                  <c:v>10000000</c:v>
                </c:pt>
                <c:pt idx="1">
                  <c:v>10000000</c:v>
                </c:pt>
                <c:pt idx="2">
                  <c:v>10000000</c:v>
                </c:pt>
                <c:pt idx="3">
                  <c:v>10000000</c:v>
                </c:pt>
                <c:pt idx="4">
                  <c:v>10000000</c:v>
                </c:pt>
                <c:pt idx="5">
                  <c:v>10000000</c:v>
                </c:pt>
                <c:pt idx="6">
                  <c:v>4294673.9400000004</c:v>
                </c:pt>
                <c:pt idx="7">
                  <c:v>5056687.29</c:v>
                </c:pt>
                <c:pt idx="8">
                  <c:v>10000000</c:v>
                </c:pt>
                <c:pt idx="9">
                  <c:v>10000000</c:v>
                </c:pt>
                <c:pt idx="10">
                  <c:v>10000000</c:v>
                </c:pt>
                <c:pt idx="11">
                  <c:v>10000000</c:v>
                </c:pt>
                <c:pt idx="12">
                  <c:v>10000000</c:v>
                </c:pt>
                <c:pt idx="13">
                  <c:v>10000000</c:v>
                </c:pt>
                <c:pt idx="14">
                  <c:v>10000000</c:v>
                </c:pt>
                <c:pt idx="15">
                  <c:v>10000000</c:v>
                </c:pt>
                <c:pt idx="16">
                  <c:v>10000000</c:v>
                </c:pt>
                <c:pt idx="17">
                  <c:v>10000000</c:v>
                </c:pt>
                <c:pt idx="18">
                  <c:v>10000000</c:v>
                </c:pt>
                <c:pt idx="19">
                  <c:v>10000000</c:v>
                </c:pt>
                <c:pt idx="20">
                  <c:v>10000000</c:v>
                </c:pt>
                <c:pt idx="21">
                  <c:v>10000000</c:v>
                </c:pt>
                <c:pt idx="22">
                  <c:v>10000000</c:v>
                </c:pt>
                <c:pt idx="23">
                  <c:v>10000000</c:v>
                </c:pt>
                <c:pt idx="24">
                  <c:v>10000000</c:v>
                </c:pt>
                <c:pt idx="25">
                  <c:v>2752584.89</c:v>
                </c:pt>
                <c:pt idx="26">
                  <c:v>0</c:v>
                </c:pt>
                <c:pt idx="27">
                  <c:v>10000000</c:v>
                </c:pt>
                <c:pt idx="28">
                  <c:v>10000000</c:v>
                </c:pt>
                <c:pt idx="29">
                  <c:v>10000000</c:v>
                </c:pt>
                <c:pt idx="30">
                  <c:v>6702841.9299999997</c:v>
                </c:pt>
                <c:pt idx="31">
                  <c:v>7765622.79</c:v>
                </c:pt>
                <c:pt idx="32">
                  <c:v>7442131.6799999997</c:v>
                </c:pt>
                <c:pt idx="33">
                  <c:v>10000000</c:v>
                </c:pt>
                <c:pt idx="34">
                  <c:v>9916499.5099999998</c:v>
                </c:pt>
                <c:pt idx="35">
                  <c:v>10000000</c:v>
                </c:pt>
              </c:numCache>
            </c:numRef>
          </c:val>
          <c:smooth val="0"/>
        </c:ser>
        <c:dLbls>
          <c:showLegendKey val="0"/>
          <c:showVal val="1"/>
          <c:showCatName val="0"/>
          <c:showSerName val="0"/>
          <c:showPercent val="0"/>
          <c:showBubbleSize val="0"/>
        </c:dLbls>
        <c:smooth val="0"/>
        <c:axId val="137634664"/>
        <c:axId val="137064336"/>
      </c:lineChart>
      <c:dateAx>
        <c:axId val="137634664"/>
        <c:scaling>
          <c:orientation val="minMax"/>
        </c:scaling>
        <c:delete val="0"/>
        <c:axPos val="t"/>
        <c:minorGridlines>
          <c:spPr>
            <a:ln w="9525" cap="flat" cmpd="sng" algn="ctr">
              <a:solidFill>
                <a:schemeClr val="tx1">
                  <a:lumMod val="5000"/>
                  <a:lumOff val="95000"/>
                </a:schemeClr>
              </a:solidFill>
              <a:round/>
            </a:ln>
            <a:effectLst/>
          </c:spPr>
        </c:minorGridlines>
        <c:numFmt formatCode="mmm\-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7064336"/>
        <c:crosses val="max"/>
        <c:auto val="1"/>
        <c:lblOffset val="100"/>
        <c:baseTimeUnit val="months"/>
      </c:dateAx>
      <c:valAx>
        <c:axId val="137064336"/>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00_);_(&quot;$&quot;* \(#,##0.00\);_(&quot;$&quot;* &quot;-&quot;??_);_(@_)"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76346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8DD6961-0999-4ABB-BD32-6EE73A3B7858}" type="datetimeFigureOut">
              <a:rPr lang="en-US" smtClean="0"/>
              <a:t>7/9/2019</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6119673-213A-432E-B269-E9C45BF3A268}" type="slidenum">
              <a:rPr lang="en-US" smtClean="0"/>
              <a:t>‹#›</a:t>
            </a:fld>
            <a:endParaRPr lang="en-US" dirty="0"/>
          </a:p>
        </p:txBody>
      </p:sp>
    </p:spTree>
    <p:extLst>
      <p:ext uri="{BB962C8B-B14F-4D97-AF65-F5344CB8AC3E}">
        <p14:creationId xmlns:p14="http://schemas.microsoft.com/office/powerpoint/2010/main" val="23571458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ABA2BC6-7A47-46DF-8552-B0EE37E8912A}" type="datetimeFigureOut">
              <a:rPr lang="en-US" smtClean="0"/>
              <a:t>7/9/2019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4241951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BA2BC6-7A47-46DF-8552-B0EE37E8912A}" type="datetimeFigureOut">
              <a:rPr lang="en-US" smtClean="0"/>
              <a:t>7/9/2019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347638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BA2BC6-7A47-46DF-8552-B0EE37E8912A}" type="datetimeFigureOut">
              <a:rPr lang="en-US" smtClean="0"/>
              <a:t>7/9/2019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31986230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991900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7" name="Slide Number Placeholder 5"/>
          <p:cNvSpPr>
            <a:spLocks noGrp="1"/>
          </p:cNvSpPr>
          <p:nvPr>
            <p:ph type="sldNum" sz="quarter" idx="4"/>
          </p:nvPr>
        </p:nvSpPr>
        <p:spPr>
          <a:xfrm>
            <a:off x="11480800" y="6561139"/>
            <a:ext cx="6096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38671445"/>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06400" y="1600201"/>
            <a:ext cx="113792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11480800" y="6561139"/>
            <a:ext cx="6096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6014451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BA2BC6-7A47-46DF-8552-B0EE37E8912A}" type="datetimeFigureOut">
              <a:rPr lang="en-US" smtClean="0"/>
              <a:t>7/9/2019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1309681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BA2BC6-7A47-46DF-8552-B0EE37E8912A}" type="datetimeFigureOut">
              <a:rPr lang="en-US" smtClean="0"/>
              <a:t>7/9/2019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2127738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ABA2BC6-7A47-46DF-8552-B0EE37E8912A}" type="datetimeFigureOut">
              <a:rPr lang="en-US" smtClean="0"/>
              <a:t>7/9/2019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3958223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ABA2BC6-7A47-46DF-8552-B0EE37E8912A}" type="datetimeFigureOut">
              <a:rPr lang="en-US" smtClean="0"/>
              <a:t>7/9/2019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1894956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ABA2BC6-7A47-46DF-8552-B0EE37E8912A}" type="datetimeFigureOut">
              <a:rPr lang="en-US" smtClean="0"/>
              <a:t>7/9/2019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1467684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BA2BC6-7A47-46DF-8552-B0EE37E8912A}" type="datetimeFigureOut">
              <a:rPr lang="en-US" smtClean="0"/>
              <a:t>7/9/2019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1176813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BA2BC6-7A47-46DF-8552-B0EE37E8912A}" type="datetimeFigureOut">
              <a:rPr lang="en-US" smtClean="0"/>
              <a:t>7/9/2019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1658448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BA2BC6-7A47-46DF-8552-B0EE37E8912A}" type="datetimeFigureOut">
              <a:rPr lang="en-US" smtClean="0"/>
              <a:t>7/9/2019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2303745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BA2BC6-7A47-46DF-8552-B0EE37E8912A}" type="datetimeFigureOut">
              <a:rPr lang="en-US" smtClean="0"/>
              <a:t>7/9/2019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D46807-1B8F-4C09-8600-DDFEAC0E9F89}" type="slidenum">
              <a:rPr lang="en-US" smtClean="0"/>
              <a:t>‹#›</a:t>
            </a:fld>
            <a:endParaRPr lang="en-US" dirty="0"/>
          </a:p>
        </p:txBody>
      </p:sp>
    </p:spTree>
    <p:extLst>
      <p:ext uri="{BB962C8B-B14F-4D97-AF65-F5344CB8AC3E}">
        <p14:creationId xmlns:p14="http://schemas.microsoft.com/office/powerpoint/2010/main" val="23251394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085" y="2876278"/>
            <a:ext cx="3810115" cy="1105445"/>
          </a:xfrm>
          <a:prstGeom prst="rect">
            <a:avLst/>
          </a:prstGeom>
        </p:spPr>
      </p:pic>
    </p:spTree>
    <p:extLst>
      <p:ext uri="{BB962C8B-B14F-4D97-AF65-F5344CB8AC3E}">
        <p14:creationId xmlns:p14="http://schemas.microsoft.com/office/powerpoint/2010/main" val="2790219298"/>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11379200" y="6561138"/>
            <a:ext cx="7112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101600" y="6477000"/>
            <a:ext cx="792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926080" y="6477001"/>
            <a:ext cx="9144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17600" y="6248400"/>
            <a:ext cx="1575824"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r>
              <a:rPr lang="en-US" sz="1000" b="1" dirty="0" smtClean="0">
                <a:solidFill>
                  <a:srgbClr val="5B6770"/>
                </a:solidFill>
              </a:rPr>
              <a:t>PUBLIC</a:t>
            </a:r>
            <a:endParaRPr lang="en-US" sz="1000" b="1" dirty="0">
              <a:solidFill>
                <a:srgbClr val="5B6770"/>
              </a:solidFill>
            </a:endParaRPr>
          </a:p>
        </p:txBody>
      </p:sp>
    </p:spTree>
    <p:extLst>
      <p:ext uri="{BB962C8B-B14F-4D97-AF65-F5344CB8AC3E}">
        <p14:creationId xmlns:p14="http://schemas.microsoft.com/office/powerpoint/2010/main" val="243483376"/>
      </p:ext>
    </p:extLst>
  </p:cSld>
  <p:clrMap bg1="lt1" tx1="dk1" bg2="lt2" tx2="dk2" accent1="accent1" accent2="accent2" accent3="accent3" accent4="accent4" accent5="accent5" accent6="accent6" hlink="hlink" folHlink="folHlink"/>
  <p:sldLayoutIdLst>
    <p:sldLayoutId id="2147483663" r:id="rId1"/>
    <p:sldLayoutId id="2147483664"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665573" y="1874109"/>
            <a:ext cx="5646034" cy="2431435"/>
          </a:xfrm>
          <a:prstGeom prst="rect">
            <a:avLst/>
          </a:prstGeom>
          <a:noFill/>
        </p:spPr>
        <p:txBody>
          <a:bodyPr wrap="square" rtlCol="0">
            <a:spAutoFit/>
          </a:bodyPr>
          <a:lstStyle/>
          <a:p>
            <a:r>
              <a:rPr lang="en-US" sz="2800" kern="0" dirty="0" smtClean="0">
                <a:solidFill>
                  <a:srgbClr val="000000"/>
                </a:solidFill>
                <a:latin typeface="Arial Black"/>
              </a:rPr>
              <a:t>MSWG</a:t>
            </a:r>
          </a:p>
          <a:p>
            <a:endParaRPr lang="en-US" sz="2000" kern="0" dirty="0" smtClean="0">
              <a:solidFill>
                <a:srgbClr val="000000"/>
              </a:solidFill>
              <a:latin typeface="Arial Black" pitchFamily="34" charset="0"/>
            </a:endParaRPr>
          </a:p>
          <a:p>
            <a:r>
              <a:rPr lang="en-US" sz="3200" b="1" dirty="0" smtClean="0">
                <a:solidFill>
                  <a:prstClr val="black"/>
                </a:solidFill>
              </a:rPr>
              <a:t>Update to WMS</a:t>
            </a:r>
            <a:endParaRPr lang="en-US" sz="3200" b="1" dirty="0">
              <a:solidFill>
                <a:prstClr val="black"/>
              </a:solidFill>
            </a:endParaRPr>
          </a:p>
          <a:p>
            <a:endParaRPr lang="en-US" b="1" dirty="0" smtClean="0">
              <a:solidFill>
                <a:prstClr val="black"/>
              </a:solidFill>
            </a:endParaRPr>
          </a:p>
          <a:p>
            <a:endParaRPr lang="en-US" b="1" dirty="0">
              <a:solidFill>
                <a:prstClr val="black"/>
              </a:solidFill>
            </a:endParaRPr>
          </a:p>
          <a:p>
            <a:r>
              <a:rPr lang="en-US" b="1" dirty="0" smtClean="0">
                <a:solidFill>
                  <a:prstClr val="black"/>
                </a:solidFill>
              </a:rPr>
              <a:t>July 10, 2019</a:t>
            </a:r>
          </a:p>
          <a:p>
            <a:endParaRPr lang="en-US" b="1" dirty="0">
              <a:solidFill>
                <a:prstClr val="black"/>
              </a:solidFill>
            </a:endParaRPr>
          </a:p>
        </p:txBody>
      </p:sp>
    </p:spTree>
    <p:extLst>
      <p:ext uri="{BB962C8B-B14F-4D97-AF65-F5344CB8AC3E}">
        <p14:creationId xmlns:p14="http://schemas.microsoft.com/office/powerpoint/2010/main" val="20329934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0"/>
            <a:ext cx="11277600" cy="5829315"/>
          </a:xfrm>
        </p:spPr>
        <p:txBody>
          <a:bodyPr/>
          <a:lstStyle/>
          <a:p>
            <a:r>
              <a:rPr lang="en-US" dirty="0" smtClean="0"/>
              <a:t> </a:t>
            </a:r>
            <a:r>
              <a:rPr lang="en-US" sz="2400" i="1" dirty="0"/>
              <a:t>CRRBAFBBAL </a:t>
            </a:r>
            <a:r>
              <a:rPr lang="en-US" sz="2400" i="1" dirty="0" smtClean="0"/>
              <a:t>still at </a:t>
            </a:r>
            <a:r>
              <a:rPr lang="en-US" sz="2400" i="1" dirty="0"/>
              <a:t>$</a:t>
            </a:r>
            <a:r>
              <a:rPr lang="en-US" sz="2400" i="1" dirty="0" smtClean="0"/>
              <a:t>10MM </a:t>
            </a:r>
            <a:br>
              <a:rPr lang="en-US" sz="2400" i="1" dirty="0" smtClean="0"/>
            </a:br>
            <a:r>
              <a:rPr lang="en-US" sz="2400" i="1" dirty="0"/>
              <a:t/>
            </a:r>
            <a:br>
              <a:rPr lang="en-US" sz="2400" i="1" dirty="0"/>
            </a:br>
            <a:r>
              <a:rPr lang="en-US" sz="2400" i="1" dirty="0" smtClean="0"/>
              <a:t/>
            </a:r>
            <a:br>
              <a:rPr lang="en-US" sz="2400" i="1" dirty="0" smtClean="0"/>
            </a:br>
            <a:r>
              <a:rPr lang="en-US" sz="2400" i="1" dirty="0"/>
              <a:t/>
            </a:r>
            <a:br>
              <a:rPr lang="en-US" sz="2400" i="1" dirty="0"/>
            </a:br>
            <a:r>
              <a:rPr lang="en-US" sz="2400" i="1" dirty="0"/>
              <a:t/>
            </a:r>
            <a:br>
              <a:rPr lang="en-US" sz="2400" i="1" dirty="0"/>
            </a:br>
            <a:r>
              <a:rPr lang="en-US" sz="2400" i="1" dirty="0" smtClean="0"/>
              <a:t/>
            </a:r>
            <a:br>
              <a:rPr lang="en-US" sz="2400" i="1" dirty="0" smtClean="0"/>
            </a:br>
            <a:r>
              <a:rPr lang="en-US" sz="2400" i="1" dirty="0"/>
              <a:t/>
            </a:r>
            <a:br>
              <a:rPr lang="en-US" sz="2400" i="1" dirty="0"/>
            </a:br>
            <a:r>
              <a:rPr lang="en-US" sz="2400" i="1" dirty="0" smtClean="0"/>
              <a:t/>
            </a:r>
            <a:br>
              <a:rPr lang="en-US" sz="2400" i="1" dirty="0" smtClean="0"/>
            </a:br>
            <a:r>
              <a:rPr lang="en-US" sz="2400" dirty="0">
                <a:solidFill>
                  <a:srgbClr val="FF0000"/>
                </a:solidFill>
              </a:rPr>
              <a:t/>
            </a:r>
            <a:br>
              <a:rPr lang="en-US" sz="2400" dirty="0">
                <a:solidFill>
                  <a:srgbClr val="FF0000"/>
                </a:solidFill>
              </a:rPr>
            </a:br>
            <a:r>
              <a:rPr lang="en-US" sz="2400" i="1" dirty="0" smtClean="0">
                <a:solidFill>
                  <a:srgbClr val="FF0000"/>
                </a:solidFill>
              </a:rPr>
              <a:t/>
            </a:r>
            <a:br>
              <a:rPr lang="en-US" sz="2400" i="1" dirty="0" smtClean="0">
                <a:solidFill>
                  <a:srgbClr val="FF0000"/>
                </a:solidFill>
              </a:rPr>
            </a:br>
            <a:r>
              <a:rPr lang="en-US" sz="2400" i="1" dirty="0">
                <a:solidFill>
                  <a:srgbClr val="FF0000"/>
                </a:solidFill>
              </a:rPr>
              <a:t/>
            </a:r>
            <a:br>
              <a:rPr lang="en-US" sz="2400" i="1" dirty="0">
                <a:solidFill>
                  <a:srgbClr val="FF0000"/>
                </a:solidFill>
              </a:rPr>
            </a:br>
            <a:endParaRPr lang="en-US" sz="2000" i="1" dirty="0">
              <a:solidFill>
                <a:srgbClr val="FF0000"/>
              </a:solidFill>
            </a:endParaRPr>
          </a:p>
        </p:txBody>
      </p:sp>
      <p:graphicFrame>
        <p:nvGraphicFramePr>
          <p:cNvPr id="4" name="Chart 3"/>
          <p:cNvGraphicFramePr>
            <a:graphicFrameLocks/>
          </p:cNvGraphicFramePr>
          <p:nvPr>
            <p:extLst>
              <p:ext uri="{D42A27DB-BD31-4B8C-83A1-F6EECF244321}">
                <p14:modId xmlns:p14="http://schemas.microsoft.com/office/powerpoint/2010/main" val="139936158"/>
              </p:ext>
            </p:extLst>
          </p:nvPr>
        </p:nvGraphicFramePr>
        <p:xfrm>
          <a:off x="508000" y="1328469"/>
          <a:ext cx="11275684" cy="426317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84986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7999" y="243682"/>
            <a:ext cx="8067589" cy="695432"/>
          </a:xfrm>
        </p:spPr>
        <p:txBody>
          <a:bodyPr/>
          <a:lstStyle/>
          <a:p>
            <a:r>
              <a:rPr lang="en-US" dirty="0" smtClean="0"/>
              <a:t>NPRR885 Must-Run Alternatives (MRA) </a:t>
            </a:r>
            <a:endParaRPr lang="en-US" dirty="0"/>
          </a:p>
        </p:txBody>
      </p:sp>
      <p:sp>
        <p:nvSpPr>
          <p:cNvPr id="3" name="TextBox 2"/>
          <p:cNvSpPr txBox="1"/>
          <p:nvPr/>
        </p:nvSpPr>
        <p:spPr>
          <a:xfrm>
            <a:off x="690113" y="1078303"/>
            <a:ext cx="11015932" cy="4801314"/>
          </a:xfrm>
          <a:prstGeom prst="rect">
            <a:avLst/>
          </a:prstGeom>
          <a:noFill/>
        </p:spPr>
        <p:txBody>
          <a:bodyPr wrap="square" rtlCol="0">
            <a:spAutoFit/>
          </a:bodyPr>
          <a:lstStyle/>
          <a:p>
            <a:r>
              <a:rPr lang="en-US" sz="2400" b="1" dirty="0" smtClean="0"/>
              <a:t>C</a:t>
            </a:r>
            <a:r>
              <a:rPr lang="en-US" sz="2400" b="1" dirty="0" smtClean="0"/>
              <a:t>ontinued to discuss </a:t>
            </a:r>
            <a:r>
              <a:rPr lang="en-US" sz="2400" b="1" dirty="0" smtClean="0"/>
              <a:t>questions </a:t>
            </a:r>
            <a:r>
              <a:rPr lang="en-US" sz="2400" b="1" dirty="0" smtClean="0"/>
              <a:t>and possible </a:t>
            </a:r>
            <a:r>
              <a:rPr lang="en-US" sz="2400" b="1" dirty="0" smtClean="0"/>
              <a:t>desktop </a:t>
            </a:r>
            <a:r>
              <a:rPr lang="en-US" sz="2400" b="1" dirty="0" smtClean="0"/>
              <a:t>edits</a:t>
            </a:r>
            <a:endParaRPr lang="en-US" sz="2400" b="1" dirty="0"/>
          </a:p>
          <a:p>
            <a:endParaRPr lang="en-US" sz="2400" b="1" dirty="0" smtClean="0"/>
          </a:p>
          <a:p>
            <a:r>
              <a:rPr lang="en-US" sz="2400" b="1" dirty="0" smtClean="0"/>
              <a:t>RMR </a:t>
            </a:r>
            <a:r>
              <a:rPr lang="en-US" sz="2400" b="1" dirty="0"/>
              <a:t>terms also being used for MRA </a:t>
            </a:r>
          </a:p>
          <a:p>
            <a:pPr marL="800100" lvl="1" indent="-342900">
              <a:buFont typeface="Arial" panose="020B0604020202020204" pitchFamily="34" charset="0"/>
              <a:buChar char="•"/>
            </a:pPr>
            <a:r>
              <a:rPr lang="en-US" sz="2400" b="1" dirty="0" smtClean="0"/>
              <a:t>deployment </a:t>
            </a:r>
            <a:r>
              <a:rPr lang="en-US" sz="2400" b="1" dirty="0"/>
              <a:t>event  (not capitalized)</a:t>
            </a:r>
          </a:p>
          <a:p>
            <a:pPr marL="800100" lvl="1" indent="-342900">
              <a:buFont typeface="Arial" panose="020B0604020202020204" pitchFamily="34" charset="0"/>
              <a:buChar char="•"/>
            </a:pPr>
            <a:r>
              <a:rPr lang="en-US" sz="2400" b="1" dirty="0" smtClean="0"/>
              <a:t>Misconduct </a:t>
            </a:r>
            <a:r>
              <a:rPr lang="en-US" sz="2400" b="1" dirty="0"/>
              <a:t>Event   (capitalized)</a:t>
            </a:r>
          </a:p>
          <a:p>
            <a:pPr marL="800100" lvl="1" indent="-342900">
              <a:buFont typeface="Arial" panose="020B0604020202020204" pitchFamily="34" charset="0"/>
              <a:buChar char="•"/>
            </a:pPr>
            <a:r>
              <a:rPr lang="en-US" sz="2400" b="1" dirty="0" smtClean="0"/>
              <a:t>Neither </a:t>
            </a:r>
            <a:r>
              <a:rPr lang="en-US" sz="2400" b="1" dirty="0"/>
              <a:t>in glossary – should they be?</a:t>
            </a:r>
          </a:p>
          <a:p>
            <a:endParaRPr lang="en-US" sz="2400" b="1" dirty="0" smtClean="0"/>
          </a:p>
          <a:p>
            <a:r>
              <a:rPr lang="en-US" sz="2400" b="1" dirty="0" smtClean="0"/>
              <a:t>Timing </a:t>
            </a:r>
            <a:r>
              <a:rPr lang="en-US" sz="2400" b="1" dirty="0"/>
              <a:t>of </a:t>
            </a:r>
            <a:r>
              <a:rPr lang="en-US" sz="2400" b="1" dirty="0" smtClean="0"/>
              <a:t>charges: Should be able to settle within existing timeline</a:t>
            </a:r>
          </a:p>
          <a:p>
            <a:r>
              <a:rPr lang="en-US" sz="2400" b="1" dirty="0"/>
              <a:t>R</a:t>
            </a:r>
            <a:r>
              <a:rPr lang="en-US" sz="2400" b="1" dirty="0" smtClean="0"/>
              <a:t>esettlement </a:t>
            </a:r>
            <a:r>
              <a:rPr lang="en-US" sz="2400" b="1" dirty="0"/>
              <a:t>after </a:t>
            </a:r>
            <a:r>
              <a:rPr lang="en-US" sz="2400" b="1" dirty="0" smtClean="0"/>
              <a:t>True-up unlikely, per ERCOT.</a:t>
            </a:r>
          </a:p>
          <a:p>
            <a:endParaRPr lang="en-US" sz="2400" b="1" dirty="0" smtClean="0"/>
          </a:p>
          <a:p>
            <a:r>
              <a:rPr lang="en-US" sz="2400" b="1" dirty="0" smtClean="0"/>
              <a:t>MRAs generation resources must be new units</a:t>
            </a:r>
          </a:p>
          <a:p>
            <a:r>
              <a:rPr lang="en-US" sz="2400" b="1" dirty="0" smtClean="0"/>
              <a:t>MRA load can be existing but with new load reduction</a:t>
            </a:r>
            <a:endParaRPr lang="en-US" b="1" dirty="0" smtClean="0"/>
          </a:p>
          <a:p>
            <a:endParaRPr lang="en-US" b="1" dirty="0"/>
          </a:p>
        </p:txBody>
      </p:sp>
    </p:spTree>
    <p:extLst>
      <p:ext uri="{BB962C8B-B14F-4D97-AF65-F5344CB8AC3E}">
        <p14:creationId xmlns:p14="http://schemas.microsoft.com/office/powerpoint/2010/main" val="7152066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0"/>
            <a:ext cx="10922000" cy="5881075"/>
          </a:xfrm>
        </p:spPr>
        <p:txBody>
          <a:bodyPr/>
          <a:lstStyle/>
          <a:p>
            <a:r>
              <a:rPr lang="en-US" sz="2400" i="1" dirty="0" smtClean="0"/>
              <a:t>NPRR930 WRUC / OSAs (recent comments also change title)</a:t>
            </a:r>
            <a:r>
              <a:rPr lang="en-US" sz="2400" i="1" dirty="0"/>
              <a:t/>
            </a:r>
            <a:br>
              <a:rPr lang="en-US" sz="2400" i="1" dirty="0"/>
            </a:br>
            <a:r>
              <a:rPr lang="en-US" sz="2400" i="1" dirty="0" smtClean="0"/>
              <a:t/>
            </a:r>
            <a:br>
              <a:rPr lang="en-US" sz="2400" i="1" dirty="0" smtClean="0"/>
            </a:br>
            <a:r>
              <a:rPr lang="en-US" sz="2000" b="0" dirty="0" smtClean="0">
                <a:solidFill>
                  <a:schemeClr val="tx1"/>
                </a:solidFill>
                <a:latin typeface="+mn-lt"/>
              </a:rPr>
              <a:t>MSWG </a:t>
            </a:r>
            <a:r>
              <a:rPr lang="en-US" sz="2000" b="0" dirty="0" smtClean="0">
                <a:solidFill>
                  <a:schemeClr val="tx1"/>
                </a:solidFill>
                <a:latin typeface="+mn-lt"/>
              </a:rPr>
              <a:t>sought clarifications </a:t>
            </a:r>
            <a:r>
              <a:rPr lang="en-US" sz="2000" b="0" dirty="0" smtClean="0">
                <a:solidFill>
                  <a:schemeClr val="tx1"/>
                </a:solidFill>
                <a:latin typeface="+mn-lt"/>
              </a:rPr>
              <a:t>to proposed disputes for OSA costs:</a:t>
            </a:r>
            <a:br>
              <a:rPr lang="en-US" sz="2000" b="0" dirty="0" smtClean="0">
                <a:solidFill>
                  <a:schemeClr val="tx1"/>
                </a:solidFill>
                <a:latin typeface="+mn-lt"/>
              </a:rPr>
            </a:br>
            <a:r>
              <a:rPr lang="en-US" sz="2000" b="0" dirty="0" smtClean="0">
                <a:solidFill>
                  <a:schemeClr val="tx1"/>
                </a:solidFill>
                <a:latin typeface="+mn-lt"/>
              </a:rPr>
              <a:t/>
            </a:r>
            <a:br>
              <a:rPr lang="en-US" sz="2000" b="0" dirty="0" smtClean="0">
                <a:solidFill>
                  <a:schemeClr val="tx1"/>
                </a:solidFill>
                <a:latin typeface="+mn-lt"/>
              </a:rPr>
            </a:br>
            <a:r>
              <a:rPr lang="en-US" sz="2000" i="1" dirty="0" smtClean="0">
                <a:solidFill>
                  <a:schemeClr val="tx1"/>
                </a:solidFill>
                <a:latin typeface="+mn-lt"/>
              </a:rPr>
              <a:t>5.6.5.1(1)(a) Submitted a Settlement and Billing Dispute within 60 days of the issuance of the RTM Initial Statement for the Operating Day on which one or more OSAs was in effect for the Resource and consistent with the dispute process described in Section 9.14.</a:t>
            </a:r>
            <a:br>
              <a:rPr lang="en-US" sz="2000" i="1" dirty="0" smtClean="0">
                <a:solidFill>
                  <a:schemeClr val="tx1"/>
                </a:solidFill>
                <a:latin typeface="+mn-lt"/>
              </a:rPr>
            </a:br>
            <a:r>
              <a:rPr lang="en-US" sz="2000" i="1" dirty="0">
                <a:solidFill>
                  <a:schemeClr val="tx1"/>
                </a:solidFill>
                <a:latin typeface="+mn-lt"/>
              </a:rPr>
              <a:t>	</a:t>
            </a:r>
            <a:r>
              <a:rPr lang="en-US" sz="2000" b="0" dirty="0" smtClean="0">
                <a:solidFill>
                  <a:srgbClr val="FF0000"/>
                </a:solidFill>
                <a:latin typeface="+mn-lt"/>
              </a:rPr>
              <a:t>The timely filing of a Settlement Dispute for Initial is 10 business days from the 	issuance of the Statement. </a:t>
            </a:r>
            <a:r>
              <a:rPr lang="en-US" sz="2000" b="0" dirty="0" smtClean="0">
                <a:solidFill>
                  <a:schemeClr val="tx1"/>
                </a:solidFill>
                <a:latin typeface="+mn-lt"/>
              </a:rPr>
              <a:t>60 days would be allowed to submit outage costs. 9.14 	already gives ERCOT flexibility in reaching out for additional data. If costs can be in 	by Final, resettle on Final. </a:t>
            </a:r>
            <a:r>
              <a:rPr lang="en-US" sz="2000" b="0" dirty="0">
                <a:solidFill>
                  <a:schemeClr val="tx1"/>
                </a:solidFill>
              </a:rPr>
              <a:t>MPs can reference the </a:t>
            </a:r>
            <a:r>
              <a:rPr lang="en-US" sz="2000" b="0" dirty="0" smtClean="0">
                <a:solidFill>
                  <a:schemeClr val="tx1"/>
                </a:solidFill>
              </a:rPr>
              <a:t>daily </a:t>
            </a:r>
            <a:r>
              <a:rPr lang="en-US" sz="2000" b="0" dirty="0">
                <a:solidFill>
                  <a:schemeClr val="tx1"/>
                </a:solidFill>
              </a:rPr>
              <a:t>Dispute Summary </a:t>
            </a:r>
            <a:r>
              <a:rPr lang="en-US" sz="2000" b="0" dirty="0" smtClean="0">
                <a:solidFill>
                  <a:schemeClr val="tx1"/>
                </a:solidFill>
              </a:rPr>
              <a:t>Report. </a:t>
            </a:r>
            <a:r>
              <a:rPr lang="en-US" sz="2000" b="0" dirty="0" smtClean="0">
                <a:solidFill>
                  <a:schemeClr val="tx1"/>
                </a:solidFill>
                <a:latin typeface="+mn-lt"/>
              </a:rPr>
              <a:t/>
            </a:r>
            <a:br>
              <a:rPr lang="en-US" sz="2000" b="0" dirty="0" smtClean="0">
                <a:solidFill>
                  <a:schemeClr val="tx1"/>
                </a:solidFill>
                <a:latin typeface="+mn-lt"/>
              </a:rPr>
            </a:br>
            <a:r>
              <a:rPr lang="en-US" sz="2400" b="0" dirty="0"/>
              <a:t/>
            </a:r>
            <a:br>
              <a:rPr lang="en-US" sz="2400" b="0" dirty="0"/>
            </a:br>
            <a:r>
              <a:rPr lang="en-US" sz="2000" i="1" dirty="0" smtClean="0">
                <a:solidFill>
                  <a:schemeClr val="tx1"/>
                </a:solidFill>
              </a:rPr>
              <a:t>9.5.6 (7) ERCOT may issue an RTM Resettlement …</a:t>
            </a:r>
            <a:r>
              <a:rPr lang="en-US" sz="2400" b="0" dirty="0" smtClean="0"/>
              <a:t> </a:t>
            </a:r>
            <a:br>
              <a:rPr lang="en-US" sz="2400" b="0" dirty="0" smtClean="0"/>
            </a:br>
            <a:r>
              <a:rPr lang="en-US" sz="2400" b="0" dirty="0" smtClean="0"/>
              <a:t>	</a:t>
            </a:r>
            <a:r>
              <a:rPr lang="en-US" sz="2000" b="0" dirty="0" smtClean="0">
                <a:solidFill>
                  <a:schemeClr val="tx1"/>
                </a:solidFill>
              </a:rPr>
              <a:t>Can Market avoid </a:t>
            </a:r>
            <a:r>
              <a:rPr lang="en-US" sz="2000" b="0" dirty="0">
                <a:solidFill>
                  <a:schemeClr val="tx1"/>
                </a:solidFill>
              </a:rPr>
              <a:t>out-of-cycle resettlements unless they meet existing </a:t>
            </a:r>
            <a:r>
              <a:rPr lang="en-US" sz="2000" b="0" dirty="0" smtClean="0">
                <a:solidFill>
                  <a:schemeClr val="tx1"/>
                </a:solidFill>
              </a:rPr>
              <a:t>criteria? ERCOT 	already has authority to resettle at its discretion. MPs may expect </a:t>
            </a:r>
            <a:r>
              <a:rPr lang="en-US" sz="2000" b="0" dirty="0">
                <a:solidFill>
                  <a:schemeClr val="tx1"/>
                </a:solidFill>
              </a:rPr>
              <a:t>uplift for Final or </a:t>
            </a:r>
            <a:r>
              <a:rPr lang="en-US" sz="2000" b="0" dirty="0" smtClean="0">
                <a:solidFill>
                  <a:schemeClr val="tx1"/>
                </a:solidFill>
              </a:rPr>
              <a:t>	True-up </a:t>
            </a:r>
            <a:r>
              <a:rPr lang="en-US" sz="2000" b="0" i="1" dirty="0" smtClean="0">
                <a:solidFill>
                  <a:schemeClr val="tx1"/>
                </a:solidFill>
              </a:rPr>
              <a:t>or later if </a:t>
            </a:r>
            <a:r>
              <a:rPr lang="en-US" sz="2000" b="0" i="1" u="sng" dirty="0" smtClean="0">
                <a:solidFill>
                  <a:schemeClr val="tx1"/>
                </a:solidFill>
              </a:rPr>
              <a:t>ERCOT</a:t>
            </a:r>
            <a:r>
              <a:rPr lang="en-US" sz="2000" b="0" i="1" dirty="0" smtClean="0">
                <a:solidFill>
                  <a:schemeClr val="tx1"/>
                </a:solidFill>
              </a:rPr>
              <a:t> requires more time</a:t>
            </a:r>
            <a:r>
              <a:rPr lang="en-US" sz="2000" b="0" dirty="0" smtClean="0">
                <a:solidFill>
                  <a:schemeClr val="tx1"/>
                </a:solidFill>
              </a:rPr>
              <a:t>. </a:t>
            </a:r>
            <a:br>
              <a:rPr lang="en-US" sz="2000" b="0" dirty="0" smtClean="0">
                <a:solidFill>
                  <a:schemeClr val="tx1"/>
                </a:solidFill>
              </a:rPr>
            </a:br>
            <a:endParaRPr lang="en-US" sz="2000" b="0" dirty="0"/>
          </a:p>
        </p:txBody>
      </p:sp>
    </p:spTree>
    <p:extLst>
      <p:ext uri="{BB962C8B-B14F-4D97-AF65-F5344CB8AC3E}">
        <p14:creationId xmlns:p14="http://schemas.microsoft.com/office/powerpoint/2010/main" val="26995378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286812"/>
            <a:ext cx="11277600" cy="5463155"/>
          </a:xfrm>
        </p:spPr>
        <p:txBody>
          <a:bodyPr/>
          <a:lstStyle/>
          <a:p>
            <a:r>
              <a:rPr lang="en-US" sz="2400" i="1" dirty="0" smtClean="0"/>
              <a:t>NPRR947 </a:t>
            </a:r>
            <a:r>
              <a:rPr lang="en-US" sz="2400" i="1" dirty="0" smtClean="0"/>
              <a:t>AS Responsibility </a:t>
            </a:r>
            <a:r>
              <a:rPr lang="en-US" sz="2400" i="1" dirty="0" smtClean="0"/>
              <a:t>and Failed Quantity . . Improvements</a:t>
            </a:r>
            <a:r>
              <a:rPr lang="en-US" sz="2400" i="1" dirty="0"/>
              <a:t/>
            </a:r>
            <a:br>
              <a:rPr lang="en-US" sz="2400" i="1" dirty="0"/>
            </a:br>
            <a:r>
              <a:rPr lang="en-US" sz="2400" dirty="0" smtClean="0"/>
              <a:t/>
            </a:r>
            <a:br>
              <a:rPr lang="en-US" sz="2400" dirty="0" smtClean="0"/>
            </a:br>
            <a:r>
              <a:rPr lang="en-US" sz="2400" dirty="0"/>
              <a:t/>
            </a:r>
            <a:br>
              <a:rPr lang="en-US" sz="2400" dirty="0"/>
            </a:br>
            <a:r>
              <a:rPr lang="en-US" sz="2000" dirty="0" smtClean="0">
                <a:solidFill>
                  <a:schemeClr val="tx1"/>
                </a:solidFill>
              </a:rPr>
              <a:t>Are ERCOT System </a:t>
            </a:r>
            <a:r>
              <a:rPr lang="en-US" sz="2000" dirty="0" smtClean="0">
                <a:solidFill>
                  <a:schemeClr val="tx1"/>
                </a:solidFill>
              </a:rPr>
              <a:t>changes needed for </a:t>
            </a:r>
            <a:r>
              <a:rPr lang="en-US" sz="2000" dirty="0" smtClean="0">
                <a:solidFill>
                  <a:schemeClr val="tx1"/>
                </a:solidFill>
              </a:rPr>
              <a:t>trade </a:t>
            </a:r>
            <a:r>
              <a:rPr lang="en-US" sz="2000" dirty="0">
                <a:solidFill>
                  <a:schemeClr val="tx1"/>
                </a:solidFill>
              </a:rPr>
              <a:t>v</a:t>
            </a:r>
            <a:r>
              <a:rPr lang="en-US" sz="2000" dirty="0" smtClean="0">
                <a:solidFill>
                  <a:schemeClr val="tx1"/>
                </a:solidFill>
              </a:rPr>
              <a:t>alidation “through the Operating Hour”?</a:t>
            </a:r>
            <a:r>
              <a:rPr lang="en-US" sz="2000" dirty="0">
                <a:solidFill>
                  <a:schemeClr val="tx1"/>
                </a:solidFill>
              </a:rPr>
              <a:t> </a:t>
            </a:r>
            <a:r>
              <a:rPr lang="en-US" sz="2000" dirty="0" smtClean="0">
                <a:solidFill>
                  <a:schemeClr val="tx1"/>
                </a:solidFill>
              </a:rPr>
              <a:t>Trade </a:t>
            </a:r>
            <a:r>
              <a:rPr lang="en-US" sz="2000" dirty="0" smtClean="0">
                <a:solidFill>
                  <a:schemeClr val="tx1"/>
                </a:solidFill>
              </a:rPr>
              <a:t>timing certainty needed </a:t>
            </a:r>
            <a:r>
              <a:rPr lang="en-US" sz="2000" dirty="0" smtClean="0">
                <a:solidFill>
                  <a:schemeClr val="tx1"/>
                </a:solidFill>
              </a:rPr>
              <a:t>to </a:t>
            </a:r>
            <a:r>
              <a:rPr lang="en-US" sz="2000" dirty="0" smtClean="0">
                <a:solidFill>
                  <a:schemeClr val="tx1"/>
                </a:solidFill>
              </a:rPr>
              <a:t>calculate AS Responsibility </a:t>
            </a:r>
            <a:r>
              <a:rPr lang="en-US" sz="2000" dirty="0">
                <a:solidFill>
                  <a:schemeClr val="tx1"/>
                </a:solidFill>
              </a:rPr>
              <a:t>for </a:t>
            </a:r>
            <a:r>
              <a:rPr lang="en-US" sz="2000" dirty="0" smtClean="0">
                <a:solidFill>
                  <a:schemeClr val="tx1"/>
                </a:solidFill>
              </a:rPr>
              <a:t>shadow </a:t>
            </a:r>
            <a:r>
              <a:rPr lang="en-US" sz="2000" dirty="0" smtClean="0">
                <a:solidFill>
                  <a:schemeClr val="tx1"/>
                </a:solidFill>
              </a:rPr>
              <a:t>settlement.</a:t>
            </a:r>
            <a:r>
              <a:rPr lang="en-US" sz="2000" dirty="0" smtClean="0">
                <a:solidFill>
                  <a:schemeClr val="tx1"/>
                </a:solidFill>
              </a:rPr>
              <a:t/>
            </a:r>
            <a:br>
              <a:rPr lang="en-US" sz="2000" dirty="0" smtClean="0">
                <a:solidFill>
                  <a:schemeClr val="tx1"/>
                </a:solidFill>
              </a:rPr>
            </a:br>
            <a:r>
              <a:rPr lang="en-US" sz="2000" dirty="0" smtClean="0">
                <a:solidFill>
                  <a:schemeClr val="tx1"/>
                </a:solidFill>
              </a:rPr>
              <a:t/>
            </a:r>
            <a:br>
              <a:rPr lang="en-US" sz="2000" dirty="0" smtClean="0">
                <a:solidFill>
                  <a:schemeClr val="tx1"/>
                </a:solidFill>
              </a:rPr>
            </a:br>
            <a:r>
              <a:rPr lang="en-US" sz="2000" dirty="0">
                <a:solidFill>
                  <a:schemeClr val="tx1"/>
                </a:solidFill>
              </a:rPr>
              <a:t/>
            </a:r>
            <a:br>
              <a:rPr lang="en-US" sz="2000" dirty="0">
                <a:solidFill>
                  <a:schemeClr val="tx1"/>
                </a:solidFill>
              </a:rPr>
            </a:br>
            <a:r>
              <a:rPr lang="en-US" sz="2000" dirty="0" smtClean="0">
                <a:solidFill>
                  <a:schemeClr val="tx1"/>
                </a:solidFill>
              </a:rPr>
              <a:t>Currently, QSE-level AS Responsibility and Failed </a:t>
            </a:r>
            <a:r>
              <a:rPr lang="en-US" sz="2000" dirty="0" smtClean="0">
                <a:solidFill>
                  <a:schemeClr val="tx1"/>
                </a:solidFill>
              </a:rPr>
              <a:t>Quantities are </a:t>
            </a:r>
            <a:r>
              <a:rPr lang="en-US" sz="2000" dirty="0" smtClean="0">
                <a:solidFill>
                  <a:schemeClr val="tx1"/>
                </a:solidFill>
              </a:rPr>
              <a:t>passed </a:t>
            </a:r>
            <a:r>
              <a:rPr lang="en-US" sz="2000" dirty="0" smtClean="0">
                <a:solidFill>
                  <a:schemeClr val="tx1"/>
                </a:solidFill>
              </a:rPr>
              <a:t>from MMS directly to </a:t>
            </a:r>
            <a:r>
              <a:rPr lang="en-US" sz="2000" dirty="0" smtClean="0">
                <a:solidFill>
                  <a:schemeClr val="tx1"/>
                </a:solidFill>
              </a:rPr>
              <a:t>Settlement. </a:t>
            </a:r>
            <a:br>
              <a:rPr lang="en-US" sz="2000" dirty="0" smtClean="0">
                <a:solidFill>
                  <a:schemeClr val="tx1"/>
                </a:solidFill>
              </a:rPr>
            </a:br>
            <a:r>
              <a:rPr lang="en-US" sz="2000" dirty="0" smtClean="0">
                <a:solidFill>
                  <a:schemeClr val="tx1"/>
                </a:solidFill>
              </a:rPr>
              <a:t/>
            </a:r>
            <a:br>
              <a:rPr lang="en-US" sz="2000" dirty="0" smtClean="0">
                <a:solidFill>
                  <a:schemeClr val="tx1"/>
                </a:solidFill>
              </a:rPr>
            </a:br>
            <a:r>
              <a:rPr lang="en-US" sz="2000" dirty="0" smtClean="0">
                <a:solidFill>
                  <a:schemeClr val="tx1"/>
                </a:solidFill>
              </a:rPr>
              <a:t>MSWG July </a:t>
            </a:r>
            <a:r>
              <a:rPr lang="en-US" sz="2000" dirty="0" smtClean="0">
                <a:solidFill>
                  <a:schemeClr val="tx1"/>
                </a:solidFill>
              </a:rPr>
              <a:t>meeting will explore how ERCOT currently calculates and how MPs may shadow AS Responsibility and Failed Quantities, including Reconfiguration.</a:t>
            </a:r>
            <a:r>
              <a:rPr lang="en-US" sz="2000" dirty="0" smtClean="0">
                <a:solidFill>
                  <a:schemeClr val="tx1"/>
                </a:solidFill>
              </a:rPr>
              <a:t/>
            </a:r>
            <a:br>
              <a:rPr lang="en-US" sz="2000" dirty="0" smtClean="0">
                <a:solidFill>
                  <a:schemeClr val="tx1"/>
                </a:solidFill>
              </a:rPr>
            </a:br>
            <a:r>
              <a:rPr lang="en-US" sz="2000" dirty="0">
                <a:solidFill>
                  <a:schemeClr val="tx1"/>
                </a:solidFill>
              </a:rPr>
              <a:t/>
            </a:r>
            <a:br>
              <a:rPr lang="en-US" sz="2000" dirty="0">
                <a:solidFill>
                  <a:schemeClr val="tx1"/>
                </a:solidFill>
              </a:rPr>
            </a:br>
            <a:r>
              <a:rPr lang="en-US" sz="2000" dirty="0" smtClean="0">
                <a:solidFill>
                  <a:schemeClr val="tx1"/>
                </a:solidFill>
              </a:rPr>
              <a:t/>
            </a:r>
            <a:br>
              <a:rPr lang="en-US" sz="2000" dirty="0" smtClean="0">
                <a:solidFill>
                  <a:schemeClr val="tx1"/>
                </a:solidFill>
              </a:rPr>
            </a:br>
            <a:r>
              <a:rPr lang="en-US" sz="2400" dirty="0" smtClean="0"/>
              <a:t/>
            </a:r>
            <a:br>
              <a:rPr lang="en-US" sz="2400" dirty="0" smtClean="0"/>
            </a:br>
            <a:r>
              <a:rPr lang="en-US" sz="2400" dirty="0"/>
              <a:t/>
            </a:r>
            <a:br>
              <a:rPr lang="en-US" sz="2400" dirty="0"/>
            </a:br>
            <a:r>
              <a:rPr lang="en-US" sz="2400" dirty="0"/>
              <a:t/>
            </a:r>
            <a:br>
              <a:rPr lang="en-US" sz="2400" dirty="0"/>
            </a:br>
            <a:endParaRPr lang="en-US" sz="2400" dirty="0"/>
          </a:p>
        </p:txBody>
      </p:sp>
    </p:spTree>
    <p:extLst>
      <p:ext uri="{BB962C8B-B14F-4D97-AF65-F5344CB8AC3E}">
        <p14:creationId xmlns:p14="http://schemas.microsoft.com/office/powerpoint/2010/main" val="10847960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0"/>
            <a:ext cx="11277600" cy="5829315"/>
          </a:xfrm>
        </p:spPr>
        <p:txBody>
          <a:bodyPr/>
          <a:lstStyle/>
          <a:p>
            <a:r>
              <a:rPr lang="en-US" dirty="0" smtClean="0"/>
              <a:t> Other NPRRs with Settlement Impacts </a:t>
            </a:r>
            <a:r>
              <a:rPr lang="en-US" dirty="0" err="1" smtClean="0"/>
              <a:t>watchlist</a:t>
            </a:r>
            <a:r>
              <a:rPr lang="en-US" sz="2400" i="1" dirty="0"/>
              <a:t/>
            </a:r>
            <a:br>
              <a:rPr lang="en-US" sz="2400" i="1" dirty="0"/>
            </a:br>
            <a:r>
              <a:rPr lang="en-US" sz="2400" i="1" dirty="0" smtClean="0"/>
              <a:t/>
            </a:r>
            <a:br>
              <a:rPr lang="en-US" sz="2400" i="1" dirty="0" smtClean="0"/>
            </a:br>
            <a:r>
              <a:rPr lang="en-US" sz="2000" i="1" dirty="0" smtClean="0">
                <a:solidFill>
                  <a:schemeClr val="tx1"/>
                </a:solidFill>
              </a:rPr>
              <a:t>NPRR943 Holiday Schedule Update – </a:t>
            </a:r>
            <a:r>
              <a:rPr lang="en-US" sz="2000" i="1" dirty="0" smtClean="0">
                <a:solidFill>
                  <a:srgbClr val="00B050"/>
                </a:solidFill>
              </a:rPr>
              <a:t>Single day ok! Only Christmas and Thanksgiving carry risk of having to pay invoice before verification data is available.</a:t>
            </a:r>
            <a:br>
              <a:rPr lang="en-US" sz="2000" i="1" dirty="0" smtClean="0">
                <a:solidFill>
                  <a:srgbClr val="00B050"/>
                </a:solidFill>
              </a:rPr>
            </a:br>
            <a:r>
              <a:rPr lang="en-US" sz="2000" i="1" dirty="0">
                <a:solidFill>
                  <a:schemeClr val="tx1"/>
                </a:solidFill>
              </a:rPr>
              <a:t/>
            </a:r>
            <a:br>
              <a:rPr lang="en-US" sz="2000" i="1" dirty="0">
                <a:solidFill>
                  <a:schemeClr val="tx1"/>
                </a:solidFill>
              </a:rPr>
            </a:br>
            <a:r>
              <a:rPr lang="en-US" sz="2000" i="1" dirty="0" smtClean="0">
                <a:solidFill>
                  <a:schemeClr val="tx1"/>
                </a:solidFill>
              </a:rPr>
              <a:t>NPRR938 </a:t>
            </a:r>
            <a:r>
              <a:rPr lang="en-US" sz="2000" i="1" dirty="0">
                <a:solidFill>
                  <a:schemeClr val="tx1"/>
                </a:solidFill>
              </a:rPr>
              <a:t>Distribution Voltage Level Block Load Transfer (BLT) </a:t>
            </a:r>
            <a:r>
              <a:rPr lang="en-US" sz="2000" i="1" dirty="0" smtClean="0">
                <a:solidFill>
                  <a:schemeClr val="tx1"/>
                </a:solidFill>
              </a:rPr>
              <a:t>Compensation – </a:t>
            </a:r>
            <a:r>
              <a:rPr lang="en-US" sz="2000" i="1" dirty="0" smtClean="0">
                <a:solidFill>
                  <a:srgbClr val="FF0000"/>
                </a:solidFill>
              </a:rPr>
              <a:t>Contains new pricing determinants at the distribution level. </a:t>
            </a:r>
            <a:br>
              <a:rPr lang="en-US" sz="2000" i="1" dirty="0" smtClean="0">
                <a:solidFill>
                  <a:srgbClr val="FF0000"/>
                </a:solidFill>
              </a:rPr>
            </a:br>
            <a:r>
              <a:rPr lang="en-US" sz="2000" i="1" dirty="0">
                <a:solidFill>
                  <a:srgbClr val="FF0000"/>
                </a:solidFill>
              </a:rPr>
              <a:t/>
            </a:r>
            <a:br>
              <a:rPr lang="en-US" sz="2000" i="1" dirty="0">
                <a:solidFill>
                  <a:srgbClr val="FF0000"/>
                </a:solidFill>
              </a:rPr>
            </a:br>
            <a:r>
              <a:rPr lang="en-US" sz="2000" i="1" dirty="0" smtClean="0">
                <a:solidFill>
                  <a:schemeClr val="tx1"/>
                </a:solidFill>
              </a:rPr>
              <a:t/>
            </a:r>
            <a:br>
              <a:rPr lang="en-US" sz="2000" i="1" dirty="0" smtClean="0">
                <a:solidFill>
                  <a:schemeClr val="tx1"/>
                </a:solidFill>
              </a:rPr>
            </a:br>
            <a:r>
              <a:rPr lang="en-US" sz="2000" i="1" dirty="0" smtClean="0">
                <a:solidFill>
                  <a:schemeClr val="tx1"/>
                </a:solidFill>
              </a:rPr>
              <a:t/>
            </a:r>
            <a:br>
              <a:rPr lang="en-US" sz="2000" i="1" dirty="0" smtClean="0">
                <a:solidFill>
                  <a:schemeClr val="tx1"/>
                </a:solidFill>
              </a:rPr>
            </a:br>
            <a:r>
              <a:rPr lang="en-US" sz="2000" i="1" dirty="0" smtClean="0">
                <a:solidFill>
                  <a:schemeClr val="tx1"/>
                </a:solidFill>
              </a:rPr>
              <a:t/>
            </a:r>
            <a:br>
              <a:rPr lang="en-US" sz="2000" i="1" dirty="0" smtClean="0">
                <a:solidFill>
                  <a:schemeClr val="tx1"/>
                </a:solidFill>
              </a:rPr>
            </a:br>
            <a:r>
              <a:rPr lang="en-US" sz="2000" i="1" dirty="0">
                <a:solidFill>
                  <a:schemeClr val="tx1"/>
                </a:solidFill>
              </a:rPr>
              <a:t/>
            </a:r>
            <a:br>
              <a:rPr lang="en-US" sz="2000" i="1" dirty="0">
                <a:solidFill>
                  <a:schemeClr val="tx1"/>
                </a:solidFill>
              </a:rPr>
            </a:br>
            <a:r>
              <a:rPr lang="en-US" sz="2000" i="1" dirty="0" smtClean="0">
                <a:solidFill>
                  <a:schemeClr val="tx1"/>
                </a:solidFill>
              </a:rPr>
              <a:t/>
            </a:r>
            <a:br>
              <a:rPr lang="en-US" sz="2000" i="1" dirty="0" smtClean="0">
                <a:solidFill>
                  <a:schemeClr val="tx1"/>
                </a:solidFill>
              </a:rPr>
            </a:br>
            <a:r>
              <a:rPr lang="en-US" sz="2000" i="1" dirty="0">
                <a:solidFill>
                  <a:schemeClr val="tx1"/>
                </a:solidFill>
              </a:rPr>
              <a:t/>
            </a:r>
            <a:br>
              <a:rPr lang="en-US" sz="2000" i="1" dirty="0">
                <a:solidFill>
                  <a:schemeClr val="tx1"/>
                </a:solidFill>
              </a:rPr>
            </a:br>
            <a:r>
              <a:rPr lang="en-US" sz="2000" i="1" dirty="0" smtClean="0">
                <a:solidFill>
                  <a:schemeClr val="tx1"/>
                </a:solidFill>
              </a:rPr>
              <a:t/>
            </a:r>
            <a:br>
              <a:rPr lang="en-US" sz="2000" i="1" dirty="0" smtClean="0">
                <a:solidFill>
                  <a:schemeClr val="tx1"/>
                </a:solidFill>
              </a:rPr>
            </a:br>
            <a:r>
              <a:rPr lang="en-US" sz="2400" i="1" dirty="0"/>
              <a:t/>
            </a:r>
            <a:br>
              <a:rPr lang="en-US" sz="2400" i="1" dirty="0"/>
            </a:br>
            <a:r>
              <a:rPr lang="en-US" sz="2400" i="1" dirty="0"/>
              <a:t/>
            </a:r>
            <a:br>
              <a:rPr lang="en-US" sz="2400" i="1" dirty="0"/>
            </a:br>
            <a:r>
              <a:rPr lang="en-US" sz="2400" i="1" dirty="0" smtClean="0"/>
              <a:t/>
            </a:r>
            <a:br>
              <a:rPr lang="en-US" sz="2400" i="1" dirty="0" smtClean="0"/>
            </a:br>
            <a:r>
              <a:rPr lang="en-US" sz="2400" i="1" dirty="0"/>
              <a:t/>
            </a:r>
            <a:br>
              <a:rPr lang="en-US" sz="2400" i="1" dirty="0"/>
            </a:br>
            <a:r>
              <a:rPr lang="en-US" sz="2400" i="1" dirty="0" smtClean="0"/>
              <a:t/>
            </a:r>
            <a:br>
              <a:rPr lang="en-US" sz="2400" i="1" dirty="0" smtClean="0"/>
            </a:br>
            <a:r>
              <a:rPr lang="en-US" sz="2400" i="1" dirty="0"/>
              <a:t/>
            </a:r>
            <a:br>
              <a:rPr lang="en-US" sz="2400" i="1" dirty="0"/>
            </a:br>
            <a:r>
              <a:rPr lang="en-US" sz="2400" i="1" dirty="0" smtClean="0"/>
              <a:t/>
            </a:r>
            <a:br>
              <a:rPr lang="en-US" sz="2400" i="1" dirty="0" smtClean="0"/>
            </a:br>
            <a:r>
              <a:rPr lang="en-US" sz="2400" i="1" dirty="0"/>
              <a:t/>
            </a:r>
            <a:br>
              <a:rPr lang="en-US" sz="2400" i="1" dirty="0"/>
            </a:br>
            <a:r>
              <a:rPr lang="en-US" sz="2400" i="1" dirty="0" smtClean="0"/>
              <a:t/>
            </a:r>
            <a:br>
              <a:rPr lang="en-US" sz="2400" i="1" dirty="0" smtClean="0"/>
            </a:br>
            <a:r>
              <a:rPr lang="en-US" sz="2400" i="1" dirty="0"/>
              <a:t/>
            </a:r>
            <a:br>
              <a:rPr lang="en-US" sz="2400" i="1" dirty="0"/>
            </a:br>
            <a:r>
              <a:rPr lang="en-US" sz="2400" i="1" dirty="0" smtClean="0"/>
              <a:t/>
            </a:r>
            <a:br>
              <a:rPr lang="en-US" sz="2400" i="1" dirty="0" smtClean="0"/>
            </a:br>
            <a:r>
              <a:rPr lang="en-US" sz="2400" dirty="0">
                <a:solidFill>
                  <a:srgbClr val="FF0000"/>
                </a:solidFill>
              </a:rPr>
              <a:t/>
            </a:r>
            <a:br>
              <a:rPr lang="en-US" sz="2400" dirty="0">
                <a:solidFill>
                  <a:srgbClr val="FF0000"/>
                </a:solidFill>
              </a:rPr>
            </a:br>
            <a:r>
              <a:rPr lang="en-US" sz="2400" i="1" dirty="0" smtClean="0">
                <a:solidFill>
                  <a:srgbClr val="FF0000"/>
                </a:solidFill>
              </a:rPr>
              <a:t/>
            </a:r>
            <a:br>
              <a:rPr lang="en-US" sz="2400" i="1" dirty="0" smtClean="0">
                <a:solidFill>
                  <a:srgbClr val="FF0000"/>
                </a:solidFill>
              </a:rPr>
            </a:br>
            <a:r>
              <a:rPr lang="en-US" sz="2400" i="1" dirty="0">
                <a:solidFill>
                  <a:srgbClr val="FF0000"/>
                </a:solidFill>
              </a:rPr>
              <a:t/>
            </a:r>
            <a:br>
              <a:rPr lang="en-US" sz="2400" i="1" dirty="0">
                <a:solidFill>
                  <a:srgbClr val="FF0000"/>
                </a:solidFill>
              </a:rPr>
            </a:br>
            <a:endParaRPr lang="en-US" sz="2000" i="1" dirty="0">
              <a:solidFill>
                <a:srgbClr val="FF0000"/>
              </a:solidFill>
            </a:endParaRPr>
          </a:p>
        </p:txBody>
      </p:sp>
    </p:spTree>
    <p:extLst>
      <p:ext uri="{BB962C8B-B14F-4D97-AF65-F5344CB8AC3E}">
        <p14:creationId xmlns:p14="http://schemas.microsoft.com/office/powerpoint/2010/main" val="24454887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12167" y="1746718"/>
            <a:ext cx="6272079" cy="3447098"/>
          </a:xfrm>
          <a:prstGeom prst="rect">
            <a:avLst/>
          </a:prstGeom>
          <a:noFill/>
        </p:spPr>
        <p:txBody>
          <a:bodyPr wrap="square" rtlCol="0">
            <a:spAutoFit/>
          </a:bodyPr>
          <a:lstStyle/>
          <a:p>
            <a:r>
              <a:rPr lang="en-US" sz="4000" i="1" dirty="0" smtClean="0">
                <a:solidFill>
                  <a:schemeClr val="accent1">
                    <a:lumMod val="75000"/>
                  </a:schemeClr>
                </a:solidFill>
              </a:rPr>
              <a:t>Next MSWG meeting will be </a:t>
            </a:r>
          </a:p>
          <a:p>
            <a:endParaRPr lang="en-US" sz="4000" i="1" dirty="0">
              <a:solidFill>
                <a:schemeClr val="accent1">
                  <a:lumMod val="75000"/>
                </a:schemeClr>
              </a:solidFill>
            </a:endParaRPr>
          </a:p>
          <a:p>
            <a:r>
              <a:rPr lang="en-US" sz="4000" i="1" dirty="0" smtClean="0">
                <a:solidFill>
                  <a:srgbClr val="FF0000"/>
                </a:solidFill>
              </a:rPr>
              <a:t>July 23, 2019 at 9:30am</a:t>
            </a:r>
          </a:p>
          <a:p>
            <a:endParaRPr lang="en-US" sz="4000" i="1" dirty="0">
              <a:solidFill>
                <a:srgbClr val="FF0000"/>
              </a:solidFill>
            </a:endParaRPr>
          </a:p>
          <a:p>
            <a:r>
              <a:rPr lang="en-US" sz="4000" i="1" dirty="0" smtClean="0">
                <a:solidFill>
                  <a:srgbClr val="FF0000"/>
                </a:solidFill>
              </a:rPr>
              <a:t>Met Center Rm 102</a:t>
            </a:r>
            <a:endParaRPr lang="en-US" dirty="0">
              <a:solidFill>
                <a:srgbClr val="FF0000"/>
              </a:solidFill>
            </a:endParaRPr>
          </a:p>
          <a:p>
            <a:endParaRPr lang="en-US" dirty="0"/>
          </a:p>
        </p:txBody>
      </p:sp>
    </p:spTree>
    <p:extLst>
      <p:ext uri="{BB962C8B-B14F-4D97-AF65-F5344CB8AC3E}">
        <p14:creationId xmlns:p14="http://schemas.microsoft.com/office/powerpoint/2010/main" val="27901805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15908</TotalTime>
  <Words>138</Words>
  <Application>Microsoft Office PowerPoint</Application>
  <PresentationFormat>Widescreen</PresentationFormat>
  <Paragraphs>29</Paragraphs>
  <Slides>7</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7</vt:i4>
      </vt:variant>
    </vt:vector>
  </HeadingPairs>
  <TitlesOfParts>
    <vt:vector size="14" baseType="lpstr">
      <vt:lpstr>Arial</vt:lpstr>
      <vt:lpstr>Arial Black</vt:lpstr>
      <vt:lpstr>Calibri</vt:lpstr>
      <vt:lpstr>Calibri Light</vt:lpstr>
      <vt:lpstr>Office Theme</vt:lpstr>
      <vt:lpstr>1_Custom Design</vt:lpstr>
      <vt:lpstr>1_Office Theme</vt:lpstr>
      <vt:lpstr>PowerPoint Presentation</vt:lpstr>
      <vt:lpstr> CRRBAFBBAL still at $10MM            </vt:lpstr>
      <vt:lpstr>NPRR885 Must-Run Alternatives (MRA) </vt:lpstr>
      <vt:lpstr>NPRR930 WRUC / OSAs (recent comments also change title)  MSWG sought clarifications to proposed disputes for OSA costs:  5.6.5.1(1)(a) Submitted a Settlement and Billing Dispute within 60 days of the issuance of the RTM Initial Statement for the Operating Day on which one or more OSAs was in effect for the Resource and consistent with the dispute process described in Section 9.14.  The timely filing of a Settlement Dispute for Initial is 10 business days from the  issuance of the Statement. 60 days would be allowed to submit outage costs. 9.14  already gives ERCOT flexibility in reaching out for additional data. If costs can be in  by Final, resettle on Final. MPs can reference the daily Dispute Summary Report.   9.5.6 (7) ERCOT may issue an RTM Resettlement …   Can Market avoid out-of-cycle resettlements unless they meet existing criteria? ERCOT  already has authority to resettle at its discretion. MPs may expect uplift for Final or  True-up or later if ERCOT requires more time.  </vt:lpstr>
      <vt:lpstr>NPRR947 AS Responsibility and Failed Quantity . . Improvements   Are ERCOT System changes needed for trade validation “through the Operating Hour”? Trade timing certainty needed to calculate AS Responsibility for shadow settlement.   Currently, QSE-level AS Responsibility and Failed Quantities are passed from MMS directly to Settlement.   MSWG July meeting will explore how ERCOT currently calculates and how MPs may shadow AS Responsibility and Failed Quantities, including Reconfiguration.      </vt:lpstr>
      <vt:lpstr> Other NPRRs with Settlement Impacts watchlist  NPRR943 Holiday Schedule Update – Single day ok! Only Christmas and Thanksgiving carry risk of having to pay invoice before verification data is available.  NPRR938 Distribution Voltage Level Block Load Transfer (BLT) Compensation – Contains new pricing determinants at the distribution level.                        </vt:lpstr>
      <vt:lpstr>PowerPoint Presentation</vt:lpstr>
    </vt:vector>
  </TitlesOfParts>
  <Company>Lower Colorado River Authority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Boisseau</dc:creator>
  <cp:lastModifiedBy>Heather Boisseau</cp:lastModifiedBy>
  <cp:revision>368</cp:revision>
  <cp:lastPrinted>2016-07-25T13:59:58Z</cp:lastPrinted>
  <dcterms:created xsi:type="dcterms:W3CDTF">2016-07-13T16:53:36Z</dcterms:created>
  <dcterms:modified xsi:type="dcterms:W3CDTF">2019-07-09T19:41:07Z</dcterms:modified>
</cp:coreProperties>
</file>