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79EDB-2C2D-4368-A5FE-2A60370D014D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48B14-B561-4ECF-AEB8-A30F96759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65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38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85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42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9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1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2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3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0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7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2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3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4756-AE2D-45F7-B8E2-03110550D9A4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DSWG Update to WMS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10,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655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103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DSWG Update to WMS (7/10/19)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529389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DSWG Meeting Held 6/21/19</a:t>
            </a:r>
          </a:p>
          <a:p>
            <a:r>
              <a:rPr lang="en-US" sz="2000" dirty="0" smtClean="0"/>
              <a:t>Goals for 2019 updated on DSWG Page</a:t>
            </a:r>
            <a:endParaRPr lang="en-US" sz="2000" dirty="0"/>
          </a:p>
          <a:p>
            <a:r>
              <a:rPr lang="en-US" sz="2000" dirty="0" smtClean="0"/>
              <a:t>Discussed status of </a:t>
            </a:r>
            <a:r>
              <a:rPr lang="en-US" sz="2000" dirty="0" smtClean="0"/>
              <a:t>energy </a:t>
            </a:r>
            <a:r>
              <a:rPr lang="en-US" sz="2000" dirty="0" smtClean="0"/>
              <a:t>storage in ERCOT and the Energy Storage Roadmap</a:t>
            </a:r>
          </a:p>
          <a:p>
            <a:r>
              <a:rPr lang="en-US" sz="2000" dirty="0" smtClean="0"/>
              <a:t>Discussed energy storage participation in ERS</a:t>
            </a:r>
          </a:p>
          <a:p>
            <a:pPr lvl="1"/>
            <a:r>
              <a:rPr lang="en-US" sz="1600" dirty="0" smtClean="0"/>
              <a:t>Currently no prohibition</a:t>
            </a:r>
          </a:p>
          <a:p>
            <a:pPr lvl="1"/>
            <a:r>
              <a:rPr lang="en-US" sz="1600" dirty="0" smtClean="0"/>
              <a:t>Rules require resource to be </a:t>
            </a:r>
            <a:r>
              <a:rPr lang="en-US" sz="1600" dirty="0" err="1" smtClean="0"/>
              <a:t>dispatchable</a:t>
            </a:r>
            <a:r>
              <a:rPr lang="en-US" sz="1600" dirty="0" smtClean="0"/>
              <a:t> for up to 8 (+4) hours during the contract period and for the time periods in which an award </a:t>
            </a:r>
            <a:r>
              <a:rPr lang="en-US" sz="1600" smtClean="0"/>
              <a:t>is </a:t>
            </a:r>
            <a:r>
              <a:rPr lang="en-US" sz="1600" smtClean="0"/>
              <a:t>given</a:t>
            </a:r>
            <a:endParaRPr lang="en-US" sz="1600" dirty="0" smtClean="0"/>
          </a:p>
          <a:p>
            <a:r>
              <a:rPr lang="en-US" sz="2000" dirty="0" smtClean="0"/>
              <a:t>Discussed 5 minute settlement proposal, but did not agree to pursue</a:t>
            </a:r>
          </a:p>
          <a:p>
            <a:r>
              <a:rPr lang="en-US" sz="2000" dirty="0" smtClean="0"/>
              <a:t>ERCOT Staff Update:</a:t>
            </a:r>
          </a:p>
          <a:p>
            <a:pPr lvl="1"/>
            <a:r>
              <a:rPr lang="en-US" sz="1600" dirty="0" smtClean="0"/>
              <a:t>Future NPRR with modifications to Load Resources as a result of RTF work</a:t>
            </a:r>
          </a:p>
          <a:p>
            <a:pPr lvl="1"/>
            <a:r>
              <a:rPr lang="en-US" sz="1600" dirty="0" smtClean="0"/>
              <a:t>NPRR 939 Modifications to bid stacks for RRS for UFR resources (non-controllable)</a:t>
            </a:r>
          </a:p>
          <a:p>
            <a:pPr lvl="1"/>
            <a:r>
              <a:rPr lang="en-US" sz="1600" dirty="0" smtClean="0"/>
              <a:t>Clean up work as between TRSOW and Protocols</a:t>
            </a:r>
          </a:p>
          <a:p>
            <a:pPr lvl="1"/>
            <a:r>
              <a:rPr lang="en-US" sz="1600" dirty="0" smtClean="0"/>
              <a:t>Changes in contract period (10/19) and terms (implementation date 2020)</a:t>
            </a:r>
          </a:p>
          <a:p>
            <a:pPr lvl="1"/>
            <a:endParaRPr lang="en-US" sz="1600" dirty="0"/>
          </a:p>
          <a:p>
            <a:r>
              <a:rPr lang="en-US" sz="2000" dirty="0" smtClean="0"/>
              <a:t>Next Meeting August 23, 2019</a:t>
            </a:r>
          </a:p>
        </p:txBody>
      </p:sp>
    </p:spTree>
    <p:extLst>
      <p:ext uri="{BB962C8B-B14F-4D97-AF65-F5344CB8AC3E}">
        <p14:creationId xmlns:p14="http://schemas.microsoft.com/office/powerpoint/2010/main" val="3000392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43682"/>
            <a:ext cx="8458200" cy="670718"/>
          </a:xfrm>
        </p:spPr>
        <p:txBody>
          <a:bodyPr>
            <a:normAutofit fontScale="90000"/>
          </a:bodyPr>
          <a:lstStyle/>
          <a:p>
            <a:r>
              <a:rPr lang="en-US" dirty="0"/>
              <a:t>ERS Contract Period Changes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981201" y="1375568"/>
          <a:ext cx="7933509" cy="4724402"/>
        </p:xfrm>
        <a:graphic>
          <a:graphicData uri="http://schemas.openxmlformats.org/drawingml/2006/table">
            <a:tbl>
              <a:tblPr firstRow="1" firstCol="1" bandRow="1"/>
              <a:tblGrid>
                <a:gridCol w="1732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0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98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Hours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0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</a:t>
                      </a:r>
                      <a:r>
                        <a:rPr lang="en-US" sz="14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1*</a:t>
                      </a:r>
                      <a:endParaRPr lang="en-US" sz="14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Hours Ending 0600 -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0900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(5:00:00 a.m. to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9:00:00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a.m.)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Monday through Friday except ERCOT Holidays.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3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</a:t>
                      </a:r>
                      <a:r>
                        <a:rPr lang="en-US" sz="14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2*</a:t>
                      </a:r>
                      <a:endParaRPr lang="en-US" sz="14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Hours Ending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1000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- 1300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(9:00:00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a.m. to 1:00:00 p.m.)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Monday through Friday except ERCOT Holidays. 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6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3*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Hours Ending 1400 - 1600 (1:00:00 p.m. to 4:00:00 p.m.) Monday through Friday except ERCOT Holidays. 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0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4*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Hours Ending 1700 - 1900 (4:00:00 p.m. to 7:00:00 p.m.) Monday through Friday except ERCOT Holidays. 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8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5*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Hours Ending 2000 - 2200 (7:00:00 p.m. to 10:00:00 p.m.) Monday through Friday except ERCOT Holidays. 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3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</a:t>
                      </a:r>
                      <a:r>
                        <a:rPr lang="en-US" sz="14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6*</a:t>
                      </a:r>
                      <a:endParaRPr lang="en-US" sz="14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Hours Ending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0600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-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0900 (5:00:00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.m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. to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9:00:00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.m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.)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Weekend</a:t>
                      </a: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 and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ERCOT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Holidays. 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</a:t>
                      </a:r>
                      <a:r>
                        <a:rPr lang="en-US" sz="14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7*</a:t>
                      </a:r>
                      <a:endParaRPr lang="en-US" sz="14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Hours Ending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1600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-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2100 (3:00:00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p.m. to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9:00:00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p.m.)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Weekend and ERCOT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Holidays. 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3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</a:t>
                      </a:r>
                      <a:r>
                        <a:rPr lang="en-US" sz="14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8*</a:t>
                      </a:r>
                      <a:endParaRPr lang="en-US" sz="14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All other hours 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14601" y="914400"/>
            <a:ext cx="598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Note: To take effect for the October 2019 – January 2020 SCT</a:t>
            </a:r>
          </a:p>
        </p:txBody>
      </p:sp>
    </p:spTree>
    <p:extLst>
      <p:ext uri="{BB962C8B-B14F-4D97-AF65-F5344CB8AC3E}">
        <p14:creationId xmlns:p14="http://schemas.microsoft.com/office/powerpoint/2010/main" val="2469889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43682"/>
            <a:ext cx="8458200" cy="7469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Proposed Changes to the Standard Contract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9201"/>
            <a:ext cx="8382000" cy="482362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Two 2 month SCTs and two 4 month SCTs</a:t>
            </a:r>
          </a:p>
          <a:p>
            <a:pPr lvl="1"/>
            <a:r>
              <a:rPr lang="en-US" dirty="0" smtClean="0"/>
              <a:t>December through March </a:t>
            </a:r>
          </a:p>
          <a:p>
            <a:pPr lvl="1"/>
            <a:r>
              <a:rPr lang="en-US" dirty="0" smtClean="0"/>
              <a:t>April through May</a:t>
            </a:r>
          </a:p>
          <a:p>
            <a:pPr lvl="1"/>
            <a:r>
              <a:rPr lang="en-US" dirty="0" smtClean="0"/>
              <a:t>June through September (remain the same)</a:t>
            </a:r>
          </a:p>
          <a:p>
            <a:pPr lvl="1"/>
            <a:r>
              <a:rPr lang="en-US" dirty="0" smtClean="0"/>
              <a:t>October through November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Things to consider:</a:t>
            </a:r>
            <a:endParaRPr lang="en-US" dirty="0"/>
          </a:p>
          <a:p>
            <a:pPr lvl="1"/>
            <a:r>
              <a:rPr lang="en-US" dirty="0"/>
              <a:t>NPRR </a:t>
            </a:r>
            <a:r>
              <a:rPr lang="en-US" dirty="0" smtClean="0"/>
              <a:t>is required to make the change</a:t>
            </a:r>
          </a:p>
          <a:p>
            <a:pPr lvl="1"/>
            <a:r>
              <a:rPr lang="en-US" dirty="0" smtClean="0"/>
              <a:t>Budget year would need to shift from Dec-Nov</a:t>
            </a:r>
          </a:p>
          <a:p>
            <a:pPr lvl="1"/>
            <a:r>
              <a:rPr lang="en-US" dirty="0" smtClean="0"/>
              <a:t>December </a:t>
            </a:r>
            <a:r>
              <a:rPr lang="en-US" dirty="0" smtClean="0"/>
              <a:t>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9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397</Words>
  <Application>Microsoft Office PowerPoint</Application>
  <PresentationFormat>Widescreen</PresentationFormat>
  <Paragraphs>53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DSWG Update to WMS</vt:lpstr>
      <vt:lpstr>DSWG Update to WMS (7/10/19)</vt:lpstr>
      <vt:lpstr>ERS Contract Period Changes </vt:lpstr>
      <vt:lpstr>Proposed Changes to the Standard Contract Terms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DSWG Update to WMS</dc:title>
  <dc:creator>Mona Tierney-Lloyd</dc:creator>
  <cp:lastModifiedBy>Mona Tierney-Lloyd</cp:lastModifiedBy>
  <cp:revision>13</cp:revision>
  <dcterms:created xsi:type="dcterms:W3CDTF">2019-02-25T20:30:13Z</dcterms:created>
  <dcterms:modified xsi:type="dcterms:W3CDTF">2019-07-09T17:50:52Z</dcterms:modified>
</cp:coreProperties>
</file>