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09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0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02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3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4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6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</a:t>
            </a:r>
            <a:r>
              <a:rPr lang="en-US" dirty="0" smtClean="0"/>
              <a:t>Market Working </a:t>
            </a:r>
            <a:r>
              <a:rPr lang="en-US" dirty="0"/>
              <a:t>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David Detelich</a:t>
            </a:r>
          </a:p>
          <a:p>
            <a:r>
              <a:rPr lang="en-US" dirty="0" smtClean="0"/>
              <a:t>Julia Harvey</a:t>
            </a:r>
          </a:p>
          <a:p>
            <a:r>
              <a:rPr lang="en-US" dirty="0" smtClean="0"/>
              <a:t>July 10, 2019</a:t>
            </a:r>
          </a:p>
          <a:p>
            <a:r>
              <a:rPr lang="en-US" smtClean="0"/>
              <a:t>From June 24 </a:t>
            </a:r>
            <a:r>
              <a:rPr lang="en-US" dirty="0" smtClean="0"/>
              <a:t>WMWG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30th Market Pricing </a:t>
            </a:r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WMWG reviewed the event and the causes</a:t>
            </a:r>
          </a:p>
          <a:p>
            <a:r>
              <a:rPr lang="en-US" dirty="0" smtClean="0"/>
              <a:t>Presentation given that expressed the level of seriousness that should be given</a:t>
            </a:r>
          </a:p>
          <a:p>
            <a:pPr lvl="1"/>
            <a:r>
              <a:rPr lang="en-US" dirty="0" smtClean="0"/>
              <a:t>Stated that m</a:t>
            </a:r>
            <a:r>
              <a:rPr lang="en-US" dirty="0" smtClean="0"/>
              <a:t>arkets </a:t>
            </a:r>
            <a:r>
              <a:rPr lang="en-US" dirty="0" smtClean="0"/>
              <a:t>were impacted</a:t>
            </a:r>
          </a:p>
          <a:p>
            <a:pPr lvl="1"/>
            <a:r>
              <a:rPr lang="en-US" dirty="0" smtClean="0"/>
              <a:t>The telemetry issues at the root of the issue occur frequently</a:t>
            </a:r>
          </a:p>
          <a:p>
            <a:pPr lvl="1"/>
            <a:r>
              <a:rPr lang="en-US" dirty="0" smtClean="0"/>
              <a:t>Proposed high level market redesigns</a:t>
            </a:r>
          </a:p>
          <a:p>
            <a:r>
              <a:rPr lang="en-US" dirty="0"/>
              <a:t>Resource Limit Calculator Logic </a:t>
            </a:r>
            <a:r>
              <a:rPr lang="en-US" dirty="0" smtClean="0"/>
              <a:t>presented by ERCOT</a:t>
            </a:r>
          </a:p>
          <a:p>
            <a:r>
              <a:rPr lang="en-US" dirty="0" smtClean="0"/>
              <a:t>ERCOT action items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changes required in the Resource Limit Calculator </a:t>
            </a:r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Provide responses to the issues raised in the presentation</a:t>
            </a:r>
          </a:p>
          <a:p>
            <a:pPr lvl="1"/>
            <a:r>
              <a:rPr lang="en-US" dirty="0" smtClean="0"/>
              <a:t>Determine other methods of improving telemetry standards and enforcement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7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Outage Capacity Reports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 participants questioned differences in the various reports and displays that include resource outages</a:t>
            </a:r>
          </a:p>
          <a:p>
            <a:r>
              <a:rPr lang="en-US" dirty="0" smtClean="0"/>
              <a:t>ERCOT </a:t>
            </a:r>
            <a:r>
              <a:rPr lang="en-US" dirty="0"/>
              <a:t>presented on the 4 different places to either monitor or derive </a:t>
            </a:r>
            <a:r>
              <a:rPr lang="en-US" dirty="0" err="1"/>
              <a:t>outaged</a:t>
            </a:r>
            <a:r>
              <a:rPr lang="en-US" dirty="0"/>
              <a:t> capacity </a:t>
            </a:r>
            <a:endParaRPr lang="en-US" dirty="0" smtClean="0"/>
          </a:p>
          <a:p>
            <a:pPr lvl="1"/>
            <a:r>
              <a:rPr lang="en-US" dirty="0" smtClean="0"/>
              <a:t>Data is sourced from either the Outage Schedule, COP or telemetry</a:t>
            </a:r>
          </a:p>
          <a:p>
            <a:pPr lvl="1"/>
            <a:r>
              <a:rPr lang="en-US" dirty="0" err="1" smtClean="0"/>
              <a:t>Derated</a:t>
            </a:r>
            <a:r>
              <a:rPr lang="en-US" dirty="0" smtClean="0"/>
              <a:t> capacity and some QSE’s telemeter an HSL of zero for resources on outage</a:t>
            </a:r>
          </a:p>
          <a:p>
            <a:r>
              <a:rPr lang="en-US" dirty="0" smtClean="0"/>
              <a:t>ERCOT to review if changes should be made</a:t>
            </a:r>
          </a:p>
          <a:p>
            <a:pPr lvl="1"/>
            <a:r>
              <a:rPr lang="en-US" smtClean="0"/>
              <a:t>Further explanation </a:t>
            </a:r>
            <a:r>
              <a:rPr lang="en-US" dirty="0"/>
              <a:t>for inclusion of certain capacity in </a:t>
            </a:r>
            <a:r>
              <a:rPr lang="en-US"/>
              <a:t>each </a:t>
            </a:r>
            <a:r>
              <a:rPr lang="en-US" smtClean="0"/>
              <a:t>report </a:t>
            </a:r>
            <a:endParaRPr lang="en-US" dirty="0" smtClean="0"/>
          </a:p>
          <a:p>
            <a:pPr lvl="1"/>
            <a:r>
              <a:rPr lang="en-US" dirty="0" smtClean="0"/>
              <a:t>Possibly clarification on what HSL should be telemetered for resources on outage</a:t>
            </a:r>
          </a:p>
          <a:p>
            <a:r>
              <a:rPr lang="en-US" dirty="0" smtClean="0"/>
              <a:t>No other recommendations from WMWG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Protocols in relation to use of "Emergency Condition"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2343150"/>
            <a:ext cx="7404653" cy="3752850"/>
          </a:xfrm>
        </p:spPr>
        <p:txBody>
          <a:bodyPr/>
          <a:lstStyle/>
          <a:p>
            <a:r>
              <a:rPr lang="en-US" dirty="0" smtClean="0"/>
              <a:t>List of protocol references to Emergency Condition presented</a:t>
            </a:r>
          </a:p>
          <a:p>
            <a:r>
              <a:rPr lang="en-US" dirty="0" smtClean="0"/>
              <a:t>Scope of request clarified</a:t>
            </a:r>
          </a:p>
          <a:p>
            <a:r>
              <a:rPr lang="en-US" dirty="0" smtClean="0"/>
              <a:t>ERCOT to review and provide feedback</a:t>
            </a:r>
          </a:p>
          <a:p>
            <a:pPr lvl="1"/>
            <a:r>
              <a:rPr lang="en-US" dirty="0" smtClean="0"/>
              <a:t>Start with section 6.5.9</a:t>
            </a:r>
          </a:p>
          <a:p>
            <a:pPr lvl="1"/>
            <a:r>
              <a:rPr lang="en-US" dirty="0" smtClean="0"/>
              <a:t>Also EEA</a:t>
            </a:r>
          </a:p>
          <a:p>
            <a:r>
              <a:rPr lang="en-US" dirty="0" smtClean="0"/>
              <a:t>WMWG to take up again after the summer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8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Market Suspension and Restart – Gaps and other issues that NPRR 850 did not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presentation on Long SCED intervals</a:t>
            </a:r>
            <a:endParaRPr lang="en-US" dirty="0" smtClean="0"/>
          </a:p>
          <a:p>
            <a:pPr lvl="1"/>
            <a:r>
              <a:rPr lang="en-US" dirty="0"/>
              <a:t>NPRR696 was approved in September 2016, which requires ERCOT holds prices from last good SCED run prior to a failure for 15-minute after the SCED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average duration of long SCED intervals has decreased over the last few years</a:t>
            </a:r>
          </a:p>
          <a:p>
            <a:r>
              <a:rPr lang="en-US" dirty="0" smtClean="0"/>
              <a:t>WMWG requests ERCOT to select a couple of the events for deeper review</a:t>
            </a:r>
          </a:p>
          <a:p>
            <a:pPr lvl="1"/>
            <a:r>
              <a:rPr lang="en-US" dirty="0" smtClean="0"/>
              <a:t>What prices should be used after the 15 minutes is up?</a:t>
            </a:r>
          </a:p>
          <a:p>
            <a:pPr lvl="1"/>
            <a:r>
              <a:rPr lang="en-US" dirty="0" smtClean="0"/>
              <a:t>Other potential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8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business – ERCOT ready to review the Locational Price Adder</a:t>
            </a:r>
          </a:p>
          <a:p>
            <a:pPr lvl="1"/>
            <a:r>
              <a:rPr lang="en-US" dirty="0" smtClean="0"/>
              <a:t>To be on the next CMWG </a:t>
            </a:r>
            <a:r>
              <a:rPr lang="en-US" dirty="0" smtClean="0"/>
              <a:t>agenda</a:t>
            </a:r>
            <a:endParaRPr lang="en-US" dirty="0" smtClean="0"/>
          </a:p>
          <a:p>
            <a:r>
              <a:rPr lang="en-US" smtClean="0"/>
              <a:t>WMWG </a:t>
            </a:r>
            <a:r>
              <a:rPr lang="en-US" dirty="0" smtClean="0"/>
              <a:t>meets </a:t>
            </a:r>
            <a:r>
              <a:rPr lang="en-US" dirty="0" smtClean="0"/>
              <a:t>July </a:t>
            </a:r>
            <a:r>
              <a:rPr lang="en-US" dirty="0" smtClean="0"/>
              <a:t>22</a:t>
            </a:r>
            <a:r>
              <a:rPr lang="en-US" baseline="30000" dirty="0" smtClean="0"/>
              <a:t>nd</a:t>
            </a:r>
            <a:endParaRPr lang="en-US" dirty="0" smtClean="0"/>
          </a:p>
          <a:p>
            <a:pPr lvl="1"/>
            <a:r>
              <a:rPr lang="en-US" dirty="0"/>
              <a:t>Mitigated Offer Caps for Reliability Unit </a:t>
            </a:r>
            <a:r>
              <a:rPr lang="en-US" dirty="0" smtClean="0"/>
              <a:t>Commitment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ERCOT action items</a:t>
            </a:r>
            <a:endParaRPr lang="en-US" dirty="0" smtClean="0"/>
          </a:p>
          <a:p>
            <a:r>
              <a:rPr lang="en-US" dirty="0" smtClean="0"/>
              <a:t>Any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7753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691</TotalTime>
  <Words>367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Corbel</vt:lpstr>
      <vt:lpstr>Basis</vt:lpstr>
      <vt:lpstr>Wholesale Market Working Group Report to WMS</vt:lpstr>
      <vt:lpstr>May 30th Market Pricing Event</vt:lpstr>
      <vt:lpstr>ERCOT Outage Capacity Reports</vt:lpstr>
      <vt:lpstr>Review of Protocols in relation to use of "Emergency Condition"</vt:lpstr>
      <vt:lpstr>Market Suspension and Restart – Gaps and other issues that NPRR 850 did not address</vt:lpstr>
      <vt:lpstr>Next meeting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David Detelich</cp:lastModifiedBy>
  <cp:revision>72</cp:revision>
  <dcterms:created xsi:type="dcterms:W3CDTF">2019-02-22T15:15:24Z</dcterms:created>
  <dcterms:modified xsi:type="dcterms:W3CDTF">2019-07-09T01:25:10Z</dcterms:modified>
</cp:coreProperties>
</file>