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0"/>
  </p:notesMasterIdLst>
  <p:handoutMasterIdLst>
    <p:handoutMasterId r:id="rId21"/>
  </p:handoutMasterIdLst>
  <p:sldIdLst>
    <p:sldId id="260" r:id="rId6"/>
    <p:sldId id="257" r:id="rId7"/>
    <p:sldId id="261" r:id="rId8"/>
    <p:sldId id="262" r:id="rId9"/>
    <p:sldId id="263" r:id="rId10"/>
    <p:sldId id="264" r:id="rId11"/>
    <p:sldId id="265" r:id="rId12"/>
    <p:sldId id="270" r:id="rId13"/>
    <p:sldId id="266" r:id="rId14"/>
    <p:sldId id="267" r:id="rId15"/>
    <p:sldId id="269" r:id="rId16"/>
    <p:sldId id="268" r:id="rId17"/>
    <p:sldId id="272" r:id="rId18"/>
    <p:sldId id="273"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25" d="100"/>
          <a:sy n="125" d="100"/>
        </p:scale>
        <p:origin x="119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7/8/2019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7/8/2019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4451135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10814695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14891136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a:p>
        </p:txBody>
      </p:sp>
    </p:spTree>
    <p:extLst>
      <p:ext uri="{BB962C8B-B14F-4D97-AF65-F5344CB8AC3E}">
        <p14:creationId xmlns:p14="http://schemas.microsoft.com/office/powerpoint/2010/main" val="2805468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220685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41059642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342166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647688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29730127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3637994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1102853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May 2019 PWG Meeting</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May 2019 PWG Meeting</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May 2019 PWG Meeting</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2708434"/>
          </a:xfrm>
          <a:prstGeom prst="rect">
            <a:avLst/>
          </a:prstGeom>
          <a:noFill/>
        </p:spPr>
        <p:txBody>
          <a:bodyPr wrap="square" rtlCol="0">
            <a:spAutoFit/>
          </a:bodyPr>
          <a:lstStyle/>
          <a:p>
            <a:r>
              <a:rPr lang="en-US" sz="2400" b="1" dirty="0" smtClean="0"/>
              <a:t>2018 UFE Analysis</a:t>
            </a:r>
            <a:endParaRPr lang="en-US" sz="2400" b="1" dirty="0"/>
          </a:p>
          <a:p>
            <a:endParaRPr lang="en-US" sz="2000" b="1" dirty="0"/>
          </a:p>
          <a:p>
            <a:endParaRPr lang="en-US" dirty="0" smtClean="0"/>
          </a:p>
          <a:p>
            <a:endParaRPr lang="en-US" dirty="0" smtClean="0"/>
          </a:p>
          <a:p>
            <a:endParaRPr lang="en-US" dirty="0"/>
          </a:p>
          <a:p>
            <a:r>
              <a:rPr lang="en-US" dirty="0" smtClean="0"/>
              <a:t>Randy Roberts</a:t>
            </a:r>
            <a:endParaRPr lang="en-US" dirty="0"/>
          </a:p>
          <a:p>
            <a:r>
              <a:rPr lang="en-US" dirty="0" smtClean="0"/>
              <a:t>July</a:t>
            </a:r>
            <a:r>
              <a:rPr lang="en-US" dirty="0" smtClean="0"/>
              <a:t> </a:t>
            </a:r>
            <a:r>
              <a:rPr lang="en-US" dirty="0" smtClean="0"/>
              <a:t>2019 </a:t>
            </a:r>
            <a:r>
              <a:rPr lang="en-US" dirty="0" smtClean="0"/>
              <a:t>WMS</a:t>
            </a:r>
            <a:r>
              <a:rPr lang="en-US" dirty="0" smtClean="0"/>
              <a:t> </a:t>
            </a:r>
            <a:r>
              <a:rPr lang="en-US" dirty="0" smtClean="0"/>
              <a:t>Meeting</a:t>
            </a:r>
            <a:endParaRPr lang="en-US" dirty="0"/>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Historical UFE Cost, MWH, and Average MCPE</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2019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10</a:t>
            </a:fld>
            <a:endParaRPr lang="en-US"/>
          </a:p>
        </p:txBody>
      </p:sp>
      <p:pic>
        <p:nvPicPr>
          <p:cNvPr id="6" name="Content Placeholder 5"/>
          <p:cNvPicPr>
            <a:picLocks noGrp="1" noChangeAspect="1"/>
          </p:cNvPicPr>
          <p:nvPr>
            <p:ph idx="1"/>
          </p:nvPr>
        </p:nvPicPr>
        <p:blipFill>
          <a:blip r:embed="rId3"/>
          <a:stretch>
            <a:fillRect/>
          </a:stretch>
        </p:blipFill>
        <p:spPr>
          <a:xfrm>
            <a:off x="1088784" y="990600"/>
            <a:ext cx="6966432" cy="5053013"/>
          </a:xfrm>
          <a:prstGeom prst="rect">
            <a:avLst/>
          </a:prstGeom>
        </p:spPr>
      </p:pic>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Historical UFE as Percent of Load</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2019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11</a:t>
            </a:fld>
            <a:endParaRPr lang="en-US"/>
          </a:p>
        </p:txBody>
      </p:sp>
      <p:pic>
        <p:nvPicPr>
          <p:cNvPr id="6" name="Content Placeholder 5"/>
          <p:cNvPicPr>
            <a:picLocks noGrp="1" noChangeAspect="1"/>
          </p:cNvPicPr>
          <p:nvPr>
            <p:ph idx="1"/>
          </p:nvPr>
        </p:nvPicPr>
        <p:blipFill>
          <a:blip r:embed="rId3"/>
          <a:stretch>
            <a:fillRect/>
          </a:stretch>
        </p:blipFill>
        <p:spPr>
          <a:xfrm>
            <a:off x="1088784" y="990600"/>
            <a:ext cx="6966432" cy="5053013"/>
          </a:xfrm>
          <a:prstGeom prst="rect">
            <a:avLst/>
          </a:prstGeom>
        </p:spPr>
      </p:pic>
    </p:spTree>
    <p:extLst>
      <p:ext uri="{BB962C8B-B14F-4D97-AF65-F5344CB8AC3E}">
        <p14:creationId xmlns:p14="http://schemas.microsoft.com/office/powerpoint/2010/main" val="29637672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700" dirty="0" smtClean="0"/>
              <a:t>Transmission Loss Factor Calculation Review</a:t>
            </a:r>
            <a:endParaRPr lang="en-US" sz="2700"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2019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12</a:t>
            </a:fld>
            <a:endParaRPr lang="en-US"/>
          </a:p>
        </p:txBody>
      </p:sp>
      <p:sp>
        <p:nvSpPr>
          <p:cNvPr id="6" name="Content Placeholder 2"/>
          <p:cNvSpPr>
            <a:spLocks noGrp="1"/>
          </p:cNvSpPr>
          <p:nvPr>
            <p:ph idx="1"/>
          </p:nvPr>
        </p:nvSpPr>
        <p:spPr>
          <a:xfrm>
            <a:off x="304800" y="1219200"/>
            <a:ext cx="8534400" cy="1295400"/>
          </a:xfrm>
        </p:spPr>
        <p:txBody>
          <a:bodyPr/>
          <a:lstStyle/>
          <a:p>
            <a:pPr>
              <a:defRPr/>
            </a:pPr>
            <a:r>
              <a:rPr lang="en-US" sz="1400" i="1" dirty="0" smtClean="0"/>
              <a:t>13.2.3	Transmission Loss Factor Calculations</a:t>
            </a:r>
          </a:p>
          <a:p>
            <a:pPr lvl="1">
              <a:defRPr/>
            </a:pPr>
            <a:r>
              <a:rPr lang="en-US" sz="1400" dirty="0" smtClean="0"/>
              <a:t>The following formulas shall be used to translate the seasonal on-peak and off-peak TLFs into Settlement Interval TLFs.</a:t>
            </a:r>
          </a:p>
          <a:p>
            <a:pPr lvl="1">
              <a:defRPr/>
            </a:pPr>
            <a:endParaRPr lang="en-US" sz="1400" dirty="0" smtClean="0"/>
          </a:p>
          <a:p>
            <a:pPr lvl="2">
              <a:defRPr/>
            </a:pPr>
            <a:r>
              <a:rPr lang="en-US" sz="1200" dirty="0" err="1" smtClean="0"/>
              <a:t>TLF</a:t>
            </a:r>
            <a:r>
              <a:rPr lang="en-US" sz="1200" baseline="-25000" dirty="0" err="1" smtClean="0"/>
              <a:t>i</a:t>
            </a:r>
            <a:r>
              <a:rPr lang="en-US" sz="1200" baseline="-25000" dirty="0" smtClean="0"/>
              <a:t>	</a:t>
            </a:r>
            <a:r>
              <a:rPr lang="en-US" sz="1200" dirty="0" smtClean="0"/>
              <a:t>=	(SSC * </a:t>
            </a:r>
            <a:r>
              <a:rPr lang="en-US" sz="1200" dirty="0" err="1" smtClean="0"/>
              <a:t>SIEL</a:t>
            </a:r>
            <a:r>
              <a:rPr lang="en-US" sz="1200" baseline="-25000" dirty="0" err="1" smtClean="0"/>
              <a:t>i</a:t>
            </a:r>
            <a:r>
              <a:rPr lang="en-US" sz="1200" dirty="0" smtClean="0"/>
              <a:t>) + SIC</a:t>
            </a:r>
          </a:p>
          <a:p>
            <a:pPr lvl="2">
              <a:defRPr/>
            </a:pPr>
            <a:endParaRPr lang="en-US" sz="1200" dirty="0"/>
          </a:p>
          <a:p>
            <a:pPr marL="914400" lvl="2" indent="0">
              <a:buFontTx/>
              <a:buNone/>
              <a:defRPr/>
            </a:pPr>
            <a:endParaRPr lang="en-US" sz="1200" dirty="0" smtClean="0"/>
          </a:p>
          <a:p>
            <a:pPr marL="0" indent="0">
              <a:buFontTx/>
              <a:buNone/>
              <a:defRPr/>
            </a:pPr>
            <a:endParaRPr lang="en-US" dirty="0"/>
          </a:p>
        </p:txBody>
      </p:sp>
      <p:pic>
        <p:nvPicPr>
          <p:cNvPr id="8" name="Picture 7"/>
          <p:cNvPicPr>
            <a:picLocks noChangeAspect="1"/>
          </p:cNvPicPr>
          <p:nvPr/>
        </p:nvPicPr>
        <p:blipFill>
          <a:blip r:embed="rId3"/>
          <a:stretch>
            <a:fillRect/>
          </a:stretch>
        </p:blipFill>
        <p:spPr>
          <a:xfrm>
            <a:off x="1905000" y="2743200"/>
            <a:ext cx="4218798" cy="3072650"/>
          </a:xfrm>
          <a:prstGeom prst="rect">
            <a:avLst/>
          </a:prstGeom>
        </p:spPr>
      </p:pic>
    </p:spTree>
    <p:extLst>
      <p:ext uri="{BB962C8B-B14F-4D97-AF65-F5344CB8AC3E}">
        <p14:creationId xmlns:p14="http://schemas.microsoft.com/office/powerpoint/2010/main" val="36390814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700" dirty="0" smtClean="0"/>
              <a:t>2018 Transmission Loss vs. UFE</a:t>
            </a:r>
            <a:endParaRPr lang="en-US" sz="2700"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2019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13</a:t>
            </a:fld>
            <a:endParaRPr lang="en-US"/>
          </a:p>
        </p:txBody>
      </p:sp>
      <p:pic>
        <p:nvPicPr>
          <p:cNvPr id="6" name="Content Placeholder 5"/>
          <p:cNvPicPr>
            <a:picLocks noGrp="1" noChangeAspect="1"/>
          </p:cNvPicPr>
          <p:nvPr>
            <p:ph idx="1"/>
          </p:nvPr>
        </p:nvPicPr>
        <p:blipFill>
          <a:blip r:embed="rId3"/>
          <a:stretch>
            <a:fillRect/>
          </a:stretch>
        </p:blipFill>
        <p:spPr>
          <a:xfrm>
            <a:off x="1088784" y="990600"/>
            <a:ext cx="6966432" cy="5053013"/>
          </a:xfrm>
          <a:prstGeom prst="rect">
            <a:avLst/>
          </a:prstGeom>
        </p:spPr>
      </p:pic>
    </p:spTree>
    <p:extLst>
      <p:ext uri="{BB962C8B-B14F-4D97-AF65-F5344CB8AC3E}">
        <p14:creationId xmlns:p14="http://schemas.microsoft.com/office/powerpoint/2010/main" val="35148578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500" dirty="0"/>
              <a:t>2019/2020 Transmission Losses (Actual &amp; Forecasted)</a:t>
            </a:r>
          </a:p>
        </p:txBody>
      </p:sp>
      <p:pic>
        <p:nvPicPr>
          <p:cNvPr id="6" name="Content Placeholder 5"/>
          <p:cNvPicPr>
            <a:picLocks noGrp="1" noChangeAspect="1"/>
          </p:cNvPicPr>
          <p:nvPr>
            <p:ph idx="1"/>
          </p:nvPr>
        </p:nvPicPr>
        <p:blipFill>
          <a:blip r:embed="rId2"/>
          <a:stretch>
            <a:fillRect/>
          </a:stretch>
        </p:blipFill>
        <p:spPr>
          <a:xfrm>
            <a:off x="1085723" y="990600"/>
            <a:ext cx="6972554" cy="5053013"/>
          </a:xfrm>
          <a:prstGeom prst="rect">
            <a:avLst/>
          </a:prstGeom>
        </p:spPr>
      </p:pic>
      <p:sp>
        <p:nvSpPr>
          <p:cNvPr id="4" name="Footer Placeholder 3"/>
          <p:cNvSpPr>
            <a:spLocks noGrp="1"/>
          </p:cNvSpPr>
          <p:nvPr>
            <p:ph type="ftr" sz="quarter" idx="11"/>
          </p:nvPr>
        </p:nvSpPr>
        <p:spPr/>
        <p:txBody>
          <a:bodyPr/>
          <a:lstStyle/>
          <a:p>
            <a:r>
              <a:rPr lang="en-US" smtClean="0"/>
              <a:t>May 2019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14</a:t>
            </a:fld>
            <a:endParaRPr lang="en-US"/>
          </a:p>
        </p:txBody>
      </p:sp>
    </p:spTree>
    <p:extLst>
      <p:ext uri="{BB962C8B-B14F-4D97-AF65-F5344CB8AC3E}">
        <p14:creationId xmlns:p14="http://schemas.microsoft.com/office/powerpoint/2010/main" val="100382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UFE Basics 1</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spcBef>
                <a:spcPts val="0"/>
              </a:spcBef>
            </a:pPr>
            <a:r>
              <a:rPr lang="en-US" sz="2000" dirty="0" smtClean="0"/>
              <a:t>UFE (Unaccounted </a:t>
            </a:r>
            <a:r>
              <a:rPr lang="en-US" sz="2000" dirty="0"/>
              <a:t>F</a:t>
            </a:r>
            <a:r>
              <a:rPr lang="en-US" sz="2000" dirty="0" smtClean="0"/>
              <a:t>or </a:t>
            </a:r>
            <a:r>
              <a:rPr lang="en-US" sz="2000" dirty="0"/>
              <a:t>E</a:t>
            </a:r>
            <a:r>
              <a:rPr lang="en-US" sz="2000" dirty="0" smtClean="0"/>
              <a:t>nergy) is computed as follows:</a:t>
            </a:r>
          </a:p>
          <a:p>
            <a:pPr marL="0" indent="0">
              <a:spcBef>
                <a:spcPts val="0"/>
              </a:spcBef>
              <a:buNone/>
            </a:pPr>
            <a:r>
              <a:rPr lang="en-US" sz="1600" dirty="0"/>
              <a:t>	</a:t>
            </a:r>
            <a:r>
              <a:rPr lang="en-US" sz="1600" dirty="0" smtClean="0"/>
              <a:t>       </a:t>
            </a:r>
            <a:r>
              <a:rPr lang="en-US" sz="2000" dirty="0" smtClean="0"/>
              <a:t>UFE = Generation – (Load + Losses)</a:t>
            </a:r>
            <a:endParaRPr lang="en-US" sz="2000" dirty="0"/>
          </a:p>
          <a:p>
            <a:pPr marL="0" indent="0">
              <a:lnSpc>
                <a:spcPct val="150000"/>
              </a:lnSpc>
              <a:buNone/>
            </a:pPr>
            <a:endParaRPr lang="en-US" sz="2000" dirty="0" smtClean="0"/>
          </a:p>
          <a:p>
            <a:pPr>
              <a:lnSpc>
                <a:spcPct val="150000"/>
              </a:lnSpc>
            </a:pPr>
            <a:endParaRPr lang="en-US" sz="2000" dirty="0"/>
          </a:p>
          <a:p>
            <a:pPr>
              <a:lnSpc>
                <a:spcPct val="150000"/>
              </a:lnSpc>
            </a:pPr>
            <a:endParaRPr lang="en-US" sz="2000" dirty="0" smtClean="0"/>
          </a:p>
          <a:p>
            <a:pPr>
              <a:lnSpc>
                <a:spcPct val="150000"/>
              </a:lnSpc>
            </a:pPr>
            <a:endParaRPr lang="en-US" sz="2000" dirty="0"/>
          </a:p>
          <a:p>
            <a:pPr>
              <a:lnSpc>
                <a:spcPct val="150000"/>
              </a:lnSpc>
            </a:pPr>
            <a:endParaRPr lang="en-US" sz="2000" dirty="0" smtClean="0"/>
          </a:p>
          <a:p>
            <a:pPr>
              <a:lnSpc>
                <a:spcPct val="150000"/>
              </a:lnSpc>
            </a:pPr>
            <a:endParaRPr lang="en-US" sz="2000" dirty="0"/>
          </a:p>
          <a:p>
            <a:pPr>
              <a:lnSpc>
                <a:spcPct val="150000"/>
              </a:lnSpc>
            </a:pPr>
            <a:r>
              <a:rPr lang="en-US" sz="2000" dirty="0" smtClean="0"/>
              <a:t>Negative UFE indicates load/losses are overestimated</a:t>
            </a:r>
          </a:p>
        </p:txBody>
      </p:sp>
      <p:sp>
        <p:nvSpPr>
          <p:cNvPr id="4" name="Rectangle 4"/>
          <p:cNvSpPr txBox="1">
            <a:spLocks noChangeArrowheads="1"/>
          </p:cNvSpPr>
          <p:nvPr/>
        </p:nvSpPr>
        <p:spPr>
          <a:xfrm>
            <a:off x="990600" y="1981200"/>
            <a:ext cx="6022975" cy="2971800"/>
          </a:xfrm>
          <a:prstGeom prst="rect">
            <a:avLst/>
          </a:prstGeom>
          <a:solidFill>
            <a:srgbClr val="CCCCFF"/>
          </a:solidFill>
          <a:ln w="50800">
            <a:solidFill>
              <a:schemeClr val="tx2"/>
            </a:solidFill>
          </a:ln>
        </p:spPr>
        <p:txBody>
          <a:bodyPr/>
          <a:lstStyle/>
          <a:p>
            <a:pPr marL="342900" indent="-342900">
              <a:lnSpc>
                <a:spcPct val="80000"/>
              </a:lnSpc>
              <a:spcBef>
                <a:spcPct val="20000"/>
              </a:spcBef>
              <a:buFont typeface="Wingdings" pitchFamily="2" charset="2"/>
              <a:buNone/>
              <a:tabLst>
                <a:tab pos="1033463" algn="l"/>
                <a:tab pos="1371600" algn="l"/>
              </a:tabLst>
              <a:defRPr/>
            </a:pPr>
            <a:r>
              <a:rPr lang="en-US" sz="1900" b="1" u="sng" kern="0" dirty="0">
                <a:solidFill>
                  <a:srgbClr val="000000"/>
                </a:solidFill>
                <a:latin typeface="+mn-lt"/>
              </a:rPr>
              <a:t>Sources of UFE include:</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Generation Measurement Errors</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DC Tie Inadvertent Energy</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Load	  - Missing/Erroneous Usage Data</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Backcast Profile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Load Profile ID Assignment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Theft</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Losses  - Model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Loss Calculation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Loss Code Assignment Error</a:t>
            </a:r>
          </a:p>
        </p:txBody>
      </p:sp>
      <p:sp>
        <p:nvSpPr>
          <p:cNvPr id="5" name="Footer Placeholder 4"/>
          <p:cNvSpPr>
            <a:spLocks noGrp="1"/>
          </p:cNvSpPr>
          <p:nvPr>
            <p:ph type="ftr" sz="quarter" idx="11"/>
          </p:nvPr>
        </p:nvSpPr>
        <p:spPr/>
        <p:txBody>
          <a:bodyPr/>
          <a:lstStyle/>
          <a:p>
            <a:r>
              <a:rPr lang="en-US" smtClean="0"/>
              <a:t>May 2019 PWG Meeting</a:t>
            </a:r>
            <a:endParaRPr lang="en-US"/>
          </a:p>
        </p:txBody>
      </p:sp>
      <p:sp>
        <p:nvSpPr>
          <p:cNvPr id="6" name="Slide Number Placeholder 5"/>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UFE Basics 2</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2019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3</a:t>
            </a:fld>
            <a:endParaRPr lang="en-US"/>
          </a:p>
        </p:txBody>
      </p:sp>
      <p:sp>
        <p:nvSpPr>
          <p:cNvPr id="6" name="Text Box 5"/>
          <p:cNvSpPr txBox="1">
            <a:spLocks noGrp="1" noChangeArrowheads="1"/>
          </p:cNvSpPr>
          <p:nvPr>
            <p:ph idx="1"/>
          </p:nvPr>
        </p:nvSpPr>
        <p:spPr bwMode="auto">
          <a:xfrm>
            <a:off x="870426" y="1371601"/>
            <a:ext cx="2667000" cy="4494212"/>
          </a:xfrm>
          <a:prstGeom prst="rect">
            <a:avLst/>
          </a:prstGeom>
          <a:gradFill rotWithShape="0">
            <a:gsLst>
              <a:gs pos="0">
                <a:srgbClr val="FFFF99"/>
              </a:gs>
              <a:gs pos="100000">
                <a:srgbClr val="CC9900"/>
              </a:gs>
            </a:gsLst>
            <a:lin ang="5400000" scaled="1"/>
          </a:gradFill>
          <a:ln w="9525">
            <a:miter lim="800000"/>
            <a:headEnd/>
            <a:tailEnd/>
          </a:ln>
          <a:scene3d>
            <a:camera prst="legacyObliqueTopLeft"/>
            <a:lightRig rig="legacyFlat3" dir="t"/>
          </a:scene3d>
          <a:sp3d extrusionH="430200" prstMaterial="legacyMatte">
            <a:bevelT w="13500" h="13500" prst="angle"/>
            <a:bevelB w="13500" h="13500" prst="angle"/>
            <a:extrusionClr>
              <a:srgbClr val="FFFF99"/>
            </a:extrusionClr>
            <a:contourClr>
              <a:srgbClr val="FFFF99"/>
            </a:contourClr>
          </a:sp3d>
        </p:spPr>
        <p:txBody>
          <a:bodyPr lIns="45720" tIns="46800" rIns="45720" bIns="46800">
            <a:flatTx/>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800" b="0" dirty="0">
                <a:solidFill>
                  <a:srgbClr val="000066"/>
                </a:solidFill>
                <a:latin typeface="Times New Roman" panose="02020603050405020304" pitchFamily="18" charset="0"/>
              </a:rPr>
              <a:t>Net Generation for Settlement Interval</a:t>
            </a:r>
          </a:p>
          <a:p>
            <a:pPr algn="ctr" eaLnBrk="1" hangingPunct="1">
              <a:spcBef>
                <a:spcPct val="0"/>
              </a:spcBef>
              <a:buFontTx/>
              <a:buNone/>
            </a:pPr>
            <a:endParaRPr lang="en-US" altLang="en-US" sz="1800" b="0" dirty="0">
              <a:solidFill>
                <a:srgbClr val="000066"/>
              </a:solidFill>
              <a:latin typeface="Times New Roman" panose="02020603050405020304" pitchFamily="18" charset="0"/>
            </a:endParaRPr>
          </a:p>
          <a:p>
            <a:pPr eaLnBrk="1" hangingPunct="1">
              <a:spcBef>
                <a:spcPct val="0"/>
              </a:spcBef>
              <a:buFontTx/>
              <a:buNone/>
            </a:pPr>
            <a:endParaRPr lang="en-US" altLang="en-US" sz="1800" b="0" dirty="0">
              <a:solidFill>
                <a:srgbClr val="000066"/>
              </a:solidFill>
              <a:latin typeface="Times New Roman" panose="02020603050405020304" pitchFamily="18" charset="0"/>
            </a:endParaRPr>
          </a:p>
          <a:p>
            <a:pPr eaLnBrk="1" hangingPunct="1">
              <a:spcBef>
                <a:spcPct val="0"/>
              </a:spcBef>
              <a:buFontTx/>
              <a:buNone/>
            </a:pPr>
            <a:endParaRPr lang="en-US" altLang="en-US" sz="1800" b="0" dirty="0">
              <a:solidFill>
                <a:srgbClr val="000066"/>
              </a:solidFill>
              <a:latin typeface="Times New Roman" panose="02020603050405020304" pitchFamily="18" charset="0"/>
            </a:endParaRPr>
          </a:p>
        </p:txBody>
      </p:sp>
      <p:grpSp>
        <p:nvGrpSpPr>
          <p:cNvPr id="7" name="Group 6"/>
          <p:cNvGrpSpPr>
            <a:grpSpLocks/>
          </p:cNvGrpSpPr>
          <p:nvPr/>
        </p:nvGrpSpPr>
        <p:grpSpPr bwMode="auto">
          <a:xfrm>
            <a:off x="5410200" y="1219200"/>
            <a:ext cx="2516188" cy="4646613"/>
            <a:chOff x="3503" y="1056"/>
            <a:chExt cx="1585" cy="2831"/>
          </a:xfrm>
        </p:grpSpPr>
        <p:sp>
          <p:nvSpPr>
            <p:cNvPr id="8" name="AutoShape 7"/>
            <p:cNvSpPr>
              <a:spLocks noChangeArrowheads="1"/>
            </p:cNvSpPr>
            <p:nvPr/>
          </p:nvSpPr>
          <p:spPr bwMode="auto">
            <a:xfrm>
              <a:off x="3505" y="3291"/>
              <a:ext cx="1583" cy="596"/>
            </a:xfrm>
            <a:prstGeom prst="cube">
              <a:avLst>
                <a:gd name="adj" fmla="val 18236"/>
              </a:avLst>
            </a:prstGeom>
            <a:gradFill rotWithShape="0">
              <a:gsLst>
                <a:gs pos="0">
                  <a:srgbClr val="FFCC99"/>
                </a:gs>
                <a:gs pos="50000">
                  <a:srgbClr val="FFFFFF"/>
                </a:gs>
                <a:gs pos="100000">
                  <a:srgbClr val="FFCC99"/>
                </a:gs>
              </a:gsLst>
              <a:lin ang="540000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Profiled Energy Usage</a:t>
              </a:r>
            </a:p>
            <a:p>
              <a:pPr algn="ctr" eaLnBrk="1" hangingPunct="1">
                <a:spcBef>
                  <a:spcPct val="0"/>
                </a:spcBef>
                <a:buFontTx/>
                <a:buNone/>
              </a:pPr>
              <a:r>
                <a:rPr lang="en-US" altLang="en-US" sz="1400" b="0">
                  <a:latin typeface="Times New Roman" panose="02020603050405020304" pitchFamily="18" charset="0"/>
                </a:rPr>
                <a:t> Non-Metered Accounts</a:t>
              </a:r>
            </a:p>
          </p:txBody>
        </p:sp>
        <p:sp>
          <p:nvSpPr>
            <p:cNvPr id="9" name="AutoShape 8"/>
            <p:cNvSpPr>
              <a:spLocks noChangeArrowheads="1"/>
            </p:cNvSpPr>
            <p:nvPr/>
          </p:nvSpPr>
          <p:spPr bwMode="auto">
            <a:xfrm>
              <a:off x="3503" y="1623"/>
              <a:ext cx="1575" cy="1733"/>
            </a:xfrm>
            <a:prstGeom prst="cube">
              <a:avLst>
                <a:gd name="adj" fmla="val 6153"/>
              </a:avLst>
            </a:prstGeom>
            <a:gradFill rotWithShape="0">
              <a:gsLst>
                <a:gs pos="0">
                  <a:srgbClr val="FFCC99"/>
                </a:gs>
                <a:gs pos="50000">
                  <a:srgbClr val="FFFFFF"/>
                </a:gs>
                <a:gs pos="100000">
                  <a:srgbClr val="FFCC99"/>
                </a:gs>
              </a:gsLst>
              <a:lin ang="540000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Interval Data</a:t>
              </a:r>
            </a:p>
            <a:p>
              <a:pPr algn="ctr" eaLnBrk="1" hangingPunct="1">
                <a:spcBef>
                  <a:spcPct val="0"/>
                </a:spcBef>
                <a:buFontTx/>
                <a:buNone/>
              </a:pPr>
              <a:r>
                <a:rPr lang="en-US" altLang="en-US" sz="1400" b="0">
                  <a:latin typeface="Times New Roman" panose="02020603050405020304" pitchFamily="18" charset="0"/>
                </a:rPr>
                <a:t>Energy Usage</a:t>
              </a:r>
            </a:p>
          </p:txBody>
        </p:sp>
        <p:sp>
          <p:nvSpPr>
            <p:cNvPr id="10" name="AutoShape 9"/>
            <p:cNvSpPr>
              <a:spLocks noChangeArrowheads="1"/>
            </p:cNvSpPr>
            <p:nvPr/>
          </p:nvSpPr>
          <p:spPr bwMode="auto">
            <a:xfrm>
              <a:off x="3507" y="1320"/>
              <a:ext cx="1568" cy="384"/>
            </a:xfrm>
            <a:prstGeom prst="cube">
              <a:avLst>
                <a:gd name="adj" fmla="val 33111"/>
              </a:avLst>
            </a:prstGeom>
            <a:solidFill>
              <a:srgbClr val="CCFFCC"/>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45720" tIns="46800" rIns="4572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Losses:</a:t>
              </a:r>
            </a:p>
            <a:p>
              <a:pPr algn="ctr" eaLnBrk="1" hangingPunct="1">
                <a:spcBef>
                  <a:spcPct val="0"/>
                </a:spcBef>
                <a:buFontTx/>
                <a:buNone/>
              </a:pPr>
              <a:r>
                <a:rPr lang="en-US" altLang="en-US" sz="1400" b="0">
                  <a:latin typeface="Times New Roman" panose="02020603050405020304" pitchFamily="18" charset="0"/>
                </a:rPr>
                <a:t>Transmission &amp; Distribution</a:t>
              </a:r>
            </a:p>
          </p:txBody>
        </p:sp>
        <p:sp>
          <p:nvSpPr>
            <p:cNvPr id="11" name="AutoShape 10"/>
            <p:cNvSpPr>
              <a:spLocks noChangeArrowheads="1"/>
            </p:cNvSpPr>
            <p:nvPr/>
          </p:nvSpPr>
          <p:spPr bwMode="auto">
            <a:xfrm>
              <a:off x="3515" y="1056"/>
              <a:ext cx="1568" cy="370"/>
            </a:xfrm>
            <a:prstGeom prst="cube">
              <a:avLst>
                <a:gd name="adj" fmla="val 33111"/>
              </a:avLst>
            </a:prstGeom>
            <a:solidFill>
              <a:srgbClr val="FF99CC"/>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45720" tIns="46800" rIns="4572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UFE</a:t>
              </a:r>
            </a:p>
          </p:txBody>
        </p:sp>
      </p:grpSp>
      <p:sp>
        <p:nvSpPr>
          <p:cNvPr id="12" name="Text Box 32"/>
          <p:cNvSpPr txBox="1">
            <a:spLocks noChangeArrowheads="1"/>
          </p:cNvSpPr>
          <p:nvPr/>
        </p:nvSpPr>
        <p:spPr bwMode="ltGray">
          <a:xfrm>
            <a:off x="3727767" y="3657600"/>
            <a:ext cx="145415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US" altLang="en-US" sz="1400" b="0" dirty="0"/>
              <a:t>Net Generation</a:t>
            </a:r>
          </a:p>
          <a:p>
            <a:pPr eaLnBrk="1" hangingPunct="1">
              <a:spcBef>
                <a:spcPct val="0"/>
              </a:spcBef>
              <a:buFontTx/>
              <a:buNone/>
            </a:pPr>
            <a:r>
              <a:rPr lang="en-US" altLang="en-US" sz="1400" b="0" dirty="0"/>
              <a:t>Compared to</a:t>
            </a:r>
          </a:p>
          <a:p>
            <a:pPr eaLnBrk="1" hangingPunct="1">
              <a:spcBef>
                <a:spcPct val="0"/>
              </a:spcBef>
              <a:buFontTx/>
              <a:buNone/>
            </a:pPr>
            <a:r>
              <a:rPr lang="en-US" altLang="en-US" sz="1400" b="0" dirty="0"/>
              <a:t>Load Buildup</a:t>
            </a:r>
          </a:p>
        </p:txBody>
      </p:sp>
      <p:sp>
        <p:nvSpPr>
          <p:cNvPr id="13" name="TextBox 15"/>
          <p:cNvSpPr txBox="1">
            <a:spLocks noChangeArrowheads="1"/>
          </p:cNvSpPr>
          <p:nvPr/>
        </p:nvSpPr>
        <p:spPr bwMode="auto">
          <a:xfrm>
            <a:off x="3886200" y="1425742"/>
            <a:ext cx="17526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600" b="0" dirty="0">
                <a:latin typeface="Times New Roman" panose="02020603050405020304" pitchFamily="18" charset="0"/>
              </a:rPr>
              <a:t>GAP - - - - - - &gt;</a:t>
            </a:r>
          </a:p>
        </p:txBody>
      </p:sp>
    </p:spTree>
    <p:extLst>
      <p:ext uri="{BB962C8B-B14F-4D97-AF65-F5344CB8AC3E}">
        <p14:creationId xmlns:p14="http://schemas.microsoft.com/office/powerpoint/2010/main" val="13244243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smtClean="0"/>
              <a:t>Protocol Language 11.6 – Unaccounted for Energy Analysis</a:t>
            </a:r>
            <a:endParaRPr lang="en-US" sz="2300"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2019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4</a:t>
            </a:fld>
            <a:endParaRPr lang="en-US"/>
          </a:p>
        </p:txBody>
      </p:sp>
      <p:sp>
        <p:nvSpPr>
          <p:cNvPr id="6" name="Rectangle 4"/>
          <p:cNvSpPr>
            <a:spLocks noGrp="1" noChangeArrowheads="1"/>
          </p:cNvSpPr>
          <p:nvPr>
            <p:ph idx="1"/>
          </p:nvPr>
        </p:nvSpPr>
        <p:spPr bwMode="auto">
          <a:xfrm>
            <a:off x="304800" y="1219200"/>
            <a:ext cx="7924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US" altLang="en-US" sz="1800" b="0" i="1" dirty="0"/>
              <a:t>11.6.1	Overview</a:t>
            </a:r>
          </a:p>
          <a:p>
            <a:pPr eaLnBrk="1" hangingPunct="1">
              <a:spcBef>
                <a:spcPct val="0"/>
              </a:spcBef>
              <a:buFontTx/>
              <a:buNone/>
            </a:pPr>
            <a:r>
              <a:rPr lang="en-US" altLang="en-US" sz="1800" b="0" dirty="0"/>
              <a:t>(1)	ERCOT will provide an annual Unaccounted For Energy (UFE) analysis report consisting of UFE data analysis from the preceding calendar year.  This report will be based on final Settlement data and will be posted to the Market Information System (MIS) Public Area by April 30</a:t>
            </a:r>
            <a:r>
              <a:rPr lang="en-US" altLang="en-US" sz="1800" b="0" baseline="30000" dirty="0"/>
              <a:t>th</a:t>
            </a:r>
            <a:r>
              <a:rPr lang="en-US" altLang="en-US" sz="1800" b="0" dirty="0"/>
              <a:t>.  The appropriate …</a:t>
            </a:r>
          </a:p>
        </p:txBody>
      </p:sp>
      <p:sp>
        <p:nvSpPr>
          <p:cNvPr id="7" name="Rectangle 5"/>
          <p:cNvSpPr>
            <a:spLocks noChangeArrowheads="1"/>
          </p:cNvSpPr>
          <p:nvPr/>
        </p:nvSpPr>
        <p:spPr bwMode="auto">
          <a:xfrm>
            <a:off x="312420" y="3187561"/>
            <a:ext cx="74676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US" altLang="en-US" sz="1800" b="0" i="1" dirty="0"/>
              <a:t>11.6.2	Annual Unaccounted For Energy Analysis Report</a:t>
            </a:r>
          </a:p>
          <a:p>
            <a:pPr eaLnBrk="1" hangingPunct="1">
              <a:spcBef>
                <a:spcPct val="0"/>
              </a:spcBef>
              <a:buFontTx/>
              <a:buNone/>
            </a:pPr>
            <a:r>
              <a:rPr lang="en-US" altLang="en-US" sz="1800" b="0" dirty="0"/>
              <a:t>The annual UFE analysis report will contain both ERCOT-wide and UFE allocation category quantities as follows:   </a:t>
            </a:r>
          </a:p>
          <a:p>
            <a:pPr eaLnBrk="1" hangingPunct="1">
              <a:spcBef>
                <a:spcPct val="0"/>
              </a:spcBef>
              <a:buFontTx/>
              <a:buNone/>
            </a:pPr>
            <a:r>
              <a:rPr lang="en-US" altLang="en-US" sz="1800" b="0" dirty="0"/>
              <a:t>(a)	Total UFE </a:t>
            </a:r>
            <a:r>
              <a:rPr lang="en-US" altLang="en-US" sz="1800" b="0" dirty="0" err="1"/>
              <a:t>MWhs</a:t>
            </a:r>
            <a:r>
              <a:rPr lang="en-US" altLang="en-US" sz="1800" b="0" dirty="0"/>
              <a:t>;</a:t>
            </a:r>
          </a:p>
          <a:p>
            <a:pPr eaLnBrk="1" hangingPunct="1">
              <a:spcBef>
                <a:spcPct val="0"/>
              </a:spcBef>
              <a:buFontTx/>
              <a:buNone/>
            </a:pPr>
            <a:r>
              <a:rPr lang="en-US" altLang="en-US" sz="1800" b="0" dirty="0"/>
              <a:t>(b)	Total UFE cost;</a:t>
            </a:r>
          </a:p>
          <a:p>
            <a:pPr eaLnBrk="1" hangingPunct="1">
              <a:spcBef>
                <a:spcPct val="0"/>
              </a:spcBef>
              <a:buFontTx/>
              <a:buNone/>
            </a:pPr>
            <a:r>
              <a:rPr lang="en-US" altLang="en-US" sz="1800" b="0" dirty="0"/>
              <a:t>(c)	Percent of total UFE to ERCOT Load;</a:t>
            </a:r>
          </a:p>
          <a:p>
            <a:pPr eaLnBrk="1" hangingPunct="1">
              <a:spcBef>
                <a:spcPct val="0"/>
              </a:spcBef>
              <a:buFontTx/>
              <a:buNone/>
            </a:pPr>
            <a:r>
              <a:rPr lang="en-US" altLang="en-US" sz="1800" b="0" dirty="0"/>
              <a:t>(d)	Percent of total UFE cost; and</a:t>
            </a:r>
          </a:p>
          <a:p>
            <a:pPr eaLnBrk="1" hangingPunct="1">
              <a:spcBef>
                <a:spcPct val="0"/>
              </a:spcBef>
              <a:buFontTx/>
              <a:buNone/>
            </a:pPr>
            <a:r>
              <a:rPr lang="en-US" altLang="en-US" sz="1800" b="0" dirty="0"/>
              <a:t>(e)	Notice of any factors that may be contributing to UFE.</a:t>
            </a:r>
          </a:p>
        </p:txBody>
      </p:sp>
    </p:spTree>
    <p:extLst>
      <p:ext uri="{BB962C8B-B14F-4D97-AF65-F5344CB8AC3E}">
        <p14:creationId xmlns:p14="http://schemas.microsoft.com/office/powerpoint/2010/main" val="36503750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Data Required Per Protocol Section 11.6.2</a:t>
            </a:r>
            <a:endParaRPr lang="en-US" b="1" dirty="0">
              <a:solidFill>
                <a:schemeClr val="accent1"/>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26961126"/>
              </p:ext>
            </p:extLst>
          </p:nvPr>
        </p:nvGraphicFramePr>
        <p:xfrm>
          <a:off x="304800" y="1447800"/>
          <a:ext cx="8534400" cy="2397760"/>
        </p:xfrm>
        <a:graphic>
          <a:graphicData uri="http://schemas.openxmlformats.org/drawingml/2006/table">
            <a:tbl>
              <a:tblPr firstRow="1" bandRow="1">
                <a:tableStyleId>{5C22544A-7EE6-4342-B048-85BDC9FD1C3A}</a:tableStyleId>
              </a:tblPr>
              <a:tblGrid>
                <a:gridCol w="1905000"/>
                <a:gridCol w="1447800"/>
                <a:gridCol w="1524000"/>
                <a:gridCol w="1828800"/>
                <a:gridCol w="1828800"/>
              </a:tblGrid>
              <a:tr h="914400">
                <a:tc>
                  <a:txBody>
                    <a:bodyPr/>
                    <a:lstStyle/>
                    <a:p>
                      <a:endParaRPr lang="en-US" dirty="0"/>
                    </a:p>
                  </a:txBody>
                  <a:tcPr/>
                </a:tc>
                <a:tc>
                  <a:txBody>
                    <a:bodyPr/>
                    <a:lstStyle/>
                    <a:p>
                      <a:r>
                        <a:rPr lang="en-US" dirty="0" smtClean="0"/>
                        <a:t>A – Total</a:t>
                      </a:r>
                    </a:p>
                    <a:p>
                      <a:r>
                        <a:rPr lang="en-US" dirty="0" smtClean="0"/>
                        <a:t>UFE MWHs</a:t>
                      </a:r>
                      <a:endParaRPr lang="en-US" dirty="0"/>
                    </a:p>
                  </a:txBody>
                  <a:tcPr/>
                </a:tc>
                <a:tc>
                  <a:txBody>
                    <a:bodyPr/>
                    <a:lstStyle/>
                    <a:p>
                      <a:r>
                        <a:rPr lang="en-US" dirty="0" smtClean="0"/>
                        <a:t>B – Total</a:t>
                      </a:r>
                    </a:p>
                    <a:p>
                      <a:r>
                        <a:rPr lang="en-US" dirty="0" smtClean="0"/>
                        <a:t>UFE Cost</a:t>
                      </a:r>
                      <a:endParaRPr lang="en-US" dirty="0"/>
                    </a:p>
                  </a:txBody>
                  <a:tcPr/>
                </a:tc>
                <a:tc>
                  <a:txBody>
                    <a:bodyPr/>
                    <a:lstStyle/>
                    <a:p>
                      <a:r>
                        <a:rPr lang="en-US" dirty="0" smtClean="0"/>
                        <a:t>C – Percent of</a:t>
                      </a:r>
                    </a:p>
                    <a:p>
                      <a:r>
                        <a:rPr lang="en-US" dirty="0" smtClean="0"/>
                        <a:t>Total UFE to</a:t>
                      </a:r>
                    </a:p>
                    <a:p>
                      <a:r>
                        <a:rPr lang="en-US" dirty="0" smtClean="0"/>
                        <a:t>ERCOT load </a:t>
                      </a:r>
                      <a:endParaRPr lang="en-US" dirty="0"/>
                    </a:p>
                  </a:txBody>
                  <a:tcPr/>
                </a:tc>
                <a:tc>
                  <a:txBody>
                    <a:bodyPr/>
                    <a:lstStyle/>
                    <a:p>
                      <a:r>
                        <a:rPr lang="en-US" dirty="0" smtClean="0"/>
                        <a:t>D – Percent of</a:t>
                      </a:r>
                    </a:p>
                    <a:p>
                      <a:r>
                        <a:rPr lang="en-US" dirty="0" smtClean="0"/>
                        <a:t>Total UFE</a:t>
                      </a:r>
                    </a:p>
                    <a:p>
                      <a:r>
                        <a:rPr lang="en-US" dirty="0" smtClean="0"/>
                        <a:t>Cost</a:t>
                      </a:r>
                      <a:endParaRPr lang="en-US" dirty="0"/>
                    </a:p>
                  </a:txBody>
                  <a:tcPr/>
                </a:tc>
              </a:tr>
              <a:tr h="370840">
                <a:tc>
                  <a:txBody>
                    <a:bodyPr/>
                    <a:lstStyle/>
                    <a:p>
                      <a:pPr algn="l" fontAlgn="b"/>
                      <a:r>
                        <a:rPr lang="en-US" sz="1800" b="0" i="0" u="none" strike="noStrike" dirty="0">
                          <a:solidFill>
                            <a:srgbClr val="000000"/>
                          </a:solidFill>
                          <a:effectLst/>
                          <a:latin typeface="+Body"/>
                        </a:rPr>
                        <a:t>TOTUFE_U1</a:t>
                      </a:r>
                    </a:p>
                  </a:txBody>
                  <a:tcPr marL="9525" marR="9525" marT="9525" marB="0" anchor="b"/>
                </a:tc>
                <a:tc>
                  <a:txBody>
                    <a:bodyPr/>
                    <a:lstStyle/>
                    <a:p>
                      <a:pPr algn="ctr" fontAlgn="b"/>
                      <a:r>
                        <a:rPr lang="en-US" sz="1800" b="0" i="0" u="none" strike="noStrike" baseline="0">
                          <a:solidFill>
                            <a:srgbClr val="000000"/>
                          </a:solidFill>
                          <a:effectLst/>
                          <a:latin typeface="+Body"/>
                        </a:rPr>
                        <a:t>657,974</a:t>
                      </a:r>
                    </a:p>
                  </a:txBody>
                  <a:tcPr marL="9525" marR="9525" marT="9525" marB="0" anchor="b"/>
                </a:tc>
                <a:tc>
                  <a:txBody>
                    <a:bodyPr/>
                    <a:lstStyle/>
                    <a:p>
                      <a:pPr algn="ctr" fontAlgn="b"/>
                      <a:r>
                        <a:rPr lang="en-US" sz="1800" b="0" i="0" u="none" strike="noStrike" baseline="0">
                          <a:solidFill>
                            <a:srgbClr val="000000"/>
                          </a:solidFill>
                          <a:effectLst/>
                          <a:latin typeface="+Body"/>
                        </a:rPr>
                        <a:t>$7,209,457 </a:t>
                      </a:r>
                    </a:p>
                  </a:txBody>
                  <a:tcPr marL="9525" marR="9525" marT="9525" marB="0" anchor="b"/>
                </a:tc>
                <a:tc>
                  <a:txBody>
                    <a:bodyPr/>
                    <a:lstStyle/>
                    <a:p>
                      <a:pPr algn="ctr" fontAlgn="b"/>
                      <a:r>
                        <a:rPr lang="en-US" sz="1800" b="0" i="0" u="none" strike="noStrike" baseline="0">
                          <a:solidFill>
                            <a:srgbClr val="000000"/>
                          </a:solidFill>
                          <a:effectLst/>
                          <a:latin typeface="+Body"/>
                        </a:rPr>
                        <a:t>0.174%</a:t>
                      </a:r>
                    </a:p>
                  </a:txBody>
                  <a:tcPr marL="9525" marR="9525" marT="9525" marB="0" anchor="b"/>
                </a:tc>
                <a:tc>
                  <a:txBody>
                    <a:bodyPr/>
                    <a:lstStyle/>
                    <a:p>
                      <a:pPr algn="ctr" fontAlgn="b"/>
                      <a:r>
                        <a:rPr lang="en-US" sz="1800" b="0" i="0" u="none" strike="noStrike" baseline="0">
                          <a:solidFill>
                            <a:srgbClr val="000000"/>
                          </a:solidFill>
                          <a:effectLst/>
                          <a:latin typeface="+Body"/>
                        </a:rPr>
                        <a:t>100.00%</a:t>
                      </a:r>
                    </a:p>
                  </a:txBody>
                  <a:tcPr marL="9525" marR="9525" marT="9525" marB="0" anchor="b"/>
                </a:tc>
              </a:tr>
              <a:tr h="370840">
                <a:tc>
                  <a:txBody>
                    <a:bodyPr/>
                    <a:lstStyle/>
                    <a:p>
                      <a:pPr algn="l" fontAlgn="b"/>
                      <a:r>
                        <a:rPr lang="en-US" sz="1800" b="0" i="0" u="none" strike="noStrike">
                          <a:solidFill>
                            <a:srgbClr val="000000"/>
                          </a:solidFill>
                          <a:effectLst/>
                          <a:latin typeface="+Body"/>
                        </a:rPr>
                        <a:t>UFEIDR_U1</a:t>
                      </a:r>
                    </a:p>
                  </a:txBody>
                  <a:tcPr marL="9525" marR="9525" marT="9525" marB="0" anchor="b"/>
                </a:tc>
                <a:tc>
                  <a:txBody>
                    <a:bodyPr/>
                    <a:lstStyle/>
                    <a:p>
                      <a:pPr algn="ctr" fontAlgn="b"/>
                      <a:r>
                        <a:rPr lang="en-US" sz="1800" b="0" i="0" u="none" strike="noStrike" baseline="0">
                          <a:solidFill>
                            <a:srgbClr val="000000"/>
                          </a:solidFill>
                          <a:effectLst/>
                          <a:latin typeface="+Body"/>
                        </a:rPr>
                        <a:t>604,160</a:t>
                      </a:r>
                    </a:p>
                  </a:txBody>
                  <a:tcPr marL="9525" marR="9525" marT="9525" marB="0" anchor="b"/>
                </a:tc>
                <a:tc>
                  <a:txBody>
                    <a:bodyPr/>
                    <a:lstStyle/>
                    <a:p>
                      <a:pPr algn="ctr" fontAlgn="b"/>
                      <a:r>
                        <a:rPr lang="en-US" sz="1800" b="0" i="0" u="none" strike="noStrike" baseline="0">
                          <a:solidFill>
                            <a:srgbClr val="000000"/>
                          </a:solidFill>
                          <a:effectLst/>
                          <a:latin typeface="+Body"/>
                        </a:rPr>
                        <a:t>$6,571,145 </a:t>
                      </a:r>
                    </a:p>
                  </a:txBody>
                  <a:tcPr marL="9525" marR="9525" marT="9525" marB="0" anchor="b"/>
                </a:tc>
                <a:tc>
                  <a:txBody>
                    <a:bodyPr/>
                    <a:lstStyle/>
                    <a:p>
                      <a:pPr algn="ctr" fontAlgn="b"/>
                      <a:r>
                        <a:rPr lang="en-US" sz="1800" b="0" i="0" u="none" strike="noStrike" baseline="0">
                          <a:solidFill>
                            <a:srgbClr val="000000"/>
                          </a:solidFill>
                          <a:effectLst/>
                          <a:latin typeface="+Body"/>
                        </a:rPr>
                        <a:t>0.160%</a:t>
                      </a:r>
                    </a:p>
                  </a:txBody>
                  <a:tcPr marL="9525" marR="9525" marT="9525" marB="0" anchor="b"/>
                </a:tc>
                <a:tc>
                  <a:txBody>
                    <a:bodyPr/>
                    <a:lstStyle/>
                    <a:p>
                      <a:pPr algn="ctr" fontAlgn="b"/>
                      <a:r>
                        <a:rPr lang="en-US" sz="1800" b="0" i="0" u="none" strike="noStrike" baseline="0">
                          <a:solidFill>
                            <a:srgbClr val="000000"/>
                          </a:solidFill>
                          <a:effectLst/>
                          <a:latin typeface="+Body"/>
                        </a:rPr>
                        <a:t>91.15%</a:t>
                      </a:r>
                    </a:p>
                  </a:txBody>
                  <a:tcPr marL="9525" marR="9525" marT="9525" marB="0" anchor="b"/>
                </a:tc>
              </a:tr>
              <a:tr h="370840">
                <a:tc>
                  <a:txBody>
                    <a:bodyPr/>
                    <a:lstStyle/>
                    <a:p>
                      <a:pPr algn="l" fontAlgn="b"/>
                      <a:r>
                        <a:rPr lang="en-US" sz="1800" b="0" i="0" u="none" strike="noStrike">
                          <a:solidFill>
                            <a:srgbClr val="000000"/>
                          </a:solidFill>
                          <a:effectLst/>
                          <a:latin typeface="+Body"/>
                        </a:rPr>
                        <a:t>UFENIDR_U1</a:t>
                      </a:r>
                    </a:p>
                  </a:txBody>
                  <a:tcPr marL="9525" marR="9525" marT="9525" marB="0" anchor="b"/>
                </a:tc>
                <a:tc>
                  <a:txBody>
                    <a:bodyPr/>
                    <a:lstStyle/>
                    <a:p>
                      <a:pPr algn="ctr" fontAlgn="b"/>
                      <a:r>
                        <a:rPr lang="en-US" sz="1800" b="0" i="0" u="none" strike="noStrike" baseline="0">
                          <a:solidFill>
                            <a:srgbClr val="000000"/>
                          </a:solidFill>
                          <a:effectLst/>
                          <a:latin typeface="+Body"/>
                        </a:rPr>
                        <a:t>21,750</a:t>
                      </a:r>
                    </a:p>
                  </a:txBody>
                  <a:tcPr marL="9525" marR="9525" marT="9525" marB="0" anchor="b"/>
                </a:tc>
                <a:tc>
                  <a:txBody>
                    <a:bodyPr/>
                    <a:lstStyle/>
                    <a:p>
                      <a:pPr algn="ctr" fontAlgn="b"/>
                      <a:r>
                        <a:rPr lang="en-US" sz="1800" b="0" i="0" u="none" strike="noStrike" baseline="0">
                          <a:solidFill>
                            <a:srgbClr val="000000"/>
                          </a:solidFill>
                          <a:effectLst/>
                          <a:latin typeface="+Body"/>
                        </a:rPr>
                        <a:t>$215,169 </a:t>
                      </a:r>
                    </a:p>
                  </a:txBody>
                  <a:tcPr marL="9525" marR="9525" marT="9525" marB="0" anchor="b"/>
                </a:tc>
                <a:tc>
                  <a:txBody>
                    <a:bodyPr/>
                    <a:lstStyle/>
                    <a:p>
                      <a:pPr algn="ctr" fontAlgn="b"/>
                      <a:r>
                        <a:rPr lang="en-US" sz="1800" b="0" i="0" u="none" strike="noStrike" baseline="0">
                          <a:solidFill>
                            <a:srgbClr val="000000"/>
                          </a:solidFill>
                          <a:effectLst/>
                          <a:latin typeface="+Body"/>
                        </a:rPr>
                        <a:t>0.006%</a:t>
                      </a:r>
                    </a:p>
                  </a:txBody>
                  <a:tcPr marL="9525" marR="9525" marT="9525" marB="0" anchor="b"/>
                </a:tc>
                <a:tc>
                  <a:txBody>
                    <a:bodyPr/>
                    <a:lstStyle/>
                    <a:p>
                      <a:pPr algn="ctr" fontAlgn="b"/>
                      <a:r>
                        <a:rPr lang="en-US" sz="1800" b="0" i="0" u="none" strike="noStrike" baseline="0">
                          <a:solidFill>
                            <a:srgbClr val="000000"/>
                          </a:solidFill>
                          <a:effectLst/>
                          <a:latin typeface="+Body"/>
                        </a:rPr>
                        <a:t>2.98%</a:t>
                      </a:r>
                    </a:p>
                  </a:txBody>
                  <a:tcPr marL="9525" marR="9525" marT="9525" marB="0" anchor="b"/>
                </a:tc>
              </a:tr>
              <a:tr h="370840">
                <a:tc>
                  <a:txBody>
                    <a:bodyPr/>
                    <a:lstStyle/>
                    <a:p>
                      <a:pPr algn="l" fontAlgn="b"/>
                      <a:r>
                        <a:rPr lang="en-US" sz="1800" b="0" i="0" u="none" strike="noStrike">
                          <a:solidFill>
                            <a:srgbClr val="000000"/>
                          </a:solidFill>
                          <a:effectLst/>
                          <a:latin typeface="+Body"/>
                        </a:rPr>
                        <a:t>UFETRANS_U1</a:t>
                      </a:r>
                    </a:p>
                  </a:txBody>
                  <a:tcPr marL="9525" marR="9525" marT="9525" marB="0" anchor="b"/>
                </a:tc>
                <a:tc>
                  <a:txBody>
                    <a:bodyPr/>
                    <a:lstStyle/>
                    <a:p>
                      <a:pPr algn="ctr" fontAlgn="b"/>
                      <a:r>
                        <a:rPr lang="en-US" sz="1800" b="0" i="0" u="none" strike="noStrike" baseline="0">
                          <a:solidFill>
                            <a:srgbClr val="000000"/>
                          </a:solidFill>
                          <a:effectLst/>
                          <a:latin typeface="+Body"/>
                        </a:rPr>
                        <a:t>32,064</a:t>
                      </a:r>
                    </a:p>
                  </a:txBody>
                  <a:tcPr marL="9525" marR="9525" marT="9525" marB="0" anchor="b"/>
                </a:tc>
                <a:tc>
                  <a:txBody>
                    <a:bodyPr/>
                    <a:lstStyle/>
                    <a:p>
                      <a:pPr algn="ctr" fontAlgn="b"/>
                      <a:r>
                        <a:rPr lang="en-US" sz="1800" b="0" i="0" u="none" strike="noStrike" baseline="0">
                          <a:solidFill>
                            <a:srgbClr val="000000"/>
                          </a:solidFill>
                          <a:effectLst/>
                          <a:latin typeface="+Body"/>
                        </a:rPr>
                        <a:t>$423,143 </a:t>
                      </a:r>
                    </a:p>
                  </a:txBody>
                  <a:tcPr marL="9525" marR="9525" marT="9525" marB="0" anchor="b"/>
                </a:tc>
                <a:tc>
                  <a:txBody>
                    <a:bodyPr/>
                    <a:lstStyle/>
                    <a:p>
                      <a:pPr algn="ctr" fontAlgn="b"/>
                      <a:r>
                        <a:rPr lang="en-US" sz="1800" b="0" i="0" u="none" strike="noStrike" baseline="0">
                          <a:solidFill>
                            <a:srgbClr val="000000"/>
                          </a:solidFill>
                          <a:effectLst/>
                          <a:latin typeface="+Body"/>
                        </a:rPr>
                        <a:t>0.008%</a:t>
                      </a:r>
                    </a:p>
                  </a:txBody>
                  <a:tcPr marL="9525" marR="9525" marT="9525" marB="0" anchor="b"/>
                </a:tc>
                <a:tc>
                  <a:txBody>
                    <a:bodyPr/>
                    <a:lstStyle/>
                    <a:p>
                      <a:pPr algn="ctr" fontAlgn="b"/>
                      <a:r>
                        <a:rPr lang="en-US" sz="1800" b="0" i="0" u="none" strike="noStrike" baseline="0" dirty="0">
                          <a:solidFill>
                            <a:srgbClr val="000000"/>
                          </a:solidFill>
                          <a:effectLst/>
                          <a:latin typeface="+Body"/>
                        </a:rPr>
                        <a:t>5.87%</a:t>
                      </a:r>
                    </a:p>
                  </a:txBody>
                  <a:tcPr marL="9525" marR="9525" marT="9525" marB="0" anchor="b"/>
                </a:tc>
              </a:tr>
            </a:tbl>
          </a:graphicData>
        </a:graphic>
      </p:graphicFrame>
      <p:sp>
        <p:nvSpPr>
          <p:cNvPr id="4" name="Footer Placeholder 3"/>
          <p:cNvSpPr>
            <a:spLocks noGrp="1"/>
          </p:cNvSpPr>
          <p:nvPr>
            <p:ph type="ftr" sz="quarter" idx="11"/>
          </p:nvPr>
        </p:nvSpPr>
        <p:spPr/>
        <p:txBody>
          <a:bodyPr/>
          <a:lstStyle/>
          <a:p>
            <a:r>
              <a:rPr lang="en-US" smtClean="0"/>
              <a:t>May 2019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5</a:t>
            </a:fld>
            <a:endParaRPr lang="en-US"/>
          </a:p>
        </p:txBody>
      </p:sp>
      <p:graphicFrame>
        <p:nvGraphicFramePr>
          <p:cNvPr id="9" name="Table 8"/>
          <p:cNvGraphicFramePr>
            <a:graphicFrameLocks noGrp="1"/>
          </p:cNvGraphicFramePr>
          <p:nvPr>
            <p:extLst>
              <p:ext uri="{D42A27DB-BD31-4B8C-83A1-F6EECF244321}">
                <p14:modId xmlns:p14="http://schemas.microsoft.com/office/powerpoint/2010/main" val="2791065527"/>
              </p:ext>
            </p:extLst>
          </p:nvPr>
        </p:nvGraphicFramePr>
        <p:xfrm>
          <a:off x="350520" y="4275454"/>
          <a:ext cx="3251200" cy="809625"/>
        </p:xfrm>
        <a:graphic>
          <a:graphicData uri="http://schemas.openxmlformats.org/drawingml/2006/table">
            <a:tbl>
              <a:tblPr/>
              <a:tblGrid>
                <a:gridCol w="1471763"/>
                <a:gridCol w="1779437"/>
              </a:tblGrid>
              <a:tr h="161925">
                <a:tc>
                  <a:txBody>
                    <a:bodyPr/>
                    <a:lstStyle/>
                    <a:p>
                      <a:pPr algn="l" fontAlgn="b"/>
                      <a:r>
                        <a:rPr lang="en-US" sz="1000" b="1" i="0" u="none" strike="noStrike" dirty="0">
                          <a:solidFill>
                            <a:srgbClr val="000000"/>
                          </a:solidFill>
                          <a:effectLst/>
                          <a:latin typeface="MS Sans Serif"/>
                        </a:rPr>
                        <a:t>Legend:</a:t>
                      </a:r>
                    </a:p>
                  </a:txBody>
                  <a:tcPr marL="9525" marR="9525" marT="9525" marB="0" anchor="b">
                    <a:lnL>
                      <a:noFill/>
                    </a:lnL>
                    <a:lnR>
                      <a:noFill/>
                    </a:lnR>
                    <a:lnT>
                      <a:noFill/>
                    </a:lnT>
                    <a:lnB>
                      <a:noFill/>
                    </a:lnB>
                  </a:tcPr>
                </a:tc>
                <a:tc>
                  <a:txBody>
                    <a:bodyPr/>
                    <a:lstStyle/>
                    <a:p>
                      <a:pPr algn="l" fontAlgn="b"/>
                      <a:endParaRPr lang="en-US" sz="1000" b="0" i="0" u="none" strike="noStrike">
                        <a:solidFill>
                          <a:srgbClr val="000000"/>
                        </a:solidFill>
                        <a:effectLst/>
                        <a:latin typeface="MS Sans Serif"/>
                      </a:endParaRPr>
                    </a:p>
                  </a:txBody>
                  <a:tcPr marL="9525" marR="9525" marT="9525" marB="0" anchor="b">
                    <a:lnL>
                      <a:noFill/>
                    </a:lnL>
                    <a:lnR>
                      <a:noFill/>
                    </a:lnR>
                    <a:lnT>
                      <a:noFill/>
                    </a:lnT>
                    <a:lnB>
                      <a:noFill/>
                    </a:lnB>
                  </a:tcPr>
                </a:tc>
              </a:tr>
              <a:tr h="161925">
                <a:tc gridSpan="2">
                  <a:txBody>
                    <a:bodyPr/>
                    <a:lstStyle/>
                    <a:p>
                      <a:pPr algn="l" fontAlgn="b"/>
                      <a:r>
                        <a:rPr lang="en-US" sz="1000" b="0" i="0" u="none" strike="noStrike">
                          <a:solidFill>
                            <a:srgbClr val="000000"/>
                          </a:solidFill>
                          <a:effectLst/>
                          <a:latin typeface="MS Sans Serif"/>
                        </a:rPr>
                        <a:t>TOTUFE_U1 - Total ERCOT Wide UFE</a:t>
                      </a:r>
                    </a:p>
                  </a:txBody>
                  <a:tcPr marL="9525" marR="9525" marT="9525" marB="0" anchor="b">
                    <a:lnL>
                      <a:noFill/>
                    </a:lnL>
                    <a:lnR>
                      <a:noFill/>
                    </a:lnR>
                    <a:lnT>
                      <a:noFill/>
                    </a:lnT>
                    <a:lnB>
                      <a:noFill/>
                    </a:lnB>
                  </a:tcPr>
                </a:tc>
                <a:tc hMerge="1">
                  <a:txBody>
                    <a:bodyPr/>
                    <a:lstStyle/>
                    <a:p>
                      <a:endParaRPr lang="en-US"/>
                    </a:p>
                  </a:txBody>
                  <a:tcPr/>
                </a:tc>
              </a:tr>
              <a:tr h="161925">
                <a:tc gridSpan="2">
                  <a:txBody>
                    <a:bodyPr/>
                    <a:lstStyle/>
                    <a:p>
                      <a:pPr algn="l" fontAlgn="b"/>
                      <a:r>
                        <a:rPr lang="en-US" sz="1000" b="0" i="0" u="none" strike="noStrike" dirty="0">
                          <a:solidFill>
                            <a:srgbClr val="000000"/>
                          </a:solidFill>
                          <a:effectLst/>
                          <a:latin typeface="MS Sans Serif"/>
                        </a:rPr>
                        <a:t>UFEIDR_U1 - Distribution IDR UFE</a:t>
                      </a:r>
                    </a:p>
                  </a:txBody>
                  <a:tcPr marL="9525" marR="9525" marT="9525" marB="0" anchor="b">
                    <a:lnL>
                      <a:noFill/>
                    </a:lnL>
                    <a:lnR>
                      <a:noFill/>
                    </a:lnR>
                    <a:lnT>
                      <a:noFill/>
                    </a:lnT>
                    <a:lnB>
                      <a:noFill/>
                    </a:lnB>
                  </a:tcPr>
                </a:tc>
                <a:tc hMerge="1">
                  <a:txBody>
                    <a:bodyPr/>
                    <a:lstStyle/>
                    <a:p>
                      <a:endParaRPr lang="en-US"/>
                    </a:p>
                  </a:txBody>
                  <a:tcPr/>
                </a:tc>
              </a:tr>
              <a:tr h="161925">
                <a:tc gridSpan="2">
                  <a:txBody>
                    <a:bodyPr/>
                    <a:lstStyle/>
                    <a:p>
                      <a:pPr algn="l" fontAlgn="b"/>
                      <a:r>
                        <a:rPr lang="en-US" sz="1000" b="0" i="0" u="none" strike="noStrike">
                          <a:solidFill>
                            <a:srgbClr val="000000"/>
                          </a:solidFill>
                          <a:effectLst/>
                          <a:latin typeface="MS Sans Serif"/>
                        </a:rPr>
                        <a:t>UFENIDR_U1 - NIDR UFE</a:t>
                      </a:r>
                    </a:p>
                  </a:txBody>
                  <a:tcPr marL="9525" marR="9525" marT="9525" marB="0" anchor="b">
                    <a:lnL>
                      <a:noFill/>
                    </a:lnL>
                    <a:lnR>
                      <a:noFill/>
                    </a:lnR>
                    <a:lnT>
                      <a:noFill/>
                    </a:lnT>
                    <a:lnB>
                      <a:noFill/>
                    </a:lnB>
                  </a:tcPr>
                </a:tc>
                <a:tc hMerge="1">
                  <a:txBody>
                    <a:bodyPr/>
                    <a:lstStyle/>
                    <a:p>
                      <a:endParaRPr lang="en-US"/>
                    </a:p>
                  </a:txBody>
                  <a:tcPr/>
                </a:tc>
              </a:tr>
              <a:tr h="161925">
                <a:tc gridSpan="2">
                  <a:txBody>
                    <a:bodyPr/>
                    <a:lstStyle/>
                    <a:p>
                      <a:pPr algn="l" fontAlgn="b"/>
                      <a:r>
                        <a:rPr lang="en-US" sz="1000" b="0" i="0" u="none" strike="noStrike" dirty="0">
                          <a:solidFill>
                            <a:srgbClr val="000000"/>
                          </a:solidFill>
                          <a:effectLst/>
                          <a:latin typeface="MS Sans Serif"/>
                        </a:rPr>
                        <a:t>UFETRANS_U1 - Transmission IDR UFE</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extLst>
      <p:ext uri="{BB962C8B-B14F-4D97-AF65-F5344CB8AC3E}">
        <p14:creationId xmlns:p14="http://schemas.microsoft.com/office/powerpoint/2010/main" val="21982342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Average Daily % UFE (sorted low to high)</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2019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6</a:t>
            </a:fld>
            <a:endParaRPr lang="en-US"/>
          </a:p>
        </p:txBody>
      </p:sp>
      <p:pic>
        <p:nvPicPr>
          <p:cNvPr id="7" name="Content Placeholder 6"/>
          <p:cNvPicPr>
            <a:picLocks noGrp="1" noChangeAspect="1"/>
          </p:cNvPicPr>
          <p:nvPr>
            <p:ph idx="1"/>
          </p:nvPr>
        </p:nvPicPr>
        <p:blipFill>
          <a:blip r:embed="rId3"/>
          <a:stretch>
            <a:fillRect/>
          </a:stretch>
        </p:blipFill>
        <p:spPr>
          <a:xfrm>
            <a:off x="1112004" y="990600"/>
            <a:ext cx="6919991" cy="5053013"/>
          </a:xfrm>
          <a:prstGeom prst="rect">
            <a:avLst/>
          </a:prstGeom>
        </p:spPr>
      </p:pic>
    </p:spTree>
    <p:extLst>
      <p:ext uri="{BB962C8B-B14F-4D97-AF65-F5344CB8AC3E}">
        <p14:creationId xmlns:p14="http://schemas.microsoft.com/office/powerpoint/2010/main" val="25969837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UFE Monthly MWH</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2019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7</a:t>
            </a:fld>
            <a:endParaRPr lang="en-US"/>
          </a:p>
        </p:txBody>
      </p:sp>
      <p:pic>
        <p:nvPicPr>
          <p:cNvPr id="7" name="Content Placeholder 6"/>
          <p:cNvPicPr>
            <a:picLocks noGrp="1" noChangeAspect="1"/>
          </p:cNvPicPr>
          <p:nvPr>
            <p:ph idx="1"/>
          </p:nvPr>
        </p:nvPicPr>
        <p:blipFill>
          <a:blip r:embed="rId3"/>
          <a:stretch>
            <a:fillRect/>
          </a:stretch>
        </p:blipFill>
        <p:spPr>
          <a:xfrm>
            <a:off x="1088784" y="990600"/>
            <a:ext cx="6966432" cy="5053013"/>
          </a:xfrm>
          <a:prstGeom prst="rect">
            <a:avLst/>
          </a:prstGeom>
        </p:spPr>
      </p:pic>
    </p:spTree>
    <p:extLst>
      <p:ext uri="{BB962C8B-B14F-4D97-AF65-F5344CB8AC3E}">
        <p14:creationId xmlns:p14="http://schemas.microsoft.com/office/powerpoint/2010/main" val="1141732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UFE Monthly Cost</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2019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8</a:t>
            </a:fld>
            <a:endParaRPr lang="en-US"/>
          </a:p>
        </p:txBody>
      </p:sp>
      <p:pic>
        <p:nvPicPr>
          <p:cNvPr id="6" name="Content Placeholder 5"/>
          <p:cNvPicPr>
            <a:picLocks noGrp="1" noChangeAspect="1"/>
          </p:cNvPicPr>
          <p:nvPr>
            <p:ph idx="1"/>
          </p:nvPr>
        </p:nvPicPr>
        <p:blipFill>
          <a:blip r:embed="rId3"/>
          <a:stretch>
            <a:fillRect/>
          </a:stretch>
        </p:blipFill>
        <p:spPr>
          <a:xfrm>
            <a:off x="1088784" y="990600"/>
            <a:ext cx="6966432" cy="5053013"/>
          </a:xfrm>
          <a:prstGeom prst="rect">
            <a:avLst/>
          </a:prstGeom>
        </p:spPr>
      </p:pic>
    </p:spTree>
    <p:extLst>
      <p:ext uri="{BB962C8B-B14F-4D97-AF65-F5344CB8AC3E}">
        <p14:creationId xmlns:p14="http://schemas.microsoft.com/office/powerpoint/2010/main" val="17349239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Historical Yearly Values</a:t>
            </a:r>
            <a:endParaRPr lang="en-US" b="1" dirty="0">
              <a:solidFill>
                <a:schemeClr val="accent1"/>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962486609"/>
              </p:ext>
            </p:extLst>
          </p:nvPr>
        </p:nvGraphicFramePr>
        <p:xfrm>
          <a:off x="304800" y="909953"/>
          <a:ext cx="8534400" cy="5338447"/>
        </p:xfrm>
        <a:graphic>
          <a:graphicData uri="http://schemas.openxmlformats.org/drawingml/2006/table">
            <a:tbl>
              <a:tblPr firstRow="1" bandRow="1">
                <a:tableStyleId>{5C22544A-7EE6-4342-B048-85BDC9FD1C3A}</a:tableStyleId>
              </a:tblPr>
              <a:tblGrid>
                <a:gridCol w="1371600"/>
                <a:gridCol w="1752600"/>
                <a:gridCol w="1905000"/>
                <a:gridCol w="1798320"/>
                <a:gridCol w="1706880"/>
              </a:tblGrid>
              <a:tr h="385247">
                <a:tc>
                  <a:txBody>
                    <a:bodyPr/>
                    <a:lstStyle/>
                    <a:p>
                      <a:endParaRPr lang="en-US" dirty="0"/>
                    </a:p>
                  </a:txBody>
                  <a:tcPr/>
                </a:tc>
                <a:tc>
                  <a:txBody>
                    <a:bodyPr/>
                    <a:lstStyle/>
                    <a:p>
                      <a:r>
                        <a:rPr lang="en-US" dirty="0" smtClean="0"/>
                        <a:t>       MWH</a:t>
                      </a:r>
                      <a:endParaRPr lang="en-US" dirty="0"/>
                    </a:p>
                  </a:txBody>
                  <a:tcPr/>
                </a:tc>
                <a:tc>
                  <a:txBody>
                    <a:bodyPr/>
                    <a:lstStyle/>
                    <a:p>
                      <a:r>
                        <a:rPr lang="en-US" dirty="0" smtClean="0"/>
                        <a:t>       COST</a:t>
                      </a:r>
                      <a:endParaRPr lang="en-US" dirty="0"/>
                    </a:p>
                  </a:txBody>
                  <a:tcPr/>
                </a:tc>
                <a:tc>
                  <a:txBody>
                    <a:bodyPr/>
                    <a:lstStyle/>
                    <a:p>
                      <a:r>
                        <a:rPr lang="en-US" dirty="0" smtClean="0"/>
                        <a:t>  % of LOAD</a:t>
                      </a:r>
                      <a:endParaRPr lang="en-US" dirty="0"/>
                    </a:p>
                  </a:txBody>
                  <a:tcPr/>
                </a:tc>
                <a:tc>
                  <a:txBody>
                    <a:bodyPr/>
                    <a:lstStyle/>
                    <a:p>
                      <a:r>
                        <a:rPr lang="en-US" dirty="0" smtClean="0"/>
                        <a:t>  AVG PRICE</a:t>
                      </a:r>
                      <a:endParaRPr lang="en-US" dirty="0"/>
                    </a:p>
                  </a:txBody>
                  <a:tcPr/>
                </a:tc>
              </a:tr>
              <a:tr h="331813">
                <a:tc>
                  <a:txBody>
                    <a:bodyPr/>
                    <a:lstStyle/>
                    <a:p>
                      <a:pPr algn="l" fontAlgn="b"/>
                      <a:r>
                        <a:rPr lang="en-US" sz="1400" b="0" i="0" u="none" strike="noStrike" dirty="0">
                          <a:solidFill>
                            <a:srgbClr val="000000"/>
                          </a:solidFill>
                          <a:effectLst/>
                          <a:latin typeface="+Body"/>
                        </a:rPr>
                        <a:t>2003</a:t>
                      </a:r>
                    </a:p>
                  </a:txBody>
                  <a:tcPr marL="9525" marR="9525" marT="9525" marB="0" anchor="b"/>
                </a:tc>
                <a:tc>
                  <a:txBody>
                    <a:bodyPr/>
                    <a:lstStyle/>
                    <a:p>
                      <a:pPr algn="ctr" fontAlgn="b"/>
                      <a:r>
                        <a:rPr lang="en-US" sz="1400" b="0" i="0" u="none" strike="noStrike">
                          <a:solidFill>
                            <a:srgbClr val="000000"/>
                          </a:solidFill>
                          <a:effectLst/>
                          <a:latin typeface="+Body"/>
                        </a:rPr>
                        <a:t>1,672,727</a:t>
                      </a:r>
                    </a:p>
                  </a:txBody>
                  <a:tcPr marL="9525" marR="9525" marT="9525" marB="0" anchor="b"/>
                </a:tc>
                <a:tc>
                  <a:txBody>
                    <a:bodyPr/>
                    <a:lstStyle/>
                    <a:p>
                      <a:pPr algn="ctr" fontAlgn="b"/>
                      <a:r>
                        <a:rPr lang="en-US" sz="1400" b="0" i="0" u="none" strike="noStrike">
                          <a:solidFill>
                            <a:srgbClr val="000000"/>
                          </a:solidFill>
                          <a:effectLst/>
                          <a:latin typeface="+Body"/>
                        </a:rPr>
                        <a:t>$156,733,428</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$41.31 </a:t>
                      </a:r>
                    </a:p>
                  </a:txBody>
                  <a:tcPr marL="9525" marR="9525" marT="9525" marB="0" anchor="b"/>
                </a:tc>
              </a:tr>
              <a:tr h="316641">
                <a:tc>
                  <a:txBody>
                    <a:bodyPr/>
                    <a:lstStyle/>
                    <a:p>
                      <a:pPr algn="l" fontAlgn="b"/>
                      <a:r>
                        <a:rPr lang="en-US" sz="1400" b="0" i="0" u="none" strike="noStrike">
                          <a:solidFill>
                            <a:srgbClr val="000000"/>
                          </a:solidFill>
                          <a:effectLst/>
                          <a:latin typeface="+Body"/>
                        </a:rPr>
                        <a:t>2004</a:t>
                      </a:r>
                    </a:p>
                  </a:txBody>
                  <a:tcPr marL="9525" marR="9525" marT="9525" marB="0" anchor="b"/>
                </a:tc>
                <a:tc>
                  <a:txBody>
                    <a:bodyPr/>
                    <a:lstStyle/>
                    <a:p>
                      <a:pPr algn="ctr" fontAlgn="b"/>
                      <a:r>
                        <a:rPr lang="en-US" sz="1400" b="0" i="0" u="none" strike="noStrike">
                          <a:solidFill>
                            <a:srgbClr val="000000"/>
                          </a:solidFill>
                          <a:effectLst/>
                          <a:latin typeface="+Body"/>
                        </a:rPr>
                        <a:t>1,344,289</a:t>
                      </a:r>
                    </a:p>
                  </a:txBody>
                  <a:tcPr marL="9525" marR="9525" marT="9525" marB="0" anchor="b"/>
                </a:tc>
                <a:tc>
                  <a:txBody>
                    <a:bodyPr/>
                    <a:lstStyle/>
                    <a:p>
                      <a:pPr algn="ctr" fontAlgn="b"/>
                      <a:r>
                        <a:rPr lang="en-US" sz="1400" b="0" i="0" u="none" strike="noStrike">
                          <a:solidFill>
                            <a:srgbClr val="000000"/>
                          </a:solidFill>
                          <a:effectLst/>
                          <a:latin typeface="+Body"/>
                        </a:rPr>
                        <a:t>$102,693,690</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$42.00 </a:t>
                      </a:r>
                    </a:p>
                  </a:txBody>
                  <a:tcPr marL="9525" marR="9525" marT="9525" marB="0" anchor="b"/>
                </a:tc>
              </a:tr>
              <a:tr h="316641">
                <a:tc>
                  <a:txBody>
                    <a:bodyPr/>
                    <a:lstStyle/>
                    <a:p>
                      <a:pPr algn="l" fontAlgn="b"/>
                      <a:r>
                        <a:rPr lang="en-US" sz="1400" b="0" i="0" u="none" strike="noStrike">
                          <a:solidFill>
                            <a:srgbClr val="000000"/>
                          </a:solidFill>
                          <a:effectLst/>
                          <a:latin typeface="+Body"/>
                        </a:rPr>
                        <a:t>2005</a:t>
                      </a:r>
                    </a:p>
                  </a:txBody>
                  <a:tcPr marL="9525" marR="9525" marT="9525" marB="0" anchor="b"/>
                </a:tc>
                <a:tc>
                  <a:txBody>
                    <a:bodyPr/>
                    <a:lstStyle/>
                    <a:p>
                      <a:pPr algn="ctr" fontAlgn="b"/>
                      <a:r>
                        <a:rPr lang="en-US" sz="1400" b="0" i="0" u="none" strike="noStrike">
                          <a:solidFill>
                            <a:srgbClr val="000000"/>
                          </a:solidFill>
                          <a:effectLst/>
                          <a:latin typeface="+Body"/>
                        </a:rPr>
                        <a:t>1,082,561</a:t>
                      </a:r>
                    </a:p>
                  </a:txBody>
                  <a:tcPr marL="9525" marR="9525" marT="9525" marB="0" anchor="b"/>
                </a:tc>
                <a:tc>
                  <a:txBody>
                    <a:bodyPr/>
                    <a:lstStyle/>
                    <a:p>
                      <a:pPr algn="ctr" fontAlgn="b"/>
                      <a:r>
                        <a:rPr lang="en-US" sz="1400" b="0" i="0" u="none" strike="noStrike">
                          <a:solidFill>
                            <a:srgbClr val="000000"/>
                          </a:solidFill>
                          <a:effectLst/>
                          <a:latin typeface="+Body"/>
                        </a:rPr>
                        <a:t>$174,154,088</a:t>
                      </a:r>
                    </a:p>
                  </a:txBody>
                  <a:tcPr marL="9525" marR="9525" marT="9525" marB="0" anchor="b"/>
                </a:tc>
                <a:tc>
                  <a:txBody>
                    <a:bodyPr/>
                    <a:lstStyle/>
                    <a:p>
                      <a:pPr algn="ctr" fontAlgn="b"/>
                      <a:r>
                        <a:rPr lang="en-US" sz="1400" b="0" i="0" u="none" strike="noStrike">
                          <a:solidFill>
                            <a:srgbClr val="000000"/>
                          </a:solidFill>
                          <a:effectLst/>
                          <a:latin typeface="+Body"/>
                        </a:rPr>
                        <a:t>0.30%</a:t>
                      </a:r>
                    </a:p>
                  </a:txBody>
                  <a:tcPr marL="9525" marR="9525" marT="9525" marB="0" anchor="b"/>
                </a:tc>
                <a:tc>
                  <a:txBody>
                    <a:bodyPr/>
                    <a:lstStyle/>
                    <a:p>
                      <a:pPr algn="ctr" fontAlgn="b"/>
                      <a:r>
                        <a:rPr lang="en-US" sz="1400" b="0" i="0" u="none" strike="noStrike">
                          <a:solidFill>
                            <a:srgbClr val="000000"/>
                          </a:solidFill>
                          <a:effectLst/>
                          <a:latin typeface="+Body"/>
                        </a:rPr>
                        <a:t>$65.91 </a:t>
                      </a:r>
                    </a:p>
                  </a:txBody>
                  <a:tcPr marL="9525" marR="9525" marT="9525" marB="0" anchor="b"/>
                </a:tc>
              </a:tr>
              <a:tr h="316641">
                <a:tc>
                  <a:txBody>
                    <a:bodyPr/>
                    <a:lstStyle/>
                    <a:p>
                      <a:pPr algn="l" fontAlgn="b"/>
                      <a:r>
                        <a:rPr lang="en-US" sz="1400" b="0" i="0" u="none" strike="noStrike">
                          <a:solidFill>
                            <a:srgbClr val="000000"/>
                          </a:solidFill>
                          <a:effectLst/>
                          <a:latin typeface="+Body"/>
                        </a:rPr>
                        <a:t>2006</a:t>
                      </a:r>
                    </a:p>
                  </a:txBody>
                  <a:tcPr marL="9525" marR="9525" marT="9525" marB="0" anchor="b"/>
                </a:tc>
                <a:tc>
                  <a:txBody>
                    <a:bodyPr/>
                    <a:lstStyle/>
                    <a:p>
                      <a:pPr algn="ctr" fontAlgn="b"/>
                      <a:r>
                        <a:rPr lang="en-US" sz="1400" b="0" i="0" u="none" strike="noStrike">
                          <a:solidFill>
                            <a:srgbClr val="000000"/>
                          </a:solidFill>
                          <a:effectLst/>
                          <a:latin typeface="+Body"/>
                        </a:rPr>
                        <a:t>2,304,458</a:t>
                      </a:r>
                    </a:p>
                  </a:txBody>
                  <a:tcPr marL="9525" marR="9525" marT="9525" marB="0" anchor="b"/>
                </a:tc>
                <a:tc>
                  <a:txBody>
                    <a:bodyPr/>
                    <a:lstStyle/>
                    <a:p>
                      <a:pPr algn="ctr" fontAlgn="b"/>
                      <a:r>
                        <a:rPr lang="en-US" sz="1400" b="0" i="0" u="none" strike="noStrike">
                          <a:solidFill>
                            <a:srgbClr val="000000"/>
                          </a:solidFill>
                          <a:effectLst/>
                          <a:latin typeface="+Body"/>
                        </a:rPr>
                        <a:t>$187,975,534</a:t>
                      </a:r>
                    </a:p>
                  </a:txBody>
                  <a:tcPr marL="9525" marR="9525" marT="9525" marB="0" anchor="b"/>
                </a:tc>
                <a:tc>
                  <a:txBody>
                    <a:bodyPr/>
                    <a:lstStyle/>
                    <a:p>
                      <a:pPr algn="ctr" fontAlgn="b"/>
                      <a:r>
                        <a:rPr lang="en-US" sz="1400" b="0" i="0" u="none" strike="noStrike">
                          <a:solidFill>
                            <a:srgbClr val="000000"/>
                          </a:solidFill>
                          <a:effectLst/>
                          <a:latin typeface="+Body"/>
                        </a:rPr>
                        <a:t>0.70%</a:t>
                      </a:r>
                    </a:p>
                  </a:txBody>
                  <a:tcPr marL="9525" marR="9525" marT="9525" marB="0" anchor="b"/>
                </a:tc>
                <a:tc>
                  <a:txBody>
                    <a:bodyPr/>
                    <a:lstStyle/>
                    <a:p>
                      <a:pPr algn="ctr" fontAlgn="b"/>
                      <a:r>
                        <a:rPr lang="en-US" sz="1400" b="0" i="0" u="none" strike="noStrike">
                          <a:solidFill>
                            <a:srgbClr val="000000"/>
                          </a:solidFill>
                          <a:effectLst/>
                          <a:latin typeface="+Body"/>
                        </a:rPr>
                        <a:t>$51.26 </a:t>
                      </a:r>
                    </a:p>
                  </a:txBody>
                  <a:tcPr marL="9525" marR="9525" marT="9525" marB="0" anchor="b"/>
                </a:tc>
              </a:tr>
              <a:tr h="316641">
                <a:tc>
                  <a:txBody>
                    <a:bodyPr/>
                    <a:lstStyle/>
                    <a:p>
                      <a:pPr algn="l" fontAlgn="b"/>
                      <a:r>
                        <a:rPr lang="en-US" sz="1400" b="0" i="0" u="none" strike="noStrike">
                          <a:solidFill>
                            <a:srgbClr val="000000"/>
                          </a:solidFill>
                          <a:effectLst/>
                          <a:latin typeface="+Body"/>
                        </a:rPr>
                        <a:t>2007</a:t>
                      </a:r>
                    </a:p>
                  </a:txBody>
                  <a:tcPr marL="9525" marR="9525" marT="9525" marB="0" anchor="b"/>
                </a:tc>
                <a:tc>
                  <a:txBody>
                    <a:bodyPr/>
                    <a:lstStyle/>
                    <a:p>
                      <a:pPr algn="ctr" fontAlgn="b"/>
                      <a:r>
                        <a:rPr lang="en-US" sz="1400" b="0" i="0" u="none" strike="noStrike">
                          <a:solidFill>
                            <a:srgbClr val="000000"/>
                          </a:solidFill>
                          <a:effectLst/>
                          <a:latin typeface="+Body"/>
                        </a:rPr>
                        <a:t>2,914,297</a:t>
                      </a:r>
                    </a:p>
                  </a:txBody>
                  <a:tcPr marL="9525" marR="9525" marT="9525" marB="0" anchor="b"/>
                </a:tc>
                <a:tc>
                  <a:txBody>
                    <a:bodyPr/>
                    <a:lstStyle/>
                    <a:p>
                      <a:pPr algn="ctr" fontAlgn="b"/>
                      <a:r>
                        <a:rPr lang="en-US" sz="1400" b="0" i="0" u="none" strike="noStrike">
                          <a:solidFill>
                            <a:srgbClr val="000000"/>
                          </a:solidFill>
                          <a:effectLst/>
                          <a:latin typeface="+Body"/>
                        </a:rPr>
                        <a:t>$206,949,832</a:t>
                      </a:r>
                    </a:p>
                  </a:txBody>
                  <a:tcPr marL="9525" marR="9525" marT="9525" marB="0" anchor="b"/>
                </a:tc>
                <a:tc>
                  <a:txBody>
                    <a:bodyPr/>
                    <a:lstStyle/>
                    <a:p>
                      <a:pPr algn="ctr" fontAlgn="b"/>
                      <a:r>
                        <a:rPr lang="en-US" sz="1400" b="0" i="0" u="none" strike="noStrike">
                          <a:solidFill>
                            <a:srgbClr val="000000"/>
                          </a:solidFill>
                          <a:effectLst/>
                          <a:latin typeface="+Body"/>
                        </a:rPr>
                        <a:t>0.90%</a:t>
                      </a:r>
                    </a:p>
                  </a:txBody>
                  <a:tcPr marL="9525" marR="9525" marT="9525" marB="0" anchor="b"/>
                </a:tc>
                <a:tc>
                  <a:txBody>
                    <a:bodyPr/>
                    <a:lstStyle/>
                    <a:p>
                      <a:pPr algn="ctr" fontAlgn="b"/>
                      <a:r>
                        <a:rPr lang="en-US" sz="1400" b="0" i="0" u="none" strike="noStrike">
                          <a:solidFill>
                            <a:srgbClr val="000000"/>
                          </a:solidFill>
                          <a:effectLst/>
                          <a:latin typeface="+Body"/>
                        </a:rPr>
                        <a:t>$52.77 </a:t>
                      </a:r>
                    </a:p>
                  </a:txBody>
                  <a:tcPr marL="9525" marR="9525" marT="9525" marB="0" anchor="b"/>
                </a:tc>
              </a:tr>
              <a:tr h="316641">
                <a:tc>
                  <a:txBody>
                    <a:bodyPr/>
                    <a:lstStyle/>
                    <a:p>
                      <a:pPr algn="l" fontAlgn="b"/>
                      <a:r>
                        <a:rPr lang="en-US" sz="1400" b="0" i="0" u="none" strike="noStrike">
                          <a:solidFill>
                            <a:srgbClr val="000000"/>
                          </a:solidFill>
                          <a:effectLst/>
                          <a:latin typeface="+Body"/>
                        </a:rPr>
                        <a:t>2008</a:t>
                      </a:r>
                    </a:p>
                  </a:txBody>
                  <a:tcPr marL="9525" marR="9525" marT="9525" marB="0" anchor="b"/>
                </a:tc>
                <a:tc>
                  <a:txBody>
                    <a:bodyPr/>
                    <a:lstStyle/>
                    <a:p>
                      <a:pPr algn="ctr" fontAlgn="b"/>
                      <a:r>
                        <a:rPr lang="en-US" sz="1400" b="0" i="0" u="none" strike="noStrike">
                          <a:solidFill>
                            <a:srgbClr val="000000"/>
                          </a:solidFill>
                          <a:effectLst/>
                          <a:latin typeface="+Body"/>
                        </a:rPr>
                        <a:t>1,541,086</a:t>
                      </a:r>
                    </a:p>
                  </a:txBody>
                  <a:tcPr marL="9525" marR="9525" marT="9525" marB="0" anchor="b"/>
                </a:tc>
                <a:tc>
                  <a:txBody>
                    <a:bodyPr/>
                    <a:lstStyle/>
                    <a:p>
                      <a:pPr algn="ctr" fontAlgn="b"/>
                      <a:r>
                        <a:rPr lang="en-US" sz="1400" b="0" i="0" u="none" strike="noStrike">
                          <a:solidFill>
                            <a:srgbClr val="000000"/>
                          </a:solidFill>
                          <a:effectLst/>
                          <a:latin typeface="+Body"/>
                        </a:rPr>
                        <a:t>$134,692,211</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$68.04 </a:t>
                      </a:r>
                    </a:p>
                  </a:txBody>
                  <a:tcPr marL="9525" marR="9525" marT="9525" marB="0" anchor="b"/>
                </a:tc>
              </a:tr>
              <a:tr h="316641">
                <a:tc>
                  <a:txBody>
                    <a:bodyPr/>
                    <a:lstStyle/>
                    <a:p>
                      <a:pPr algn="l" fontAlgn="b"/>
                      <a:r>
                        <a:rPr lang="en-US" sz="1400" b="0" i="0" u="none" strike="noStrike">
                          <a:solidFill>
                            <a:srgbClr val="000000"/>
                          </a:solidFill>
                          <a:effectLst/>
                          <a:latin typeface="+Body"/>
                        </a:rPr>
                        <a:t>2009</a:t>
                      </a:r>
                    </a:p>
                  </a:txBody>
                  <a:tcPr marL="9525" marR="9525" marT="9525" marB="0" anchor="b"/>
                </a:tc>
                <a:tc>
                  <a:txBody>
                    <a:bodyPr/>
                    <a:lstStyle/>
                    <a:p>
                      <a:pPr algn="ctr" fontAlgn="b"/>
                      <a:r>
                        <a:rPr lang="en-US" sz="1400" b="0" i="0" u="none" strike="noStrike">
                          <a:solidFill>
                            <a:srgbClr val="000000"/>
                          </a:solidFill>
                          <a:effectLst/>
                          <a:latin typeface="+Body"/>
                        </a:rPr>
                        <a:t>1,351,187</a:t>
                      </a:r>
                    </a:p>
                  </a:txBody>
                  <a:tcPr marL="9525" marR="9525" marT="9525" marB="0" anchor="b"/>
                </a:tc>
                <a:tc>
                  <a:txBody>
                    <a:bodyPr/>
                    <a:lstStyle/>
                    <a:p>
                      <a:pPr algn="ctr" fontAlgn="b"/>
                      <a:r>
                        <a:rPr lang="en-US" sz="1400" b="0" i="0" u="none" strike="noStrike">
                          <a:solidFill>
                            <a:srgbClr val="000000"/>
                          </a:solidFill>
                          <a:effectLst/>
                          <a:latin typeface="+Body"/>
                        </a:rPr>
                        <a:t>$44,857,873</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$30.89 </a:t>
                      </a:r>
                    </a:p>
                  </a:txBody>
                  <a:tcPr marL="9525" marR="9525" marT="9525" marB="0" anchor="b"/>
                </a:tc>
              </a:tr>
              <a:tr h="316641">
                <a:tc>
                  <a:txBody>
                    <a:bodyPr/>
                    <a:lstStyle/>
                    <a:p>
                      <a:pPr algn="l" fontAlgn="b"/>
                      <a:r>
                        <a:rPr lang="en-US" sz="1400" b="0" i="0" u="none" strike="noStrike">
                          <a:solidFill>
                            <a:srgbClr val="000000"/>
                          </a:solidFill>
                          <a:effectLst/>
                          <a:latin typeface="+Body"/>
                        </a:rPr>
                        <a:t>2010</a:t>
                      </a:r>
                    </a:p>
                  </a:txBody>
                  <a:tcPr marL="9525" marR="9525" marT="9525" marB="0" anchor="b"/>
                </a:tc>
                <a:tc>
                  <a:txBody>
                    <a:bodyPr/>
                    <a:lstStyle/>
                    <a:p>
                      <a:pPr algn="ctr" fontAlgn="b"/>
                      <a:r>
                        <a:rPr lang="en-US" sz="1400" b="0" i="0" u="none" strike="noStrike">
                          <a:solidFill>
                            <a:srgbClr val="000000"/>
                          </a:solidFill>
                          <a:effectLst/>
                          <a:latin typeface="+Body"/>
                        </a:rPr>
                        <a:t>1,756,344</a:t>
                      </a:r>
                    </a:p>
                  </a:txBody>
                  <a:tcPr marL="9525" marR="9525" marT="9525" marB="0" anchor="b"/>
                </a:tc>
                <a:tc>
                  <a:txBody>
                    <a:bodyPr/>
                    <a:lstStyle/>
                    <a:p>
                      <a:pPr algn="ctr" fontAlgn="b"/>
                      <a:r>
                        <a:rPr lang="en-US" sz="1400" b="0" i="0" u="none" strike="noStrike">
                          <a:solidFill>
                            <a:srgbClr val="000000"/>
                          </a:solidFill>
                          <a:effectLst/>
                          <a:latin typeface="+Body"/>
                        </a:rPr>
                        <a:t>$85,406,714</a:t>
                      </a:r>
                    </a:p>
                  </a:txBody>
                  <a:tcPr marL="9525" marR="9525" marT="9525" marB="0" anchor="b"/>
                </a:tc>
                <a:tc>
                  <a:txBody>
                    <a:bodyPr/>
                    <a:lstStyle/>
                    <a:p>
                      <a:pPr algn="ctr" fontAlgn="b"/>
                      <a:r>
                        <a:rPr lang="en-US" sz="1400" b="0" i="0" u="none" strike="noStrike">
                          <a:solidFill>
                            <a:srgbClr val="000000"/>
                          </a:solidFill>
                          <a:effectLst/>
                          <a:latin typeface="+Body"/>
                        </a:rPr>
                        <a:t>0.55%</a:t>
                      </a:r>
                    </a:p>
                  </a:txBody>
                  <a:tcPr marL="9525" marR="9525" marT="9525" marB="0" anchor="b"/>
                </a:tc>
                <a:tc>
                  <a:txBody>
                    <a:bodyPr/>
                    <a:lstStyle/>
                    <a:p>
                      <a:pPr algn="ctr" fontAlgn="b"/>
                      <a:r>
                        <a:rPr lang="en-US" sz="1400" b="0" i="0" u="none" strike="noStrike">
                          <a:solidFill>
                            <a:srgbClr val="000000"/>
                          </a:solidFill>
                          <a:effectLst/>
                          <a:latin typeface="+Body"/>
                        </a:rPr>
                        <a:t>$35.74 </a:t>
                      </a:r>
                    </a:p>
                  </a:txBody>
                  <a:tcPr marL="9525" marR="9525" marT="9525" marB="0" anchor="b"/>
                </a:tc>
              </a:tr>
              <a:tr h="316641">
                <a:tc>
                  <a:txBody>
                    <a:bodyPr/>
                    <a:lstStyle/>
                    <a:p>
                      <a:pPr algn="l" fontAlgn="b"/>
                      <a:r>
                        <a:rPr lang="en-US" sz="1400" b="0" i="0" u="none" strike="noStrike">
                          <a:solidFill>
                            <a:srgbClr val="000000"/>
                          </a:solidFill>
                          <a:effectLst/>
                          <a:latin typeface="+Body"/>
                        </a:rPr>
                        <a:t>2011</a:t>
                      </a:r>
                    </a:p>
                  </a:txBody>
                  <a:tcPr marL="9525" marR="9525" marT="9525" marB="0" anchor="b"/>
                </a:tc>
                <a:tc>
                  <a:txBody>
                    <a:bodyPr/>
                    <a:lstStyle/>
                    <a:p>
                      <a:pPr algn="ctr" fontAlgn="b"/>
                      <a:r>
                        <a:rPr lang="en-US" sz="1400" b="0" i="0" u="none" strike="noStrike">
                          <a:solidFill>
                            <a:srgbClr val="000000"/>
                          </a:solidFill>
                          <a:effectLst/>
                          <a:latin typeface="+Body"/>
                        </a:rPr>
                        <a:t>1,453,256</a:t>
                      </a:r>
                    </a:p>
                  </a:txBody>
                  <a:tcPr marL="9525" marR="9525" marT="9525" marB="0" anchor="b"/>
                </a:tc>
                <a:tc>
                  <a:txBody>
                    <a:bodyPr/>
                    <a:lstStyle/>
                    <a:p>
                      <a:pPr algn="ctr" fontAlgn="b"/>
                      <a:r>
                        <a:rPr lang="en-US" sz="1400" b="0" i="0" u="none" strike="noStrike">
                          <a:solidFill>
                            <a:srgbClr val="000000"/>
                          </a:solidFill>
                          <a:effectLst/>
                          <a:latin typeface="+Body"/>
                        </a:rPr>
                        <a:t>$31,666,952</a:t>
                      </a:r>
                    </a:p>
                  </a:txBody>
                  <a:tcPr marL="9525" marR="9525" marT="9525" marB="0" anchor="b"/>
                </a:tc>
                <a:tc>
                  <a:txBody>
                    <a:bodyPr/>
                    <a:lstStyle/>
                    <a:p>
                      <a:pPr algn="ctr" fontAlgn="b"/>
                      <a:r>
                        <a:rPr lang="en-US" sz="1400" b="0" i="0" u="none" strike="noStrike">
                          <a:solidFill>
                            <a:srgbClr val="000000"/>
                          </a:solidFill>
                          <a:effectLst/>
                          <a:latin typeface="+Body"/>
                        </a:rPr>
                        <a:t>0.43%</a:t>
                      </a:r>
                    </a:p>
                  </a:txBody>
                  <a:tcPr marL="9525" marR="9525" marT="9525" marB="0" anchor="b"/>
                </a:tc>
                <a:tc>
                  <a:txBody>
                    <a:bodyPr/>
                    <a:lstStyle/>
                    <a:p>
                      <a:pPr algn="ctr" fontAlgn="b"/>
                      <a:r>
                        <a:rPr lang="en-US" sz="1400" b="0" i="0" u="none" strike="noStrike">
                          <a:solidFill>
                            <a:srgbClr val="000000"/>
                          </a:solidFill>
                          <a:effectLst/>
                          <a:latin typeface="+Body"/>
                        </a:rPr>
                        <a:t>$43.30 </a:t>
                      </a:r>
                    </a:p>
                  </a:txBody>
                  <a:tcPr marL="9525" marR="9525" marT="9525" marB="0" anchor="b"/>
                </a:tc>
              </a:tr>
              <a:tr h="290255">
                <a:tc>
                  <a:txBody>
                    <a:bodyPr/>
                    <a:lstStyle/>
                    <a:p>
                      <a:pPr algn="l" fontAlgn="b"/>
                      <a:r>
                        <a:rPr lang="en-US" sz="1400" b="0" i="0" u="none" strike="noStrike">
                          <a:solidFill>
                            <a:srgbClr val="000000"/>
                          </a:solidFill>
                          <a:effectLst/>
                          <a:latin typeface="+Body"/>
                        </a:rPr>
                        <a:t>2012</a:t>
                      </a:r>
                    </a:p>
                  </a:txBody>
                  <a:tcPr marL="9525" marR="9525" marT="9525" marB="0" anchor="b"/>
                </a:tc>
                <a:tc>
                  <a:txBody>
                    <a:bodyPr/>
                    <a:lstStyle/>
                    <a:p>
                      <a:pPr algn="ctr" fontAlgn="b"/>
                      <a:r>
                        <a:rPr lang="en-US" sz="1400" b="0" i="0" u="none" strike="noStrike">
                          <a:solidFill>
                            <a:srgbClr val="000000"/>
                          </a:solidFill>
                          <a:effectLst/>
                          <a:latin typeface="+Body"/>
                        </a:rPr>
                        <a:t>1,002,761</a:t>
                      </a:r>
                    </a:p>
                  </a:txBody>
                  <a:tcPr marL="9525" marR="9525" marT="9525" marB="0" anchor="b"/>
                </a:tc>
                <a:tc>
                  <a:txBody>
                    <a:bodyPr/>
                    <a:lstStyle/>
                    <a:p>
                      <a:pPr algn="ctr" fontAlgn="b"/>
                      <a:r>
                        <a:rPr lang="en-US" sz="1400" b="0" i="0" u="none" strike="noStrike">
                          <a:solidFill>
                            <a:srgbClr val="000000"/>
                          </a:solidFill>
                          <a:effectLst/>
                          <a:latin typeface="+Body"/>
                        </a:rPr>
                        <a:t>$25,945,816</a:t>
                      </a:r>
                    </a:p>
                  </a:txBody>
                  <a:tcPr marL="9525" marR="9525" marT="9525" marB="0" anchor="b"/>
                </a:tc>
                <a:tc>
                  <a:txBody>
                    <a:bodyPr/>
                    <a:lstStyle/>
                    <a:p>
                      <a:pPr algn="ctr" fontAlgn="b"/>
                      <a:r>
                        <a:rPr lang="en-US" sz="1400" b="0" i="0" u="none" strike="noStrike" dirty="0">
                          <a:solidFill>
                            <a:srgbClr val="000000"/>
                          </a:solidFill>
                          <a:effectLst/>
                          <a:latin typeface="+Body"/>
                        </a:rPr>
                        <a:t>0.31%</a:t>
                      </a:r>
                    </a:p>
                  </a:txBody>
                  <a:tcPr marL="9525" marR="9525" marT="9525" marB="0" anchor="b"/>
                </a:tc>
                <a:tc>
                  <a:txBody>
                    <a:bodyPr/>
                    <a:lstStyle/>
                    <a:p>
                      <a:pPr algn="ctr" fontAlgn="b"/>
                      <a:r>
                        <a:rPr lang="en-US" sz="1400" b="0" i="0" u="none" strike="noStrike">
                          <a:solidFill>
                            <a:srgbClr val="000000"/>
                          </a:solidFill>
                          <a:effectLst/>
                          <a:latin typeface="+Body"/>
                        </a:rPr>
                        <a:t>$26.60 </a:t>
                      </a:r>
                    </a:p>
                  </a:txBody>
                  <a:tcPr marL="9525" marR="9525" marT="9525" marB="0" anchor="b"/>
                </a:tc>
              </a:tr>
              <a:tr h="300809">
                <a:tc>
                  <a:txBody>
                    <a:bodyPr/>
                    <a:lstStyle/>
                    <a:p>
                      <a:pPr algn="l" fontAlgn="b"/>
                      <a:r>
                        <a:rPr lang="en-US" sz="1400" b="0" i="0" u="none" strike="noStrike">
                          <a:solidFill>
                            <a:srgbClr val="000000"/>
                          </a:solidFill>
                          <a:effectLst/>
                          <a:latin typeface="+Body"/>
                        </a:rPr>
                        <a:t>2013</a:t>
                      </a:r>
                    </a:p>
                  </a:txBody>
                  <a:tcPr marL="9525" marR="9525" marT="9525" marB="0" anchor="b"/>
                </a:tc>
                <a:tc>
                  <a:txBody>
                    <a:bodyPr/>
                    <a:lstStyle/>
                    <a:p>
                      <a:pPr algn="ctr" fontAlgn="b"/>
                      <a:r>
                        <a:rPr lang="en-US" sz="1400" b="0" i="0" u="none" strike="noStrike">
                          <a:solidFill>
                            <a:srgbClr val="000000"/>
                          </a:solidFill>
                          <a:effectLst/>
                          <a:latin typeface="+Body"/>
                        </a:rPr>
                        <a:t>-395,393</a:t>
                      </a:r>
                    </a:p>
                  </a:txBody>
                  <a:tcPr marL="9525" marR="9525" marT="9525" marB="0" anchor="b"/>
                </a:tc>
                <a:tc>
                  <a:txBody>
                    <a:bodyPr/>
                    <a:lstStyle/>
                    <a:p>
                      <a:pPr algn="ctr" fontAlgn="b"/>
                      <a:r>
                        <a:rPr lang="en-US" sz="1400" b="0" i="0" u="none" strike="noStrike" dirty="0">
                          <a:solidFill>
                            <a:srgbClr val="000000"/>
                          </a:solidFill>
                          <a:effectLst/>
                          <a:latin typeface="+Body"/>
                        </a:rPr>
                        <a:t>-$17,061,127</a:t>
                      </a:r>
                    </a:p>
                  </a:txBody>
                  <a:tcPr marL="9525" marR="9525" marT="9525" marB="0" anchor="b"/>
                </a:tc>
                <a:tc>
                  <a:txBody>
                    <a:bodyPr/>
                    <a:lstStyle/>
                    <a:p>
                      <a:pPr algn="ctr" fontAlgn="b"/>
                      <a:r>
                        <a:rPr lang="en-US" sz="1400" b="0" i="0" u="none" strike="noStrike">
                          <a:solidFill>
                            <a:srgbClr val="000000"/>
                          </a:solidFill>
                          <a:effectLst/>
                          <a:latin typeface="+Body"/>
                        </a:rPr>
                        <a:t>-0.12%</a:t>
                      </a:r>
                    </a:p>
                  </a:txBody>
                  <a:tcPr marL="9525" marR="9525" marT="9525" marB="0" anchor="b"/>
                </a:tc>
                <a:tc>
                  <a:txBody>
                    <a:bodyPr/>
                    <a:lstStyle/>
                    <a:p>
                      <a:pPr algn="ctr" fontAlgn="b"/>
                      <a:r>
                        <a:rPr lang="en-US" sz="1400" b="0" i="0" u="none" strike="noStrike">
                          <a:solidFill>
                            <a:srgbClr val="000000"/>
                          </a:solidFill>
                          <a:effectLst/>
                          <a:latin typeface="+Body"/>
                        </a:rPr>
                        <a:t>$31.71 </a:t>
                      </a:r>
                    </a:p>
                  </a:txBody>
                  <a:tcPr marL="9525" marR="9525" marT="9525" marB="0" anchor="b"/>
                </a:tc>
              </a:tr>
              <a:tr h="279700">
                <a:tc>
                  <a:txBody>
                    <a:bodyPr/>
                    <a:lstStyle/>
                    <a:p>
                      <a:pPr algn="l" fontAlgn="b"/>
                      <a:r>
                        <a:rPr lang="en-US" sz="1400" b="0" i="0" u="none" strike="noStrike">
                          <a:solidFill>
                            <a:srgbClr val="000000"/>
                          </a:solidFill>
                          <a:effectLst/>
                          <a:latin typeface="+Body"/>
                        </a:rPr>
                        <a:t>2014</a:t>
                      </a:r>
                    </a:p>
                  </a:txBody>
                  <a:tcPr marL="9525" marR="9525" marT="9525" marB="0" anchor="b"/>
                </a:tc>
                <a:tc>
                  <a:txBody>
                    <a:bodyPr/>
                    <a:lstStyle/>
                    <a:p>
                      <a:pPr algn="ctr" fontAlgn="b"/>
                      <a:r>
                        <a:rPr lang="en-US" sz="1400" b="0" i="0" u="none" strike="noStrike">
                          <a:solidFill>
                            <a:srgbClr val="000000"/>
                          </a:solidFill>
                          <a:effectLst/>
                          <a:latin typeface="+Body"/>
                        </a:rPr>
                        <a:t>298,578</a:t>
                      </a:r>
                    </a:p>
                  </a:txBody>
                  <a:tcPr marL="9525" marR="9525" marT="9525" marB="0" anchor="b"/>
                </a:tc>
                <a:tc>
                  <a:txBody>
                    <a:bodyPr/>
                    <a:lstStyle/>
                    <a:p>
                      <a:pPr algn="ctr" fontAlgn="b"/>
                      <a:r>
                        <a:rPr lang="en-US" sz="1400" b="0" i="0" u="none" strike="noStrike">
                          <a:solidFill>
                            <a:srgbClr val="000000"/>
                          </a:solidFill>
                          <a:effectLst/>
                          <a:latin typeface="+Body"/>
                        </a:rPr>
                        <a:t>$2,286,431</a:t>
                      </a:r>
                    </a:p>
                  </a:txBody>
                  <a:tcPr marL="9525" marR="9525" marT="9525" marB="0" anchor="b"/>
                </a:tc>
                <a:tc>
                  <a:txBody>
                    <a:bodyPr/>
                    <a:lstStyle/>
                    <a:p>
                      <a:pPr algn="ctr" fontAlgn="b"/>
                      <a:r>
                        <a:rPr lang="en-US" sz="1400" b="0" i="0" u="none" strike="noStrike">
                          <a:solidFill>
                            <a:srgbClr val="000000"/>
                          </a:solidFill>
                          <a:effectLst/>
                          <a:latin typeface="+Body"/>
                        </a:rPr>
                        <a:t>0.09%</a:t>
                      </a:r>
                    </a:p>
                  </a:txBody>
                  <a:tcPr marL="9525" marR="9525" marT="9525" marB="0" anchor="b"/>
                </a:tc>
                <a:tc>
                  <a:txBody>
                    <a:bodyPr/>
                    <a:lstStyle/>
                    <a:p>
                      <a:pPr algn="ctr" fontAlgn="b"/>
                      <a:r>
                        <a:rPr lang="en-US" sz="1400" b="0" i="0" u="none" strike="noStrike">
                          <a:solidFill>
                            <a:srgbClr val="000000"/>
                          </a:solidFill>
                          <a:effectLst/>
                          <a:latin typeface="+Body"/>
                        </a:rPr>
                        <a:t>$38.02 </a:t>
                      </a:r>
                    </a:p>
                  </a:txBody>
                  <a:tcPr marL="9525" marR="9525" marT="9525" marB="0" anchor="b"/>
                </a:tc>
              </a:tr>
              <a:tr h="303095">
                <a:tc>
                  <a:txBody>
                    <a:bodyPr/>
                    <a:lstStyle/>
                    <a:p>
                      <a:pPr algn="l" fontAlgn="b"/>
                      <a:r>
                        <a:rPr lang="en-US" sz="1400" b="0" i="0" u="none" strike="noStrike">
                          <a:solidFill>
                            <a:srgbClr val="000000"/>
                          </a:solidFill>
                          <a:effectLst/>
                          <a:latin typeface="+Body"/>
                        </a:rPr>
                        <a:t>2015</a:t>
                      </a:r>
                    </a:p>
                  </a:txBody>
                  <a:tcPr marL="9525" marR="9525" marT="9525" marB="0" anchor="b"/>
                </a:tc>
                <a:tc>
                  <a:txBody>
                    <a:bodyPr/>
                    <a:lstStyle/>
                    <a:p>
                      <a:pPr algn="ctr" fontAlgn="b"/>
                      <a:r>
                        <a:rPr lang="en-US" sz="1400" b="0" i="0" u="none" strike="noStrike">
                          <a:solidFill>
                            <a:srgbClr val="000000"/>
                          </a:solidFill>
                          <a:effectLst/>
                          <a:latin typeface="+Body"/>
                        </a:rPr>
                        <a:t>240,091</a:t>
                      </a:r>
                    </a:p>
                  </a:txBody>
                  <a:tcPr marL="9525" marR="9525" marT="9525" marB="0" anchor="b"/>
                </a:tc>
                <a:tc>
                  <a:txBody>
                    <a:bodyPr/>
                    <a:lstStyle/>
                    <a:p>
                      <a:pPr algn="ctr" fontAlgn="b"/>
                      <a:r>
                        <a:rPr lang="en-US" sz="1400" b="0" i="0" u="none" strike="noStrike" dirty="0">
                          <a:solidFill>
                            <a:srgbClr val="000000"/>
                          </a:solidFill>
                          <a:effectLst/>
                          <a:latin typeface="+Body"/>
                        </a:rPr>
                        <a:t>$1,441,929</a:t>
                      </a:r>
                    </a:p>
                  </a:txBody>
                  <a:tcPr marL="9525" marR="9525" marT="9525" marB="0" anchor="b"/>
                </a:tc>
                <a:tc>
                  <a:txBody>
                    <a:bodyPr/>
                    <a:lstStyle/>
                    <a:p>
                      <a:pPr algn="ctr" fontAlgn="b"/>
                      <a:r>
                        <a:rPr lang="en-US" sz="1400" b="0" i="0" u="none" strike="noStrike">
                          <a:solidFill>
                            <a:srgbClr val="000000"/>
                          </a:solidFill>
                          <a:effectLst/>
                          <a:latin typeface="+Body"/>
                        </a:rPr>
                        <a:t>0.07%</a:t>
                      </a:r>
                    </a:p>
                  </a:txBody>
                  <a:tcPr marL="9525" marR="9525" marT="9525" marB="0" anchor="b"/>
                </a:tc>
                <a:tc>
                  <a:txBody>
                    <a:bodyPr/>
                    <a:lstStyle/>
                    <a:p>
                      <a:pPr algn="ctr" fontAlgn="b"/>
                      <a:r>
                        <a:rPr lang="en-US" sz="1400" b="0" i="0" u="none" strike="noStrike" dirty="0">
                          <a:solidFill>
                            <a:srgbClr val="000000"/>
                          </a:solidFill>
                          <a:effectLst/>
                          <a:latin typeface="+Body"/>
                        </a:rPr>
                        <a:t>$24.80 </a:t>
                      </a:r>
                    </a:p>
                  </a:txBody>
                  <a:tcPr marL="9525" marR="9525" marT="9525" marB="0" anchor="b"/>
                </a:tc>
              </a:tr>
              <a:tr h="304800">
                <a:tc>
                  <a:txBody>
                    <a:bodyPr/>
                    <a:lstStyle/>
                    <a:p>
                      <a:pPr algn="l" fontAlgn="b"/>
                      <a:r>
                        <a:rPr lang="en-US" sz="1400" b="0" i="0" u="none" strike="noStrike" dirty="0">
                          <a:solidFill>
                            <a:srgbClr val="000000"/>
                          </a:solidFill>
                          <a:effectLst/>
                          <a:latin typeface="+Body"/>
                        </a:rPr>
                        <a:t>2016</a:t>
                      </a:r>
                    </a:p>
                  </a:txBody>
                  <a:tcPr marL="9525" marR="9525" marT="9525" marB="0" anchor="b"/>
                </a:tc>
                <a:tc>
                  <a:txBody>
                    <a:bodyPr/>
                    <a:lstStyle/>
                    <a:p>
                      <a:pPr algn="ctr" fontAlgn="b"/>
                      <a:r>
                        <a:rPr lang="en-US" sz="1400" b="0" i="0" u="none" strike="noStrike">
                          <a:solidFill>
                            <a:srgbClr val="000000"/>
                          </a:solidFill>
                          <a:effectLst/>
                          <a:latin typeface="+Body"/>
                        </a:rPr>
                        <a:t>644,293</a:t>
                      </a:r>
                    </a:p>
                  </a:txBody>
                  <a:tcPr marL="9525" marR="9525" marT="9525" marB="0" anchor="b"/>
                </a:tc>
                <a:tc>
                  <a:txBody>
                    <a:bodyPr/>
                    <a:lstStyle/>
                    <a:p>
                      <a:pPr algn="ctr" fontAlgn="b"/>
                      <a:r>
                        <a:rPr lang="en-US" sz="1400" b="0" i="0" u="none" strike="noStrike">
                          <a:solidFill>
                            <a:srgbClr val="000000"/>
                          </a:solidFill>
                          <a:effectLst/>
                          <a:latin typeface="+Body"/>
                        </a:rPr>
                        <a:t>$11,037,155</a:t>
                      </a:r>
                    </a:p>
                  </a:txBody>
                  <a:tcPr marL="9525" marR="9525" marT="9525" marB="0" anchor="b"/>
                </a:tc>
                <a:tc>
                  <a:txBody>
                    <a:bodyPr/>
                    <a:lstStyle/>
                    <a:p>
                      <a:pPr algn="ctr" fontAlgn="b"/>
                      <a:r>
                        <a:rPr lang="en-US" sz="1400" b="0" i="0" u="none" strike="noStrike">
                          <a:solidFill>
                            <a:srgbClr val="000000"/>
                          </a:solidFill>
                          <a:effectLst/>
                          <a:latin typeface="+Body"/>
                        </a:rPr>
                        <a:t>0.18%</a:t>
                      </a:r>
                    </a:p>
                  </a:txBody>
                  <a:tcPr marL="9525" marR="9525" marT="9525" marB="0" anchor="b"/>
                </a:tc>
                <a:tc>
                  <a:txBody>
                    <a:bodyPr/>
                    <a:lstStyle/>
                    <a:p>
                      <a:pPr algn="ctr" fontAlgn="b"/>
                      <a:r>
                        <a:rPr lang="en-US" sz="1400" b="0" i="0" u="none" strike="noStrike" dirty="0">
                          <a:solidFill>
                            <a:srgbClr val="000000"/>
                          </a:solidFill>
                          <a:effectLst/>
                          <a:latin typeface="+Body"/>
                        </a:rPr>
                        <a:t>$22.60 </a:t>
                      </a:r>
                    </a:p>
                  </a:txBody>
                  <a:tcPr marL="9525" marR="9525" marT="9525" marB="0" anchor="b"/>
                </a:tc>
              </a:tr>
              <a:tr h="304800">
                <a:tc>
                  <a:txBody>
                    <a:bodyPr/>
                    <a:lstStyle/>
                    <a:p>
                      <a:pPr algn="l" fontAlgn="b"/>
                      <a:r>
                        <a:rPr lang="en-US" sz="1400" b="0" i="0" u="none" strike="noStrike" dirty="0" smtClean="0">
                          <a:solidFill>
                            <a:srgbClr val="000000"/>
                          </a:solidFill>
                          <a:effectLst/>
                          <a:latin typeface="+Body"/>
                        </a:rPr>
                        <a:t>2017</a:t>
                      </a:r>
                      <a:endParaRPr lang="en-US" sz="1400" b="0" i="0" u="none" strike="noStrike" dirty="0">
                        <a:solidFill>
                          <a:srgbClr val="000000"/>
                        </a:solidFill>
                        <a:effectLst/>
                        <a:latin typeface="+Body"/>
                      </a:endParaRPr>
                    </a:p>
                  </a:txBody>
                  <a:tcPr marL="9525" marR="9525" marT="9525" marB="0" anchor="b"/>
                </a:tc>
                <a:tc>
                  <a:txBody>
                    <a:bodyPr/>
                    <a:lstStyle/>
                    <a:p>
                      <a:pPr algn="ctr" fontAlgn="b"/>
                      <a:r>
                        <a:rPr lang="en-US" sz="1400" b="0" i="0" u="none" strike="noStrike" dirty="0" smtClean="0">
                          <a:solidFill>
                            <a:srgbClr val="000000"/>
                          </a:solidFill>
                          <a:effectLst/>
                          <a:latin typeface="+Body"/>
                        </a:rPr>
                        <a:t>-452,775</a:t>
                      </a:r>
                      <a:endParaRPr lang="en-US" sz="1400" b="0" i="0" u="none" strike="noStrike" dirty="0">
                        <a:solidFill>
                          <a:srgbClr val="000000"/>
                        </a:solidFill>
                        <a:effectLst/>
                        <a:latin typeface="+Body"/>
                      </a:endParaRPr>
                    </a:p>
                  </a:txBody>
                  <a:tcPr marL="9525" marR="9525" marT="9525" marB="0" anchor="b"/>
                </a:tc>
                <a:tc>
                  <a:txBody>
                    <a:bodyPr/>
                    <a:lstStyle/>
                    <a:p>
                      <a:pPr algn="ctr" fontAlgn="b"/>
                      <a:r>
                        <a:rPr lang="en-US" sz="1400" b="0" i="0" u="none" strike="noStrike" dirty="0" smtClean="0">
                          <a:solidFill>
                            <a:srgbClr val="000000"/>
                          </a:solidFill>
                          <a:effectLst/>
                          <a:latin typeface="+Body"/>
                        </a:rPr>
                        <a:t>-$20,469,613</a:t>
                      </a:r>
                      <a:endParaRPr lang="en-US" sz="1400" b="0" i="0" u="none" strike="noStrike" dirty="0">
                        <a:solidFill>
                          <a:srgbClr val="000000"/>
                        </a:solidFill>
                        <a:effectLst/>
                        <a:latin typeface="+Body"/>
                      </a:endParaRPr>
                    </a:p>
                  </a:txBody>
                  <a:tcPr marL="9525" marR="9525" marT="9525" marB="0" anchor="b"/>
                </a:tc>
                <a:tc>
                  <a:txBody>
                    <a:bodyPr/>
                    <a:lstStyle/>
                    <a:p>
                      <a:pPr algn="ctr" fontAlgn="b"/>
                      <a:r>
                        <a:rPr lang="en-US" sz="1400" b="0" i="0" u="none" strike="noStrike" dirty="0" smtClean="0">
                          <a:solidFill>
                            <a:srgbClr val="000000"/>
                          </a:solidFill>
                          <a:effectLst/>
                          <a:latin typeface="+Body"/>
                        </a:rPr>
                        <a:t>-0.13%</a:t>
                      </a:r>
                      <a:endParaRPr lang="en-US" sz="1400" b="0" i="0" u="none" strike="noStrike" dirty="0">
                        <a:solidFill>
                          <a:srgbClr val="000000"/>
                        </a:solidFill>
                        <a:effectLst/>
                        <a:latin typeface="+Body"/>
                      </a:endParaRPr>
                    </a:p>
                  </a:txBody>
                  <a:tcPr marL="9525" marR="9525" marT="9525" marB="0" anchor="b"/>
                </a:tc>
                <a:tc>
                  <a:txBody>
                    <a:bodyPr/>
                    <a:lstStyle/>
                    <a:p>
                      <a:pPr algn="ctr" fontAlgn="b"/>
                      <a:r>
                        <a:rPr lang="en-US" sz="1400" b="0" i="0" u="none" strike="noStrike" dirty="0">
                          <a:solidFill>
                            <a:srgbClr val="000000"/>
                          </a:solidFill>
                          <a:effectLst/>
                          <a:latin typeface="+Body"/>
                        </a:rPr>
                        <a:t>$</a:t>
                      </a:r>
                      <a:r>
                        <a:rPr lang="en-US" sz="1400" b="0" i="0" u="none" strike="noStrike" dirty="0" smtClean="0">
                          <a:solidFill>
                            <a:srgbClr val="000000"/>
                          </a:solidFill>
                          <a:effectLst/>
                          <a:latin typeface="+Body"/>
                        </a:rPr>
                        <a:t>26.53 </a:t>
                      </a:r>
                      <a:endParaRPr lang="en-US" sz="1400" b="0" i="0" u="none" strike="noStrike" dirty="0">
                        <a:solidFill>
                          <a:srgbClr val="000000"/>
                        </a:solidFill>
                        <a:effectLst/>
                        <a:latin typeface="+Body"/>
                      </a:endParaRPr>
                    </a:p>
                  </a:txBody>
                  <a:tcPr marL="9525" marR="9525" marT="9525" marB="0" anchor="b"/>
                </a:tc>
              </a:tr>
              <a:tr h="304800">
                <a:tc>
                  <a:txBody>
                    <a:bodyPr/>
                    <a:lstStyle/>
                    <a:p>
                      <a:pPr algn="l" fontAlgn="b"/>
                      <a:r>
                        <a:rPr lang="en-US" sz="1400" b="0" i="0" u="none" strike="noStrike">
                          <a:solidFill>
                            <a:srgbClr val="000000"/>
                          </a:solidFill>
                          <a:effectLst/>
                          <a:latin typeface="+Body"/>
                        </a:rPr>
                        <a:t>2018</a:t>
                      </a:r>
                    </a:p>
                  </a:txBody>
                  <a:tcPr marL="9525" marR="9525" marT="9525" marB="0" anchor="b"/>
                </a:tc>
                <a:tc>
                  <a:txBody>
                    <a:bodyPr/>
                    <a:lstStyle/>
                    <a:p>
                      <a:pPr algn="ctr" fontAlgn="b"/>
                      <a:r>
                        <a:rPr lang="en-US" sz="1400" b="0" i="0" u="none" strike="noStrike">
                          <a:solidFill>
                            <a:srgbClr val="000000"/>
                          </a:solidFill>
                          <a:effectLst/>
                          <a:latin typeface="+Body"/>
                        </a:rPr>
                        <a:t>657,974</a:t>
                      </a:r>
                    </a:p>
                  </a:txBody>
                  <a:tcPr marL="9525" marR="9525" marT="9525" marB="0" anchor="b"/>
                </a:tc>
                <a:tc>
                  <a:txBody>
                    <a:bodyPr/>
                    <a:lstStyle/>
                    <a:p>
                      <a:pPr algn="ctr" fontAlgn="b"/>
                      <a:r>
                        <a:rPr lang="en-US" sz="1400" b="0" i="0" u="none" strike="noStrike">
                          <a:solidFill>
                            <a:srgbClr val="000000"/>
                          </a:solidFill>
                          <a:effectLst/>
                          <a:latin typeface="+Body"/>
                        </a:rPr>
                        <a:t>$7,209,457</a:t>
                      </a:r>
                    </a:p>
                  </a:txBody>
                  <a:tcPr marL="9525" marR="9525" marT="9525" marB="0" anchor="b"/>
                </a:tc>
                <a:tc>
                  <a:txBody>
                    <a:bodyPr/>
                    <a:lstStyle/>
                    <a:p>
                      <a:pPr algn="ctr" fontAlgn="b"/>
                      <a:r>
                        <a:rPr lang="en-US" sz="1400" b="0" i="0" u="none" strike="noStrike">
                          <a:solidFill>
                            <a:srgbClr val="000000"/>
                          </a:solidFill>
                          <a:effectLst/>
                          <a:latin typeface="+Body"/>
                        </a:rPr>
                        <a:t>0.17%</a:t>
                      </a:r>
                    </a:p>
                  </a:txBody>
                  <a:tcPr marL="9525" marR="9525" marT="9525" marB="0" anchor="b"/>
                </a:tc>
                <a:tc>
                  <a:txBody>
                    <a:bodyPr/>
                    <a:lstStyle/>
                    <a:p>
                      <a:pPr algn="ctr" fontAlgn="b"/>
                      <a:r>
                        <a:rPr lang="en-US" sz="1400" b="0" i="0" u="none" strike="noStrike" dirty="0">
                          <a:solidFill>
                            <a:srgbClr val="000000"/>
                          </a:solidFill>
                          <a:effectLst/>
                          <a:latin typeface="+Body"/>
                        </a:rPr>
                        <a:t>$32.28 </a:t>
                      </a:r>
                    </a:p>
                  </a:txBody>
                  <a:tcPr marL="9525" marR="9525" marT="9525" marB="0" anchor="b"/>
                </a:tc>
              </a:tr>
            </a:tbl>
          </a:graphicData>
        </a:graphic>
      </p:graphicFrame>
      <p:sp>
        <p:nvSpPr>
          <p:cNvPr id="4" name="Footer Placeholder 3"/>
          <p:cNvSpPr>
            <a:spLocks noGrp="1"/>
          </p:cNvSpPr>
          <p:nvPr>
            <p:ph type="ftr" sz="quarter" idx="11"/>
          </p:nvPr>
        </p:nvSpPr>
        <p:spPr/>
        <p:txBody>
          <a:bodyPr/>
          <a:lstStyle/>
          <a:p>
            <a:r>
              <a:rPr lang="en-US" smtClean="0"/>
              <a:t>May 2019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12906959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491</TotalTime>
  <Words>448</Words>
  <Application>Microsoft Office PowerPoint</Application>
  <PresentationFormat>On-screen Show (4:3)</PresentationFormat>
  <Paragraphs>224</Paragraphs>
  <Slides>14</Slides>
  <Notes>13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14</vt:i4>
      </vt:variant>
    </vt:vector>
  </HeadingPairs>
  <TitlesOfParts>
    <vt:vector size="22" baseType="lpstr">
      <vt:lpstr>+Body</vt:lpstr>
      <vt:lpstr>Arial</vt:lpstr>
      <vt:lpstr>Calibri</vt:lpstr>
      <vt:lpstr>MS Sans Serif</vt:lpstr>
      <vt:lpstr>Times New Roman</vt:lpstr>
      <vt:lpstr>Wingdings</vt:lpstr>
      <vt:lpstr>1_Custom Design</vt:lpstr>
      <vt:lpstr>Office Theme</vt:lpstr>
      <vt:lpstr>PowerPoint Presentation</vt:lpstr>
      <vt:lpstr>UFE Basics 1</vt:lpstr>
      <vt:lpstr>UFE Basics 2</vt:lpstr>
      <vt:lpstr>Protocol Language 11.6 – Unaccounted for Energy Analysis</vt:lpstr>
      <vt:lpstr>Data Required Per Protocol Section 11.6.2</vt:lpstr>
      <vt:lpstr>Average Daily % UFE (sorted low to high)</vt:lpstr>
      <vt:lpstr>UFE Monthly MWH</vt:lpstr>
      <vt:lpstr>UFE Monthly Cost</vt:lpstr>
      <vt:lpstr>Historical Yearly Values</vt:lpstr>
      <vt:lpstr>Historical UFE Cost, MWH, and Average MCPE</vt:lpstr>
      <vt:lpstr>Historical UFE as Percent of Load</vt:lpstr>
      <vt:lpstr>Transmission Loss Factor Calculation Review</vt:lpstr>
      <vt:lpstr>2018 Transmission Loss vs. UFE</vt:lpstr>
      <vt:lpstr>2019/2020 Transmission Losses (Actual &amp; Forecasted)</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Roberts, Randy</cp:lastModifiedBy>
  <cp:revision>71</cp:revision>
  <cp:lastPrinted>2016-01-21T20:53:15Z</cp:lastPrinted>
  <dcterms:created xsi:type="dcterms:W3CDTF">2016-01-21T15:20:31Z</dcterms:created>
  <dcterms:modified xsi:type="dcterms:W3CDTF">2019-07-08T16:10:43Z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