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69" r:id="rId4"/>
    <p:sldId id="270" r:id="rId5"/>
    <p:sldId id="266"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6586" autoAdjust="0"/>
  </p:normalViewPr>
  <p:slideViewPr>
    <p:cSldViewPr snapToGrid="0">
      <p:cViewPr varScale="1">
        <p:scale>
          <a:sx n="74" d="100"/>
          <a:sy n="74" d="100"/>
        </p:scale>
        <p:origin x="250" y="58"/>
      </p:cViewPr>
      <p:guideLst>
        <p:guide orient="horz" pos="2160"/>
        <p:guide pos="3840"/>
      </p:guideLst>
    </p:cSldViewPr>
  </p:slideViewPr>
  <p:outlineViewPr>
    <p:cViewPr>
      <p:scale>
        <a:sx n="33" d="100"/>
        <a:sy n="33" d="100"/>
      </p:scale>
      <p:origin x="0" y="-136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73D0D46-40A3-4597-A497-A5F10193839D}" type="datetimeFigureOut">
              <a:rPr lang="en-US" smtClean="0"/>
              <a:t>7/8/2019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242002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7/8/2019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82245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7/8/2019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998236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7/8/2019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330181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3D0D46-40A3-4597-A497-A5F10193839D}" type="datetimeFigureOut">
              <a:rPr lang="en-US" smtClean="0"/>
              <a:t>7/8/2019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185185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73D0D46-40A3-4597-A497-A5F10193839D}" type="datetimeFigureOut">
              <a:rPr lang="en-US" smtClean="0"/>
              <a:t>7/8/2019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886432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73D0D46-40A3-4597-A497-A5F10193839D}" type="datetimeFigureOut">
              <a:rPr lang="en-US" smtClean="0"/>
              <a:t>7/8/2019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3791342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73D0D46-40A3-4597-A497-A5F10193839D}" type="datetimeFigureOut">
              <a:rPr lang="en-US" smtClean="0"/>
              <a:t>7/8/2019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815477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3D0D46-40A3-4597-A497-A5F10193839D}" type="datetimeFigureOut">
              <a:rPr lang="en-US" smtClean="0"/>
              <a:t>7/8/2019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621048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7/8/2019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226504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7/8/2019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250567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3D0D46-40A3-4597-A497-A5F10193839D}" type="datetimeFigureOut">
              <a:rPr lang="en-US" smtClean="0"/>
              <a:t>7/8/2019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80FE78-2EBE-4BD9-AA1E-946C24E9D4C8}" type="slidenum">
              <a:rPr lang="en-US" smtClean="0"/>
              <a:t>‹#›</a:t>
            </a:fld>
            <a:endParaRPr lang="en-US" dirty="0"/>
          </a:p>
        </p:txBody>
      </p:sp>
    </p:spTree>
    <p:extLst>
      <p:ext uri="{BB962C8B-B14F-4D97-AF65-F5344CB8AC3E}">
        <p14:creationId xmlns:p14="http://schemas.microsoft.com/office/powerpoint/2010/main" val="462967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Operations Working Group	</a:t>
            </a:r>
          </a:p>
        </p:txBody>
      </p:sp>
      <p:sp>
        <p:nvSpPr>
          <p:cNvPr id="3" name="Subtitle 2"/>
          <p:cNvSpPr>
            <a:spLocks noGrp="1"/>
          </p:cNvSpPr>
          <p:nvPr>
            <p:ph type="subTitle" idx="1"/>
          </p:nvPr>
        </p:nvSpPr>
        <p:spPr>
          <a:xfrm>
            <a:off x="1494503" y="3611870"/>
            <a:ext cx="9144000" cy="1655762"/>
          </a:xfrm>
        </p:spPr>
        <p:txBody>
          <a:bodyPr>
            <a:normAutofit lnSpcReduction="10000"/>
          </a:bodyPr>
          <a:lstStyle/>
          <a:p>
            <a:r>
              <a:rPr lang="en-US" dirty="0"/>
              <a:t>Chair- Rickey Floyd</a:t>
            </a:r>
          </a:p>
          <a:p>
            <a:r>
              <a:rPr lang="en-US" dirty="0"/>
              <a:t>Vice-Chair- Shawn McCreary</a:t>
            </a:r>
          </a:p>
          <a:p>
            <a:r>
              <a:rPr lang="en-US" dirty="0"/>
              <a:t>HITE List Sub-Chair – </a:t>
            </a:r>
            <a:r>
              <a:rPr lang="en-US" dirty="0" err="1"/>
              <a:t>Pushkar</a:t>
            </a:r>
            <a:r>
              <a:rPr lang="en-US" dirty="0"/>
              <a:t> </a:t>
            </a:r>
            <a:r>
              <a:rPr lang="en-US" dirty="0" err="1"/>
              <a:t>Chhajed</a:t>
            </a:r>
            <a:endParaRPr lang="en-US" dirty="0"/>
          </a:p>
          <a:p>
            <a:r>
              <a:rPr lang="en-US" dirty="0"/>
              <a:t>07/11/2019</a:t>
            </a:r>
          </a:p>
        </p:txBody>
      </p:sp>
    </p:spTree>
    <p:extLst>
      <p:ext uri="{BB962C8B-B14F-4D97-AF65-F5344CB8AC3E}">
        <p14:creationId xmlns:p14="http://schemas.microsoft.com/office/powerpoint/2010/main" val="743565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D18B82A-5228-4347-8205-25C727FDEAE3}"/>
              </a:ext>
            </a:extLst>
          </p:cNvPr>
          <p:cNvSpPr>
            <a:spLocks noGrp="1"/>
          </p:cNvSpPr>
          <p:nvPr>
            <p:ph type="title"/>
          </p:nvPr>
        </p:nvSpPr>
        <p:spPr>
          <a:xfrm>
            <a:off x="789039" y="158648"/>
            <a:ext cx="10515600" cy="1325563"/>
          </a:xfrm>
        </p:spPr>
        <p:txBody>
          <a:bodyPr>
            <a:normAutofit/>
          </a:bodyPr>
          <a:lstStyle/>
          <a:p>
            <a:pPr algn="ctr"/>
            <a:r>
              <a:rPr lang="en-US" sz="3600" b="1" dirty="0"/>
              <a:t>NOGRR183, Remedial Action Scheme (RAS) Submittal and Review Requirements</a:t>
            </a:r>
          </a:p>
        </p:txBody>
      </p:sp>
      <p:sp>
        <p:nvSpPr>
          <p:cNvPr id="3" name="Content Placeholder 2">
            <a:extLst>
              <a:ext uri="{FF2B5EF4-FFF2-40B4-BE49-F238E27FC236}">
                <a16:creationId xmlns:a16="http://schemas.microsoft.com/office/drawing/2014/main" xmlns="" id="{FCDA9E38-7A2F-474F-9843-D1C774F42346}"/>
              </a:ext>
            </a:extLst>
          </p:cNvPr>
          <p:cNvSpPr>
            <a:spLocks noGrp="1"/>
          </p:cNvSpPr>
          <p:nvPr>
            <p:ph idx="1"/>
          </p:nvPr>
        </p:nvSpPr>
        <p:spPr>
          <a:xfrm>
            <a:off x="385917" y="1589651"/>
            <a:ext cx="10515600" cy="4351338"/>
          </a:xfrm>
        </p:spPr>
        <p:txBody>
          <a:bodyPr>
            <a:normAutofit/>
          </a:bodyPr>
          <a:lstStyle/>
          <a:p>
            <a:pPr algn="just"/>
            <a:r>
              <a:rPr lang="en-US" dirty="0"/>
              <a:t>This Nodal Operating Guide Revision Request (NOGRR) aligns the Nodal Operating Guides with North American Electric Reliability Corporation (NERC) Reliability Standard PRC-012-2 - Remedial Action Schemes.</a:t>
            </a:r>
          </a:p>
          <a:p>
            <a:r>
              <a:rPr lang="en-US" dirty="0"/>
              <a:t>Tabled – Comments have been filed and will be reviewed at the July OWG meeting</a:t>
            </a:r>
          </a:p>
        </p:txBody>
      </p:sp>
    </p:spTree>
    <p:extLst>
      <p:ext uri="{BB962C8B-B14F-4D97-AF65-F5344CB8AC3E}">
        <p14:creationId xmlns:p14="http://schemas.microsoft.com/office/powerpoint/2010/main" val="1368194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9768" y="365125"/>
            <a:ext cx="10754032" cy="1325563"/>
          </a:xfrm>
        </p:spPr>
        <p:txBody>
          <a:bodyPr/>
          <a:lstStyle/>
          <a:p>
            <a:r>
              <a:rPr lang="en-US" dirty="0"/>
              <a:t>Southern Cross Transmission DC Tie Directive 4</a:t>
            </a:r>
          </a:p>
        </p:txBody>
      </p:sp>
      <p:sp>
        <p:nvSpPr>
          <p:cNvPr id="3" name="Content Placeholder 2"/>
          <p:cNvSpPr>
            <a:spLocks noGrp="1"/>
          </p:cNvSpPr>
          <p:nvPr>
            <p:ph idx="1"/>
          </p:nvPr>
        </p:nvSpPr>
        <p:spPr/>
        <p:txBody>
          <a:bodyPr/>
          <a:lstStyle/>
          <a:p>
            <a:pPr marL="0" marR="0">
              <a:lnSpc>
                <a:spcPct val="107000"/>
              </a:lnSpc>
              <a:spcBef>
                <a:spcPts val="0"/>
              </a:spcBef>
              <a:spcAft>
                <a:spcPts val="800"/>
              </a:spcAft>
            </a:pPr>
            <a:r>
              <a:rPr lang="en-US" dirty="0"/>
              <a:t>Directive # 4 –Outage Coordination Considerations</a:t>
            </a:r>
            <a:endParaRPr lang="en-US" dirty="0">
              <a:latin typeface="Calibri" panose="020F0502020204030204" pitchFamily="34" charset="0"/>
              <a:ea typeface="Calibri" panose="020F0502020204030204" pitchFamily="34" charset="0"/>
              <a:cs typeface="Times New Roman" panose="02020603050405020304" pitchFamily="18" charset="0"/>
            </a:endParaRPr>
          </a:p>
          <a:p>
            <a:pPr lvl="1" algn="just"/>
            <a:r>
              <a:rPr lang="en-US" dirty="0"/>
              <a:t>ERCOT shall develop and implement a methodology to reliably and cost-effectively coordinate outages following the interconnection of the Southern Cross DC Tie and shall certify to the Commission when it has completed these actions.</a:t>
            </a:r>
          </a:p>
          <a:p>
            <a:r>
              <a:rPr lang="en-US" dirty="0">
                <a:latin typeface="Calibri" panose="020F0502020204030204" pitchFamily="34" charset="0"/>
                <a:ea typeface="Calibri" panose="020F0502020204030204" pitchFamily="34" charset="0"/>
                <a:cs typeface="Times New Roman" panose="02020603050405020304" pitchFamily="18" charset="0"/>
              </a:rPr>
              <a:t>White paper has been submitted by ERCOT and will be reviewed at the July OWG meeting.</a:t>
            </a:r>
          </a:p>
          <a:p>
            <a:pPr lvl="1"/>
            <a:endParaRPr lang="en-US" dirty="0"/>
          </a:p>
        </p:txBody>
      </p:sp>
    </p:spTree>
    <p:extLst>
      <p:ext uri="{BB962C8B-B14F-4D97-AF65-F5344CB8AC3E}">
        <p14:creationId xmlns:p14="http://schemas.microsoft.com/office/powerpoint/2010/main" val="3186523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HITE List</a:t>
            </a:r>
          </a:p>
        </p:txBody>
      </p:sp>
      <p:sp>
        <p:nvSpPr>
          <p:cNvPr id="3" name="Content Placeholder 2"/>
          <p:cNvSpPr>
            <a:spLocks noGrp="1"/>
          </p:cNvSpPr>
          <p:nvPr>
            <p:ph idx="1"/>
          </p:nvPr>
        </p:nvSpPr>
        <p:spPr/>
        <p:txBody>
          <a:bodyPr/>
          <a:lstStyle/>
          <a:p>
            <a:r>
              <a:rPr lang="en-US" dirty="0"/>
              <a:t>A reminder was presented at OWG that the HITE list has been published by ERCOT</a:t>
            </a:r>
          </a:p>
          <a:p>
            <a:r>
              <a:rPr lang="en-US" dirty="0"/>
              <a:t>The timeline of the process was presented</a:t>
            </a:r>
          </a:p>
          <a:p>
            <a:pPr algn="just"/>
            <a:r>
              <a:rPr lang="en-US" dirty="0"/>
              <a:t>HITE List will be discussed at the July OWG</a:t>
            </a:r>
          </a:p>
        </p:txBody>
      </p:sp>
    </p:spTree>
    <p:extLst>
      <p:ext uri="{BB962C8B-B14F-4D97-AF65-F5344CB8AC3E}">
        <p14:creationId xmlns:p14="http://schemas.microsoft.com/office/powerpoint/2010/main" val="10037812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a:t>NPRR 849, Clarification of the range of Voltage Set Points at a Generation Resources' Point of Interconnection (POI)</a:t>
            </a:r>
          </a:p>
        </p:txBody>
      </p:sp>
      <p:sp>
        <p:nvSpPr>
          <p:cNvPr id="3" name="Content Placeholder 2"/>
          <p:cNvSpPr>
            <a:spLocks noGrp="1"/>
          </p:cNvSpPr>
          <p:nvPr>
            <p:ph idx="1"/>
          </p:nvPr>
        </p:nvSpPr>
        <p:spPr>
          <a:xfrm>
            <a:off x="270836" y="1631692"/>
            <a:ext cx="11751446" cy="5132789"/>
          </a:xfrm>
        </p:spPr>
        <p:txBody>
          <a:bodyPr>
            <a:normAutofit/>
          </a:bodyPr>
          <a:lstStyle/>
          <a:p>
            <a:pPr algn="just"/>
            <a:r>
              <a:rPr lang="en-US" sz="2200" dirty="0"/>
              <a:t>Consensus reached at June OWG </a:t>
            </a:r>
          </a:p>
          <a:p>
            <a:pPr lvl="1" algn="just"/>
            <a:r>
              <a:rPr lang="en-US" sz="2000" dirty="0"/>
              <a:t>Joint Comments were filed for on June 21, for consideration at OWG, including the following</a:t>
            </a:r>
            <a:r>
              <a:rPr lang="en-US" sz="2000" dirty="0" smtClean="0"/>
              <a:t>:</a:t>
            </a:r>
          </a:p>
          <a:p>
            <a:pPr lvl="2" algn="just"/>
            <a:r>
              <a:rPr lang="en-US" sz="1800" dirty="0" smtClean="0"/>
              <a:t>Included language on the sequence of using reactive resources. (static vs dynamic)</a:t>
            </a:r>
            <a:endParaRPr lang="en-US" sz="1800" dirty="0"/>
          </a:p>
          <a:p>
            <a:pPr lvl="2" algn="just"/>
            <a:r>
              <a:rPr lang="en-US" sz="1800" dirty="0" smtClean="0"/>
              <a:t>Changes </a:t>
            </a:r>
            <a:r>
              <a:rPr lang="en-US" sz="1800" dirty="0"/>
              <a:t>the obligation of supplying an identified machine power factor over a specified voltage range at the generator’s Point of Interconnection (POI), for both leading and lagging conditions on the network</a:t>
            </a:r>
          </a:p>
          <a:p>
            <a:pPr lvl="2" algn="just"/>
            <a:r>
              <a:rPr lang="en-US" sz="1800" dirty="0" smtClean="0"/>
              <a:t>Addresses </a:t>
            </a:r>
            <a:r>
              <a:rPr lang="en-US" sz="1800" dirty="0"/>
              <a:t>the obligation of the Generation Resource to provide reactive power within its inherent capability when instructed to operate outside of the specified range and addresses the obligation of Generation Resource operators to change the POI Voltage Set Point, as directed by the respective TDSP or the ERCOT Operator regardless if the current voltage is within the tolerances identified in paragraph (4) of Operating Guide Section 2.7.3.5, Resource Entity Responsibilities and Generation Resource Requirements</a:t>
            </a:r>
          </a:p>
          <a:p>
            <a:pPr lvl="2" algn="just"/>
            <a:r>
              <a:rPr lang="en-US" sz="1800" dirty="0"/>
              <a:t>Ensure that no Generation Resource has to re-perform a costly or physically impossible new reactive power study to an older Resource, merely due to the passage of this NPRR.</a:t>
            </a:r>
          </a:p>
          <a:p>
            <a:pPr lvl="2" algn="just"/>
            <a:r>
              <a:rPr lang="en-US" sz="1800" dirty="0" smtClean="0"/>
              <a:t>Intends </a:t>
            </a:r>
            <a:r>
              <a:rPr lang="en-US" sz="1800" dirty="0"/>
              <a:t>to address treatment of re-powers or any reactive study or testing done post a resource’s commissioning in a later NPRR</a:t>
            </a:r>
          </a:p>
          <a:p>
            <a:pPr lvl="1" algn="just"/>
            <a:r>
              <a:rPr lang="en-US" sz="2000" dirty="0"/>
              <a:t>Consensus included Desktop edits, which will be presented to ROS by the Joint Commenters</a:t>
            </a:r>
          </a:p>
          <a:p>
            <a:pPr algn="just"/>
            <a:r>
              <a:rPr lang="en-US" sz="2200" dirty="0"/>
              <a:t>Since the June OWG consensus, ERCOT has filed subsequent comments.</a:t>
            </a:r>
          </a:p>
          <a:p>
            <a:pPr marL="0" indent="0" algn="just">
              <a:buNone/>
            </a:pPr>
            <a:endParaRPr lang="en-US" sz="2000" dirty="0"/>
          </a:p>
          <a:p>
            <a:pPr marL="0" indent="0" algn="just">
              <a:buNone/>
            </a:pPr>
            <a:endParaRPr lang="en-US" sz="2000" dirty="0"/>
          </a:p>
          <a:p>
            <a:pPr marL="0" indent="0" algn="just">
              <a:buNone/>
            </a:pPr>
            <a:endParaRPr lang="en-US" sz="2000" dirty="0"/>
          </a:p>
          <a:p>
            <a:pPr marL="0" indent="0" algn="just">
              <a:buNone/>
            </a:pPr>
            <a:endParaRPr lang="en-US" sz="1600" b="1" dirty="0"/>
          </a:p>
        </p:txBody>
      </p:sp>
    </p:spTree>
    <p:extLst>
      <p:ext uri="{BB962C8B-B14F-4D97-AF65-F5344CB8AC3E}">
        <p14:creationId xmlns:p14="http://schemas.microsoft.com/office/powerpoint/2010/main" val="39481639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1678</TotalTime>
  <Words>423</Words>
  <Application>Microsoft Office PowerPoint</Application>
  <PresentationFormat>Widescreen</PresentationFormat>
  <Paragraphs>28</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Times New Roman</vt:lpstr>
      <vt:lpstr>Office Theme</vt:lpstr>
      <vt:lpstr>Operations Working Group </vt:lpstr>
      <vt:lpstr>NOGRR183, Remedial Action Scheme (RAS) Submittal and Review Requirements</vt:lpstr>
      <vt:lpstr>Southern Cross Transmission DC Tie Directive 4</vt:lpstr>
      <vt:lpstr>HITE List</vt:lpstr>
      <vt:lpstr>NPRR 849, Clarification of the range of Voltage Set Points at a Generation Resources' Point of Interconnection (POI)</vt:lpstr>
    </vt:vector>
  </TitlesOfParts>
  <Company>Garland Power &amp; Light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Operations Working Group</dc:title>
  <dc:creator>Carter, Matt</dc:creator>
  <cp:lastModifiedBy>Floyd, Rickey</cp:lastModifiedBy>
  <cp:revision>148</cp:revision>
  <dcterms:created xsi:type="dcterms:W3CDTF">2017-05-03T20:12:06Z</dcterms:created>
  <dcterms:modified xsi:type="dcterms:W3CDTF">2019-07-08T15:06:45Z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722B413E-14ED-44AB-BA37-C0F7103B7B0E</vt:lpwstr>
  </property>
  <property fmtid="{D5CDD505-2E9C-101B-9397-08002B2CF9AE}" pid="3" name="ArticulatePath">
    <vt:lpwstr>Presentation1</vt:lpwstr>
  </property>
</Properties>
</file>