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1" r:id="rId4"/>
    <p:sldMasterId id="2147483667" r:id="rId5"/>
    <p:sldMasterId id="2147483669" r:id="rId6"/>
  </p:sldMasterIdLst>
  <p:notesMasterIdLst>
    <p:notesMasterId r:id="rId11"/>
  </p:notesMasterIdLst>
  <p:handoutMasterIdLst>
    <p:handoutMasterId r:id="rId12"/>
  </p:handoutMasterIdLst>
  <p:sldIdLst>
    <p:sldId id="260" r:id="rId7"/>
    <p:sldId id="279" r:id="rId8"/>
    <p:sldId id="305" r:id="rId9"/>
    <p:sldId id="264" r:id="rId1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inojosa, Jose Luis" initials="HJL" lastIdx="1" clrIdx="0">
    <p:extLst>
      <p:ext uri="{19B8F6BF-5375-455C-9EA6-DF929625EA0E}">
        <p15:presenceInfo xmlns:p15="http://schemas.microsoft.com/office/powerpoint/2012/main" userId="S-1-5-21-639947351-343809578-3807592339-3795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9171" autoAdjust="0"/>
  </p:normalViewPr>
  <p:slideViewPr>
    <p:cSldViewPr showGuides="1">
      <p:cViewPr varScale="1">
        <p:scale>
          <a:sx n="101" d="100"/>
          <a:sy n="101" d="100"/>
        </p:scale>
        <p:origin x="1836" y="108"/>
      </p:cViewPr>
      <p:guideLst>
        <p:guide orient="horz" pos="2160"/>
        <p:guide pos="2880"/>
      </p:guideLst>
    </p:cSldViewPr>
  </p:slideViewPr>
  <p:notesTextViewPr>
    <p:cViewPr>
      <p:scale>
        <a:sx n="125" d="100"/>
        <a:sy n="125" d="100"/>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4.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7/8/2019</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7/8/2019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29693474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Title Slide">
    <p:bg>
      <p:bgPr>
        <a:solidFill>
          <a:schemeClr val="bg1"/>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sp>
        <p:nvSpPr>
          <p:cNvPr id="7" name="Slide Number Placeholder 5"/>
          <p:cNvSpPr>
            <a:spLocks noGrp="1"/>
          </p:cNvSpPr>
          <p:nvPr>
            <p:ph type="sldNum" sz="quarter" idx="4"/>
          </p:nvPr>
        </p:nvSpPr>
        <p:spPr>
          <a:xfrm>
            <a:off x="8229600" y="6569075"/>
            <a:ext cx="457200" cy="212725"/>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8" name="Straight Connector 7"/>
          <p:cNvCxnSpPr/>
          <p:nvPr userDrawn="1"/>
        </p:nvCxnSpPr>
        <p:spPr>
          <a:xfrm>
            <a:off x="1428750" y="2625326"/>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1428750" y="4232673"/>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Content Placeholder 2"/>
          <p:cNvSpPr>
            <a:spLocks noGrp="1"/>
          </p:cNvSpPr>
          <p:nvPr>
            <p:ph idx="16"/>
          </p:nvPr>
        </p:nvSpPr>
        <p:spPr>
          <a:xfrm>
            <a:off x="1428750" y="2895600"/>
            <a:ext cx="6286500" cy="990600"/>
          </a:xfrm>
          <a:prstGeom prst="rect">
            <a:avLst/>
          </a:prstGeom>
        </p:spPr>
        <p:txBody>
          <a:bodyPr/>
          <a:lstStyle>
            <a:lvl1pPr marL="0" indent="0" algn="ctr">
              <a:buNone/>
              <a:defRPr sz="3200" b="1" cap="small"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p:txBody>
      </p:sp>
    </p:spTree>
    <p:extLst>
      <p:ext uri="{BB962C8B-B14F-4D97-AF65-F5344CB8AC3E}">
        <p14:creationId xmlns:p14="http://schemas.microsoft.com/office/powerpoint/2010/main" val="155940344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855406"/>
            <a:ext cx="853440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219768" y="6553200"/>
            <a:ext cx="457200" cy="212725"/>
          </a:xfrm>
          <a:prstGeom prst="rect">
            <a:avLst/>
          </a:prstGeom>
        </p:spPr>
        <p:txBody>
          <a:bodyPr vert="horz" lIns="91440" tIns="45720" rIns="91440" bIns="45720" rtlCol="0" anchor="ctr"/>
          <a:lstStyle>
            <a:lvl1pPr algn="ctr">
              <a:defRPr sz="900">
                <a:solidFill>
                  <a:schemeClr val="bg1"/>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88674366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solidFill>
                  <a:schemeClr val="bg1"/>
                </a:solidFill>
              </a:defRPr>
            </a:lvl1pPr>
          </a:lstStyle>
          <a:p>
            <a:fld id="{CDB75BAC-74D7-43DA-9DE7-3912ED22B407}" type="slidenum">
              <a:rPr lang="en-US" smtClean="0"/>
              <a:pPr/>
              <a:t>‹#›</a:t>
            </a:fld>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p:cNvSpPr>
            <a:spLocks noGrp="1"/>
          </p:cNvSpPr>
          <p:nvPr>
            <p:ph idx="13"/>
          </p:nvPr>
        </p:nvSpPr>
        <p:spPr>
          <a:xfrm>
            <a:off x="4636008" y="86334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Content Placeholder 2"/>
          <p:cNvSpPr>
            <a:spLocks noGrp="1"/>
          </p:cNvSpPr>
          <p:nvPr>
            <p:ph idx="1"/>
          </p:nvPr>
        </p:nvSpPr>
        <p:spPr>
          <a:xfrm>
            <a:off x="304800" y="85540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smtClean="0"/>
              <a:t>Click to edit Master title style</a:t>
            </a:r>
            <a:endParaRPr lang="en-US" dirty="0"/>
          </a:p>
        </p:txBody>
      </p:sp>
      <p:sp>
        <p:nvSpPr>
          <p:cNvPr id="13" name="Footer Placeholder 4"/>
          <p:cNvSpPr>
            <a:spLocks noGrp="1"/>
          </p:cNvSpPr>
          <p:nvPr>
            <p:ph type="ftr" sz="quarter" idx="11"/>
          </p:nvPr>
        </p:nvSpPr>
        <p:spPr>
          <a:xfrm>
            <a:off x="2743200" y="6553200"/>
            <a:ext cx="4038600" cy="228600"/>
          </a:xfrm>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spTree>
    <p:extLst>
      <p:ext uri="{BB962C8B-B14F-4D97-AF65-F5344CB8AC3E}">
        <p14:creationId xmlns:p14="http://schemas.microsoft.com/office/powerpoint/2010/main" val="156912384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lvl1pPr>
              <a:defRPr>
                <a:solidFill>
                  <a:schemeClr val="bg1"/>
                </a:solidFill>
              </a:defRPr>
            </a:lvl1pPr>
          </a:lstStyle>
          <a:p>
            <a:fld id="{0E7085C4-D6A8-46D9-A1BA-F87C2DEFFCDB}" type="slidenum">
              <a:rPr lang="en-US" smtClean="0"/>
              <a:pPr/>
              <a:t>‹#›</a:t>
            </a:fld>
            <a:endParaRPr lang="en-US" dirty="0"/>
          </a:p>
        </p:txBody>
      </p:sp>
      <p:sp>
        <p:nvSpPr>
          <p:cNvPr id="10" name="Rectangle 9"/>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11" name="Straight Connector 10"/>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Content Placeholder 2"/>
          <p:cNvSpPr>
            <a:spLocks noGrp="1"/>
          </p:cNvSpPr>
          <p:nvPr>
            <p:ph idx="13"/>
          </p:nvPr>
        </p:nvSpPr>
        <p:spPr>
          <a:xfrm>
            <a:off x="4636008" y="1695200"/>
            <a:ext cx="4206240" cy="423277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4" name="Content Placeholder 2"/>
          <p:cNvSpPr>
            <a:spLocks noGrp="1"/>
          </p:cNvSpPr>
          <p:nvPr>
            <p:ph idx="14"/>
          </p:nvPr>
        </p:nvSpPr>
        <p:spPr>
          <a:xfrm>
            <a:off x="304800" y="1695200"/>
            <a:ext cx="4206240" cy="422483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5" name="Content Placeholder 2"/>
          <p:cNvSpPr>
            <a:spLocks noGrp="1"/>
          </p:cNvSpPr>
          <p:nvPr>
            <p:ph idx="15"/>
          </p:nvPr>
        </p:nvSpPr>
        <p:spPr>
          <a:xfrm>
            <a:off x="4636008" y="863347"/>
            <a:ext cx="4206240" cy="730506"/>
          </a:xfrm>
          <a:prstGeom prst="rect">
            <a:avLst/>
          </a:prstGeom>
        </p:spPr>
        <p:txBody>
          <a:bodyPr/>
          <a:lstStyle>
            <a:lvl1pPr marL="0" marR="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marL="0" marR="0" lvl="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Click to edit Master text styles</a:t>
            </a:r>
          </a:p>
        </p:txBody>
      </p:sp>
      <p:sp>
        <p:nvSpPr>
          <p:cNvPr id="16" name="Content Placeholder 2"/>
          <p:cNvSpPr>
            <a:spLocks noGrp="1"/>
          </p:cNvSpPr>
          <p:nvPr>
            <p:ph idx="16"/>
          </p:nvPr>
        </p:nvSpPr>
        <p:spPr>
          <a:xfrm>
            <a:off x="304800" y="855407"/>
            <a:ext cx="4206240" cy="730506"/>
          </a:xfrm>
          <a:prstGeom prst="rect">
            <a:avLst/>
          </a:prstGeom>
        </p:spPr>
        <p:txBody>
          <a:bodyPr/>
          <a:lstStyle>
            <a:lvl1pPr marL="0" indent="0">
              <a:buNone/>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p:txBody>
      </p:sp>
      <p:sp>
        <p:nvSpPr>
          <p:cNvPr id="17" name="Footer Placeholder 4"/>
          <p:cNvSpPr>
            <a:spLocks noGrp="1"/>
          </p:cNvSpPr>
          <p:nvPr>
            <p:ph type="ftr" sz="quarter" idx="11"/>
          </p:nvPr>
        </p:nvSpPr>
        <p:spPr>
          <a:xfrm>
            <a:off x="2743200" y="6553200"/>
            <a:ext cx="4038600" cy="228600"/>
          </a:xfrm>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sp>
        <p:nvSpPr>
          <p:cNvPr id="18"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106613102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ullets">
    <p:spTree>
      <p:nvGrpSpPr>
        <p:cNvPr id="1" name=""/>
        <p:cNvGrpSpPr/>
        <p:nvPr/>
      </p:nvGrpSpPr>
      <p:grpSpPr>
        <a:xfrm>
          <a:off x="0" y="0"/>
          <a:ext cx="0" cy="0"/>
          <a:chOff x="0" y="0"/>
          <a:chExt cx="0" cy="0"/>
        </a:xfrm>
      </p:grpSpPr>
      <p:sp>
        <p:nvSpPr>
          <p:cNvPr id="5" name="Rectangle 4"/>
          <p:cNvSpPr/>
          <p:nvPr userDrawn="1"/>
        </p:nvSpPr>
        <p:spPr>
          <a:xfrm>
            <a:off x="2814561" y="266304"/>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6" name="Straight Connector 5"/>
          <p:cNvCxnSpPr/>
          <p:nvPr userDrawn="1"/>
        </p:nvCxnSpPr>
        <p:spPr>
          <a:xfrm>
            <a:off x="2814561" y="266304"/>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itle 1"/>
          <p:cNvSpPr txBox="1">
            <a:spLocks/>
          </p:cNvSpPr>
          <p:nvPr userDrawn="1"/>
        </p:nvSpPr>
        <p:spPr>
          <a:xfrm>
            <a:off x="2898648" y="243682"/>
            <a:ext cx="6016752" cy="518318"/>
          </a:xfrm>
          <a:prstGeom prst="rect">
            <a:avLst/>
          </a:prstGeom>
        </p:spPr>
        <p:txBody>
          <a:bodyPr/>
          <a:lstStyle>
            <a:lvl1pPr algn="l" defTabSz="685800" rtl="0" eaLnBrk="1" latinLnBrk="0" hangingPunct="1">
              <a:spcBef>
                <a:spcPct val="0"/>
              </a:spcBef>
              <a:buNone/>
              <a:defRPr sz="3200" b="1" kern="1200">
                <a:solidFill>
                  <a:schemeClr val="accent1"/>
                </a:solidFill>
                <a:latin typeface="+mj-lt"/>
                <a:ea typeface="+mj-ea"/>
                <a:cs typeface="+mj-cs"/>
              </a:defRPr>
            </a:lvl1pPr>
          </a:lstStyle>
          <a:p>
            <a:r>
              <a:rPr lang="en-US" dirty="0" smtClean="0"/>
              <a:t>Click to edit Master title style</a:t>
            </a:r>
            <a:endParaRPr lang="en-US" dirty="0"/>
          </a:p>
        </p:txBody>
      </p:sp>
      <p:sp>
        <p:nvSpPr>
          <p:cNvPr id="8" name="Content Placeholder 2"/>
          <p:cNvSpPr>
            <a:spLocks noGrp="1"/>
          </p:cNvSpPr>
          <p:nvPr>
            <p:ph idx="13"/>
          </p:nvPr>
        </p:nvSpPr>
        <p:spPr>
          <a:xfrm>
            <a:off x="301752" y="859536"/>
            <a:ext cx="8531352" cy="5065776"/>
          </a:xfrm>
          <a:prstGeom prst="rect">
            <a:avLst/>
          </a:prstGeom>
        </p:spPr>
        <p:txBody>
          <a:bodyPr/>
          <a:lstStyle>
            <a:lvl1pPr>
              <a:defRPr sz="1800" baseline="0">
                <a:solidFill>
                  <a:schemeClr val="tx2"/>
                </a:solidFill>
              </a:defRPr>
            </a:lvl1pPr>
            <a:lvl2pPr marL="557213" indent="-214313">
              <a:buClr>
                <a:schemeClr val="accent1"/>
              </a:buClr>
              <a:buFont typeface="Wingdings" panose="05000000000000000000" pitchFamily="2" charset="2"/>
              <a:buChar char="§"/>
              <a:defRPr sz="1800" baseline="0">
                <a:solidFill>
                  <a:schemeClr val="tx2"/>
                </a:solidFill>
              </a:defRPr>
            </a:lvl2pPr>
            <a:lvl3pPr marL="857250" indent="-171450">
              <a:buClr>
                <a:schemeClr val="tx2"/>
              </a:buClr>
              <a:buFont typeface="Courier New" panose="02070309020205020404" pitchFamily="49" charset="0"/>
              <a:buChar char="o"/>
              <a:defRPr sz="1600" baseline="0">
                <a:solidFill>
                  <a:schemeClr val="tx2"/>
                </a:solidFill>
              </a:defRPr>
            </a:lvl3pPr>
            <a:lvl4pPr>
              <a:buClr>
                <a:schemeClr val="accent1"/>
              </a:buCl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92909936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7134561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a:xfrm>
            <a:off x="2743200" y="6553200"/>
            <a:ext cx="4038600" cy="228600"/>
          </a:xfrm>
          <a:prstGeom prst="rect">
            <a:avLst/>
          </a:prstGeom>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25538386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ext Placeholder 4"/>
          <p:cNvSpPr>
            <a:spLocks noGrp="1"/>
          </p:cNvSpPr>
          <p:nvPr>
            <p:ph type="body" sz="quarter" idx="3"/>
          </p:nvPr>
        </p:nvSpPr>
        <p:spPr>
          <a:xfrm>
            <a:off x="3550883" y="4837176"/>
            <a:ext cx="4465283" cy="649224"/>
          </a:xfrm>
          <a:prstGeom prst="rect">
            <a:avLst/>
          </a:prstGeom>
        </p:spPr>
        <p:txBody>
          <a:bodyPr anchor="t" anchorCtr="0">
            <a:noAutofit/>
          </a:bodyPr>
          <a:lstStyle>
            <a:lvl1pPr marL="0" indent="0">
              <a:lnSpc>
                <a:spcPct val="100000"/>
              </a:lnSpc>
              <a:spcBef>
                <a:spcPts val="0"/>
              </a:spcBef>
              <a:buNone/>
              <a:defRPr sz="18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Text Placeholder 4"/>
          <p:cNvSpPr>
            <a:spLocks noGrp="1"/>
          </p:cNvSpPr>
          <p:nvPr>
            <p:ph type="body" sz="quarter" idx="10"/>
          </p:nvPr>
        </p:nvSpPr>
        <p:spPr>
          <a:xfrm>
            <a:off x="3547872" y="3429000"/>
            <a:ext cx="4465283" cy="923544"/>
          </a:xfrm>
          <a:prstGeom prst="rect">
            <a:avLst/>
          </a:prstGeom>
        </p:spPr>
        <p:txBody>
          <a:bodyPr anchor="t" anchorCtr="0">
            <a:noAutofit/>
          </a:bodyPr>
          <a:lstStyle>
            <a:lvl1pPr marL="0" indent="0">
              <a:lnSpc>
                <a:spcPct val="100000"/>
              </a:lnSpc>
              <a:spcBef>
                <a:spcPts val="0"/>
              </a:spcBef>
              <a:buNone/>
              <a:defRPr sz="1800" b="0" cap="none"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8" name="Text Placeholder 4"/>
          <p:cNvSpPr>
            <a:spLocks noGrp="1"/>
          </p:cNvSpPr>
          <p:nvPr>
            <p:ph type="body" sz="quarter" idx="11"/>
          </p:nvPr>
        </p:nvSpPr>
        <p:spPr>
          <a:xfrm>
            <a:off x="3547872" y="1325880"/>
            <a:ext cx="5519928" cy="2304288"/>
          </a:xfrm>
          <a:prstGeom prst="rect">
            <a:avLst/>
          </a:prstGeom>
        </p:spPr>
        <p:txBody>
          <a:bodyPr anchor="t" anchorCtr="0">
            <a:noAutofit/>
          </a:bodyPr>
          <a:lstStyle>
            <a:lvl1pPr marL="0" indent="0">
              <a:lnSpc>
                <a:spcPct val="100000"/>
              </a:lnSpc>
              <a:spcBef>
                <a:spcPts val="0"/>
              </a:spcBef>
              <a:buNone/>
              <a:defRPr sz="36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Tree>
    <p:extLst>
      <p:ext uri="{BB962C8B-B14F-4D97-AF65-F5344CB8AC3E}">
        <p14:creationId xmlns:p14="http://schemas.microsoft.com/office/powerpoint/2010/main" val="42846913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lvl1pPr>
              <a:defRPr sz="1800">
                <a:solidFill>
                  <a:schemeClr val="tx2"/>
                </a:solidFill>
              </a:defRPr>
            </a:lvl1pPr>
            <a:lvl2pPr>
              <a:defRPr sz="1800">
                <a:solidFill>
                  <a:schemeClr val="tx2"/>
                </a:solidFill>
              </a:defRPr>
            </a:lvl2pPr>
            <a:lvl3pPr>
              <a:defRPr sz="1600">
                <a:solidFill>
                  <a:schemeClr val="tx2"/>
                </a:solidFill>
              </a:defRPr>
            </a:lvl3pPr>
            <a:lvl4pPr>
              <a:defRPr sz="1600">
                <a:solidFill>
                  <a:schemeClr val="tx2"/>
                </a:solidFill>
              </a:defRPr>
            </a:lvl4pPr>
            <a:lvl5pPr>
              <a:defRPr sz="14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403854708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8.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dirty="0" smtClean="0">
                <a:solidFill>
                  <a:prstClr val="black">
                    <a:tint val="75000"/>
                  </a:prstClr>
                </a:solidFill>
              </a:rPr>
              <a:t>Footer text goes here.</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8207477" y="6561137"/>
            <a:ext cx="457200" cy="220663"/>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2"/>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6" y="6553201"/>
            <a:ext cx="707325" cy="207749"/>
          </a:xfrm>
          <a:prstGeom prst="rect">
            <a:avLst/>
          </a:prstGeom>
          <a:noFill/>
        </p:spPr>
        <p:txBody>
          <a:bodyPr wrap="square" rtlCol="0">
            <a:spAutoFit/>
          </a:bodyPr>
          <a:lstStyle/>
          <a:p>
            <a:r>
              <a:rPr lang="en-US" sz="750" b="1" dirty="0">
                <a:solidFill>
                  <a:srgbClr val="5B6770"/>
                </a:solidFill>
              </a:rPr>
              <a:t>PUBLIC</a:t>
            </a:r>
          </a:p>
        </p:txBody>
      </p:sp>
      <p:sp>
        <p:nvSpPr>
          <p:cNvPr id="11" name="Slide Number Placeholder 8"/>
          <p:cNvSpPr txBox="1">
            <a:spLocks/>
          </p:cNvSpPr>
          <p:nvPr userDrawn="1"/>
        </p:nvSpPr>
        <p:spPr>
          <a:xfrm>
            <a:off x="8664677" y="6561137"/>
            <a:ext cx="387883" cy="2127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E7085C4-D6A8-46D9-A1BA-F87C2DEFFCDB}" type="slidenum">
              <a:rPr lang="en-US" sz="900" smtClean="0">
                <a:solidFill>
                  <a:schemeClr val="bg1">
                    <a:lumMod val="75000"/>
                  </a:schemeClr>
                </a:solidFill>
              </a:rPr>
              <a:pPr/>
              <a:t>‹#›</a:t>
            </a:fld>
            <a:endParaRPr lang="en-US" sz="900" dirty="0">
              <a:solidFill>
                <a:schemeClr val="bg1">
                  <a:lumMod val="75000"/>
                </a:schemeClr>
              </a:solidFill>
            </a:endParaRPr>
          </a:p>
        </p:txBody>
      </p:sp>
    </p:spTree>
    <p:extLst>
      <p:ext uri="{BB962C8B-B14F-4D97-AF65-F5344CB8AC3E}">
        <p14:creationId xmlns:p14="http://schemas.microsoft.com/office/powerpoint/2010/main" val="3776291484"/>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75" r:id="rId6"/>
    <p:sldLayoutId id="2147483676" r:id="rId7"/>
  </p:sldLayoutIdLst>
  <p:timing>
    <p:tnLst>
      <p:par>
        <p:cTn id="1" dur="indefinite" restart="never" nodeType="tmRoot"/>
      </p:par>
    </p:tnLst>
  </p:timing>
  <p:hf hdr="0" ft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2538866166"/>
      </p:ext>
    </p:extLst>
  </p:cSld>
  <p:clrMap bg1="lt1" tx1="dk1" bg2="lt2" tx2="dk2" accent1="accent1" accent2="accent2" accent3="accent3" accent4="accent4" accent5="accent5" accent6="accent6" hlink="hlink" folHlink="folHlink"/>
  <p:sldLayoutIdLst>
    <p:sldLayoutId id="2147483668"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07773366"/>
      </p:ext>
    </p:extLst>
  </p:cSld>
  <p:clrMap bg1="lt1" tx1="dk1" bg2="lt2" tx2="dk2" accent1="accent1" accent2="accent2" accent3="accent3" accent4="accent4" accent5="accent5" accent6="accent6" hlink="hlink" folHlink="folHlink"/>
  <p:sldLayoutIdLst>
    <p:sldLayoutId id="2147483670" r:id="rId1"/>
  </p:sldLayoutIdLst>
  <p:timing>
    <p:tnLst>
      <p:par>
        <p:cTn id="1" dur="indefinite" restart="never" nodeType="tmRoot"/>
      </p:par>
    </p:tnLst>
  </p:timing>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3"/>
          </p:nvPr>
        </p:nvSpPr>
        <p:spPr/>
        <p:txBody>
          <a:bodyPr/>
          <a:lstStyle/>
          <a:p>
            <a:r>
              <a:rPr lang="en-US" dirty="0" smtClean="0"/>
              <a:t>ROS</a:t>
            </a:r>
          </a:p>
          <a:p>
            <a:r>
              <a:rPr lang="en-US" dirty="0" smtClean="0"/>
              <a:t>May 6, 2019</a:t>
            </a:r>
            <a:endParaRPr lang="en-US" dirty="0"/>
          </a:p>
        </p:txBody>
      </p:sp>
      <p:sp>
        <p:nvSpPr>
          <p:cNvPr id="3" name="Text Placeholder 2"/>
          <p:cNvSpPr>
            <a:spLocks noGrp="1"/>
          </p:cNvSpPr>
          <p:nvPr>
            <p:ph type="body" sz="quarter" idx="10"/>
          </p:nvPr>
        </p:nvSpPr>
        <p:spPr/>
        <p:txBody>
          <a:bodyPr/>
          <a:lstStyle/>
          <a:p>
            <a:r>
              <a:rPr lang="en-US" dirty="0" smtClean="0"/>
              <a:t>ERCOT Operations Staff</a:t>
            </a:r>
            <a:endParaRPr lang="en-US" dirty="0"/>
          </a:p>
        </p:txBody>
      </p:sp>
      <p:sp>
        <p:nvSpPr>
          <p:cNvPr id="4" name="Text Placeholder 3"/>
          <p:cNvSpPr>
            <a:spLocks noGrp="1"/>
          </p:cNvSpPr>
          <p:nvPr>
            <p:ph type="body" sz="quarter" idx="11"/>
          </p:nvPr>
        </p:nvSpPr>
        <p:spPr/>
        <p:txBody>
          <a:bodyPr/>
          <a:lstStyle/>
          <a:p>
            <a:r>
              <a:rPr lang="en-US" sz="3200" dirty="0" smtClean="0"/>
              <a:t>Update on Unannounced Constant Frequency Control (CFC) Tests</a:t>
            </a:r>
            <a:endParaRPr lang="en-US" sz="3200"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Operating </a:t>
            </a:r>
            <a:r>
              <a:rPr lang="en-US" dirty="0"/>
              <a:t>Guide </a:t>
            </a:r>
            <a:r>
              <a:rPr lang="en-US" dirty="0" smtClean="0"/>
              <a:t>Section 2.2.4.3(2)</a:t>
            </a:r>
            <a:endParaRPr lang="en-US" dirty="0"/>
          </a:p>
        </p:txBody>
      </p:sp>
      <p:sp>
        <p:nvSpPr>
          <p:cNvPr id="3" name="Content Placeholder 2"/>
          <p:cNvSpPr>
            <a:spLocks noGrp="1"/>
          </p:cNvSpPr>
          <p:nvPr>
            <p:ph idx="1"/>
          </p:nvPr>
        </p:nvSpPr>
        <p:spPr>
          <a:xfrm>
            <a:off x="304800" y="3048000"/>
            <a:ext cx="8534400" cy="2872033"/>
          </a:xfrm>
        </p:spPr>
        <p:txBody>
          <a:bodyPr/>
          <a:lstStyle/>
          <a:p>
            <a:pPr algn="just"/>
            <a:r>
              <a:rPr lang="en-US" dirty="0" smtClean="0"/>
              <a:t>Since January 2018, ERCOT has conducted 5 unannounced CFC tests on 4 different QSEs.</a:t>
            </a:r>
          </a:p>
          <a:p>
            <a:pPr lvl="1" algn="just"/>
            <a:r>
              <a:rPr lang="en-US"/>
              <a:t>January </a:t>
            </a:r>
            <a:r>
              <a:rPr lang="en-US" smtClean="0"/>
              <a:t>15, </a:t>
            </a:r>
            <a:r>
              <a:rPr lang="en-US" dirty="0" smtClean="0"/>
              <a:t>2018</a:t>
            </a:r>
            <a:endParaRPr lang="en-US" dirty="0"/>
          </a:p>
          <a:p>
            <a:pPr lvl="1" algn="just"/>
            <a:r>
              <a:rPr lang="en-US" dirty="0"/>
              <a:t>April 17, </a:t>
            </a:r>
            <a:r>
              <a:rPr lang="en-US" dirty="0" smtClean="0"/>
              <a:t>2018</a:t>
            </a:r>
            <a:endParaRPr lang="en-US" dirty="0"/>
          </a:p>
          <a:p>
            <a:pPr lvl="1" algn="just"/>
            <a:r>
              <a:rPr lang="en-US" dirty="0"/>
              <a:t>September 20, </a:t>
            </a:r>
            <a:r>
              <a:rPr lang="en-US" dirty="0" smtClean="0"/>
              <a:t>2018</a:t>
            </a:r>
            <a:endParaRPr lang="en-US" dirty="0"/>
          </a:p>
          <a:p>
            <a:pPr lvl="1" algn="just"/>
            <a:r>
              <a:rPr lang="en-US" dirty="0"/>
              <a:t>April 9, </a:t>
            </a:r>
            <a:r>
              <a:rPr lang="en-US" dirty="0" smtClean="0"/>
              <a:t>2019</a:t>
            </a:r>
          </a:p>
          <a:p>
            <a:pPr lvl="1" algn="just"/>
            <a:r>
              <a:rPr lang="en-US" dirty="0" smtClean="0"/>
              <a:t>April </a:t>
            </a:r>
            <a:r>
              <a:rPr lang="en-US" dirty="0"/>
              <a:t>16, </a:t>
            </a:r>
            <a:r>
              <a:rPr lang="en-US" dirty="0" smtClean="0"/>
              <a:t>2019</a:t>
            </a:r>
            <a:endParaRPr lang="en-US" dirty="0"/>
          </a:p>
          <a:p>
            <a:pPr lvl="1" algn="just"/>
            <a:endParaRPr lang="en-US" dirty="0" smtClean="0"/>
          </a:p>
          <a:p>
            <a:pPr lvl="1" algn="just"/>
            <a:endParaRPr lang="en-US" dirty="0" smtClean="0"/>
          </a:p>
          <a:p>
            <a:pPr algn="just"/>
            <a:endParaRPr lang="en-US" dirty="0"/>
          </a:p>
          <a:p>
            <a:pPr marL="0" indent="0" algn="just">
              <a:buNone/>
            </a:pPr>
            <a:r>
              <a:rPr lang="en-US" dirty="0" smtClean="0"/>
              <a:t>  </a:t>
            </a: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
        <p:nvSpPr>
          <p:cNvPr id="5" name="TextBox 4"/>
          <p:cNvSpPr txBox="1"/>
          <p:nvPr/>
        </p:nvSpPr>
        <p:spPr>
          <a:xfrm>
            <a:off x="304800" y="855406"/>
            <a:ext cx="8534400" cy="1600438"/>
          </a:xfrm>
          <a:prstGeom prst="rect">
            <a:avLst/>
          </a:prstGeom>
          <a:solidFill>
            <a:srgbClr val="CCEFF4"/>
          </a:solidFill>
        </p:spPr>
        <p:txBody>
          <a:bodyPr wrap="square" rtlCol="0">
            <a:spAutoFit/>
          </a:bodyPr>
          <a:lstStyle/>
          <a:p>
            <a:pPr algn="just"/>
            <a:r>
              <a:rPr lang="en-US" sz="1400" b="1" dirty="0" smtClean="0">
                <a:solidFill>
                  <a:schemeClr val="tx2"/>
                </a:solidFill>
              </a:rPr>
              <a:t>2.2.4.3 ERCOT Loss </a:t>
            </a:r>
            <a:r>
              <a:rPr lang="en-US" sz="1400" b="1" dirty="0">
                <a:solidFill>
                  <a:schemeClr val="tx2"/>
                </a:solidFill>
              </a:rPr>
              <a:t>of AGC </a:t>
            </a:r>
            <a:r>
              <a:rPr lang="en-US" sz="1400" b="1" dirty="0" smtClean="0">
                <a:solidFill>
                  <a:schemeClr val="tx2"/>
                </a:solidFill>
              </a:rPr>
              <a:t> </a:t>
            </a:r>
          </a:p>
          <a:p>
            <a:pPr marL="342900" indent="-342900" algn="just">
              <a:buFont typeface="+mj-lt"/>
              <a:buAutoNum type="arabicParenR" startAt="2"/>
            </a:pPr>
            <a:r>
              <a:rPr lang="en-US" sz="1400" dirty="0" smtClean="0">
                <a:solidFill>
                  <a:schemeClr val="tx2"/>
                </a:solidFill>
              </a:rPr>
              <a:t>ERCOT </a:t>
            </a:r>
            <a:r>
              <a:rPr lang="en-US" sz="1400" u="sng" dirty="0">
                <a:solidFill>
                  <a:schemeClr val="tx2"/>
                </a:solidFill>
              </a:rPr>
              <a:t>shall conduct unannounced testing</a:t>
            </a:r>
            <a:r>
              <a:rPr lang="en-US" sz="1400" dirty="0">
                <a:solidFill>
                  <a:schemeClr val="tx2"/>
                </a:solidFill>
              </a:rPr>
              <a:t> to </a:t>
            </a:r>
            <a:r>
              <a:rPr lang="en-US" sz="1400" u="sng" dirty="0">
                <a:solidFill>
                  <a:schemeClr val="tx2"/>
                </a:solidFill>
              </a:rPr>
              <a:t>verify a QSE’s capability to operate in CFC mode</a:t>
            </a:r>
            <a:r>
              <a:rPr lang="en-US" sz="1400" dirty="0">
                <a:solidFill>
                  <a:schemeClr val="tx2"/>
                </a:solidFill>
              </a:rPr>
              <a:t>. Only QSEs with at least 350 MW of spinning reserve room will be tested. QSEs shall be tested at least once every three years. At a time determined solely by ERCOT, ERCOT will direct the QSE to operate under CFC mode. Once instructed by ERCOT, the QSE will have five minutes to switch to CFC mode. The duration of this test shall be no more than 15 minutes. ERCOT shall maintain the list of QSEs that have successfully demonstrated their capability to operate in CFC mode. </a:t>
            </a:r>
            <a:r>
              <a:rPr lang="en-US" sz="1200" dirty="0" smtClean="0">
                <a:solidFill>
                  <a:schemeClr val="tx2"/>
                </a:solidFill>
              </a:rPr>
              <a:t> </a:t>
            </a:r>
            <a:endParaRPr lang="en-US" sz="1600" dirty="0"/>
          </a:p>
        </p:txBody>
      </p:sp>
    </p:spTree>
    <p:extLst>
      <p:ext uri="{BB962C8B-B14F-4D97-AF65-F5344CB8AC3E}">
        <p14:creationId xmlns:p14="http://schemas.microsoft.com/office/powerpoint/2010/main" val="12651341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Lessons Learned</a:t>
            </a:r>
            <a:endParaRPr lang="en-US" dirty="0"/>
          </a:p>
        </p:txBody>
      </p:sp>
      <p:sp>
        <p:nvSpPr>
          <p:cNvPr id="3" name="Content Placeholder 2"/>
          <p:cNvSpPr>
            <a:spLocks noGrp="1"/>
          </p:cNvSpPr>
          <p:nvPr>
            <p:ph idx="1"/>
          </p:nvPr>
        </p:nvSpPr>
        <p:spPr/>
        <p:txBody>
          <a:bodyPr/>
          <a:lstStyle/>
          <a:p>
            <a:pPr algn="just"/>
            <a:r>
              <a:rPr lang="en-US" dirty="0"/>
              <a:t>Through these tests several </a:t>
            </a:r>
            <a:r>
              <a:rPr lang="en-US" dirty="0" smtClean="0"/>
              <a:t>process changes and display updates </a:t>
            </a:r>
            <a:r>
              <a:rPr lang="en-US" dirty="0"/>
              <a:t>were identified and implemented </a:t>
            </a:r>
            <a:r>
              <a:rPr lang="en-US" dirty="0" smtClean="0"/>
              <a:t>at </a:t>
            </a:r>
            <a:r>
              <a:rPr lang="en-US" dirty="0"/>
              <a:t>ERCOT. For Ex.</a:t>
            </a:r>
          </a:p>
          <a:p>
            <a:pPr lvl="1" algn="just"/>
            <a:r>
              <a:rPr lang="en-US" sz="1600" dirty="0" smtClean="0"/>
              <a:t>Displays were </a:t>
            </a:r>
            <a:r>
              <a:rPr lang="en-US" sz="1600" dirty="0"/>
              <a:t>created in Load Frequency Control (LFC) to track QSE level </a:t>
            </a:r>
            <a:r>
              <a:rPr lang="en-US" sz="1600" dirty="0" smtClean="0"/>
              <a:t>details for purposes of CFC.</a:t>
            </a:r>
            <a:endParaRPr lang="en-US" sz="1600" dirty="0"/>
          </a:p>
          <a:p>
            <a:pPr lvl="1" algn="just"/>
            <a:r>
              <a:rPr lang="en-US" sz="1600" dirty="0"/>
              <a:t>R</a:t>
            </a:r>
            <a:r>
              <a:rPr lang="en-US" sz="1600" dirty="0" smtClean="0"/>
              <a:t>egulation reset added following completion of CFC test. </a:t>
            </a:r>
            <a:endParaRPr lang="en-US" sz="1600" dirty="0"/>
          </a:p>
          <a:p>
            <a:pPr algn="just"/>
            <a:endParaRPr lang="en-US" sz="1100" dirty="0" smtClean="0"/>
          </a:p>
          <a:p>
            <a:pPr algn="just"/>
            <a:r>
              <a:rPr lang="en-US" dirty="0" smtClean="0"/>
              <a:t>Process and Procedural </a:t>
            </a:r>
            <a:r>
              <a:rPr lang="en-US" dirty="0"/>
              <a:t>Changes </a:t>
            </a:r>
            <a:r>
              <a:rPr lang="en-US" dirty="0" smtClean="0"/>
              <a:t>were also identified at the tested QSEs end. For ex.</a:t>
            </a:r>
          </a:p>
          <a:p>
            <a:pPr lvl="1" algn="just"/>
            <a:r>
              <a:rPr lang="en-US" sz="1600" dirty="0" smtClean="0"/>
              <a:t>In some cases the frequency bias was incorrectly set which caused poor fleet performance during testing.</a:t>
            </a:r>
          </a:p>
          <a:p>
            <a:pPr lvl="1" algn="just"/>
            <a:r>
              <a:rPr lang="en-US" sz="1600" dirty="0" smtClean="0"/>
              <a:t>In one case the tested QSE missed reassigning Regulation obligation to their fleet on the way out from the test.</a:t>
            </a:r>
          </a:p>
          <a:p>
            <a:pPr lvl="1" algn="just"/>
            <a:endParaRPr lang="en-US" sz="1100" dirty="0" smtClean="0"/>
          </a:p>
          <a:p>
            <a:pPr algn="just"/>
            <a:r>
              <a:rPr lang="en-US" dirty="0" smtClean="0"/>
              <a:t>Spinning </a:t>
            </a:r>
            <a:r>
              <a:rPr lang="en-US" dirty="0"/>
              <a:t>reserve in case of some resources within a QSE’s fleet came from offline power augmentation like duct burners. This offline capacity was unavailable </a:t>
            </a:r>
            <a:r>
              <a:rPr lang="en-US" dirty="0" smtClean="0"/>
              <a:t>to the QSE for </a:t>
            </a:r>
            <a:r>
              <a:rPr lang="en-US" dirty="0"/>
              <a:t>frequency </a:t>
            </a:r>
            <a:r>
              <a:rPr lang="en-US" dirty="0" smtClean="0"/>
              <a:t>control due to slower start-up time. Additional changes to ERCOT’s procedures may be needed to appropriately account for this offline capacity when evaluating QSE performance</a:t>
            </a:r>
            <a:r>
              <a:rPr lang="en-US" sz="2000" dirty="0" smtClean="0"/>
              <a:t>.</a:t>
            </a:r>
            <a:endParaRPr lang="en-US" sz="2000" dirty="0"/>
          </a:p>
          <a:p>
            <a:pPr lvl="1" algn="just"/>
            <a:endParaRPr lang="en-US" dirty="0" smtClean="0"/>
          </a:p>
          <a:p>
            <a:pPr lvl="1" algn="just"/>
            <a:endParaRPr lang="en-US" dirty="0" smtClean="0"/>
          </a:p>
          <a:p>
            <a:pPr lvl="1" algn="just"/>
            <a:endParaRPr lang="en-US" dirty="0" smtClean="0"/>
          </a:p>
          <a:p>
            <a:pPr lvl="1" algn="just"/>
            <a:endParaRPr lang="en-US" sz="1600" dirty="0"/>
          </a:p>
          <a:p>
            <a:pPr algn="just"/>
            <a:endParaRPr lang="en-US" dirty="0" smtClean="0"/>
          </a:p>
          <a:p>
            <a:pPr algn="just"/>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101763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6"/>
          </p:nvPr>
        </p:nvSpPr>
        <p:spPr/>
        <p:txBody>
          <a:bodyPr anchor="ctr"/>
          <a:lstStyle/>
          <a:p>
            <a:r>
              <a:rPr lang="en-US" dirty="0" smtClean="0"/>
              <a:t>Further Discussion</a:t>
            </a:r>
            <a:endParaRPr lang="en-US" dirty="0"/>
          </a:p>
        </p:txBody>
      </p:sp>
    </p:spTree>
    <p:extLst>
      <p:ext uri="{BB962C8B-B14F-4D97-AF65-F5344CB8AC3E}">
        <p14:creationId xmlns:p14="http://schemas.microsoft.com/office/powerpoint/2010/main" val="2777669657"/>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248F63C-08AC-4CDD-B36F-0851B11853CB}">
  <ds:schemaRefs>
    <ds:schemaRef ds:uri="http://purl.org/dc/dcmitype/"/>
    <ds:schemaRef ds:uri="http://schemas.microsoft.com/office/2006/documentManagement/types"/>
    <ds:schemaRef ds:uri="http://schemas.openxmlformats.org/package/2006/metadata/core-properties"/>
    <ds:schemaRef ds:uri="c34af464-7aa1-4edd-9be4-83dffc1cb926"/>
    <ds:schemaRef ds:uri="http://schemas.microsoft.com/office/2006/metadata/properties"/>
    <ds:schemaRef ds:uri="http://purl.org/dc/terms/"/>
    <ds:schemaRef ds:uri="http://purl.org/dc/elements/1.1/"/>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20884B7F-5407-4A7E-885F-D19D0E5ED72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35179</TotalTime>
  <Words>341</Words>
  <Application>Microsoft Office PowerPoint</Application>
  <PresentationFormat>On-screen Show (4:3)</PresentationFormat>
  <Paragraphs>35</Paragraphs>
  <Slides>4</Slides>
  <Notes>1</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4</vt:i4>
      </vt:variant>
    </vt:vector>
  </HeadingPairs>
  <TitlesOfParts>
    <vt:vector size="11" baseType="lpstr">
      <vt:lpstr>Arial</vt:lpstr>
      <vt:lpstr>Calibri</vt:lpstr>
      <vt:lpstr>Courier New</vt:lpstr>
      <vt:lpstr>Wingdings</vt:lpstr>
      <vt:lpstr>1_Office Theme</vt:lpstr>
      <vt:lpstr>2_Custom Design</vt:lpstr>
      <vt:lpstr>3_Custom Design</vt:lpstr>
      <vt:lpstr>PowerPoint Presentation</vt:lpstr>
      <vt:lpstr>Operating Guide Section 2.2.4.3(2)</vt:lpstr>
      <vt:lpstr>Lessons Learned</vt:lpstr>
      <vt:lpstr>PowerPoint Presentation</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Sandip</cp:lastModifiedBy>
  <cp:revision>535</cp:revision>
  <cp:lastPrinted>2016-01-21T20:53:15Z</cp:lastPrinted>
  <dcterms:created xsi:type="dcterms:W3CDTF">2016-01-21T15:20:31Z</dcterms:created>
  <dcterms:modified xsi:type="dcterms:W3CDTF">2019-07-08T17:43:01Z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