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1"/>
  </p:notesMasterIdLst>
  <p:handoutMasterIdLst>
    <p:handoutMasterId r:id="rId12"/>
  </p:handoutMasterIdLst>
  <p:sldIdLst>
    <p:sldId id="260" r:id="rId6"/>
    <p:sldId id="286" r:id="rId7"/>
    <p:sldId id="288" r:id="rId8"/>
    <p:sldId id="289" r:id="rId9"/>
    <p:sldId id="290"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ip" initials="SS" lastIdx="1" clrIdx="0">
    <p:extLst>
      <p:ext uri="{19B8F6BF-5375-455C-9EA6-DF929625EA0E}">
        <p15:presenceInfo xmlns:p15="http://schemas.microsoft.com/office/powerpoint/2012/main" userId="Sandi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32" d="100"/>
          <a:sy n="132" d="100"/>
        </p:scale>
        <p:origin x="101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7/3/2019</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7/3/2019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lvl1pPr>
              <a:defRPr/>
            </a:lvl1pPr>
          </a:lstStyle>
          <a:p>
            <a:r>
              <a:rPr lang="en-US" dirty="0" smtClean="0"/>
              <a:t>March 2019</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lvl1pPr>
              <a:defRPr/>
            </a:lvl1pPr>
          </a:lstStyle>
          <a:p>
            <a:r>
              <a:rPr lang="en-US" dirty="0" smtClean="0"/>
              <a:t>March 2019</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March 2019</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815882"/>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690533119"/>
              </p:ext>
            </p:extLst>
          </p:nvPr>
        </p:nvGraphicFramePr>
        <p:xfrm>
          <a:off x="271346" y="990601"/>
          <a:ext cx="8534400" cy="4793937"/>
        </p:xfrm>
        <a:graphic>
          <a:graphicData uri="http://schemas.openxmlformats.org/drawingml/2006/table">
            <a:tbl>
              <a:tblPr firstRow="1" bandRow="1">
                <a:tableStyleId>{5C22544A-7EE6-4342-B048-85BDC9FD1C3A}</a:tableStyleId>
              </a:tblPr>
              <a:tblGrid>
                <a:gridCol w="2395654">
                  <a:extLst>
                    <a:ext uri="{9D8B030D-6E8A-4147-A177-3AD203B41FA5}">
                      <a16:colId xmlns="" xmlns:a16="http://schemas.microsoft.com/office/drawing/2014/main" val="20000"/>
                    </a:ext>
                  </a:extLst>
                </a:gridCol>
                <a:gridCol w="44958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299723">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1088467">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NPRR857 and NOGRR177</a:t>
                      </a:r>
                      <a:r>
                        <a:rPr lang="en-US" sz="1050" baseline="0" dirty="0" smtClean="0">
                          <a:solidFill>
                            <a:schemeClr val="tx1"/>
                          </a:solidFill>
                        </a:rPr>
                        <a:t> approved.  Language grey-boxed until implementation is complete. </a:t>
                      </a:r>
                      <a:r>
                        <a:rPr lang="en-US" sz="1050" dirty="0" smtClean="0">
                          <a:solidFill>
                            <a:schemeClr val="tx1"/>
                          </a:solidFill>
                        </a:rPr>
                        <a:t>Target</a:t>
                      </a:r>
                      <a:r>
                        <a:rPr lang="en-US" sz="1050" baseline="0" dirty="0" smtClean="0">
                          <a:solidFill>
                            <a:schemeClr val="tx1"/>
                          </a:solidFill>
                        </a:rPr>
                        <a:t>  implementation start and go-live dates are not yet determined.</a:t>
                      </a:r>
                      <a:endParaRPr lang="en-US" sz="105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endParaRPr lang="en-US" sz="1050" b="0" baseline="0" dirty="0" smtClean="0">
                        <a:solidFill>
                          <a:schemeClr val="tx1"/>
                        </a:solidFill>
                      </a:endParaRPr>
                    </a:p>
                    <a:p>
                      <a:r>
                        <a:rPr lang="en-US" sz="1050" b="0" baseline="0" dirty="0" smtClean="0">
                          <a:solidFill>
                            <a:schemeClr val="tx1"/>
                          </a:solidFill>
                        </a:rPr>
                        <a:t>No scheduled activity</a:t>
                      </a:r>
                    </a:p>
                  </a:txBody>
                  <a:tcPr>
                    <a:solidFill>
                      <a:srgbClr val="CBE3EB"/>
                    </a:solidFill>
                  </a:tcPr>
                </a:tc>
                <a:extLst>
                  <a:ext uri="{0D108BD9-81ED-4DB2-BD59-A6C34878D82A}">
                    <a16:rowId xmlns="" xmlns:a16="http://schemas.microsoft.com/office/drawing/2014/main" val="4164978374"/>
                  </a:ext>
                </a:extLst>
              </a:tr>
              <a:tr h="421459">
                <a:tc>
                  <a:txBody>
                    <a:bodyPr/>
                    <a:lstStyle/>
                    <a:p>
                      <a:r>
                        <a:rPr lang="en-US" sz="1050" dirty="0" smtClean="0">
                          <a:solidFill>
                            <a:schemeClr val="tx1"/>
                          </a:solidFill>
                        </a:rPr>
                        <a:t>Directive #3 – Ramp</a:t>
                      </a:r>
                      <a:r>
                        <a:rPr lang="en-US" sz="1050" baseline="0" dirty="0" smtClean="0">
                          <a:solidFill>
                            <a:schemeClr val="tx1"/>
                          </a:solidFill>
                        </a:rPr>
                        <a:t> rate restrictions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Continue </a:t>
                      </a:r>
                      <a:r>
                        <a:rPr lang="en-US" sz="1050" b="0" u="none" baseline="0" dirty="0" smtClean="0">
                          <a:solidFill>
                            <a:schemeClr val="tx1"/>
                          </a:solidFill>
                        </a:rPr>
                        <a:t>discussion on this topic.</a:t>
                      </a:r>
                      <a:endParaRPr lang="en-US" sz="1050" b="0" u="none" dirty="0" smtClean="0">
                        <a:solidFill>
                          <a:schemeClr val="tx1"/>
                        </a:solidFill>
                      </a:endParaRPr>
                    </a:p>
                  </a:txBody>
                  <a:tcPr/>
                </a:tc>
                <a:tc>
                  <a:txBody>
                    <a:bodyPr/>
                    <a:lstStyle/>
                    <a:p>
                      <a:r>
                        <a:rPr lang="en-US" sz="1050" baseline="0" dirty="0" smtClean="0">
                          <a:solidFill>
                            <a:schemeClr val="tx1"/>
                          </a:solidFill>
                        </a:rPr>
                        <a:t>PDCWG 7/18/2019</a:t>
                      </a:r>
                    </a:p>
                  </a:txBody>
                  <a:tcPr/>
                </a:tc>
              </a:tr>
              <a:tr h="377010">
                <a:tc>
                  <a:txBody>
                    <a:bodyPr/>
                    <a:lstStyle/>
                    <a:p>
                      <a:r>
                        <a:rPr lang="en-US" sz="1050" dirty="0" smtClean="0">
                          <a:solidFill>
                            <a:schemeClr val="tx1"/>
                          </a:solidFill>
                        </a:rPr>
                        <a:t>Directive #4 – Outage coordination</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will request endorsement of the whitepaper at OWG on 7/25/19.</a:t>
                      </a:r>
                    </a:p>
                  </a:txBody>
                  <a:tcPr/>
                </a:tc>
                <a:tc>
                  <a:txBody>
                    <a:bodyPr/>
                    <a:lstStyle/>
                    <a:p>
                      <a:r>
                        <a:rPr lang="en-US" sz="1050" baseline="0" dirty="0" smtClean="0">
                          <a:solidFill>
                            <a:schemeClr val="tx1"/>
                          </a:solidFill>
                        </a:rPr>
                        <a:t>OWG 7/25/2019</a:t>
                      </a:r>
                    </a:p>
                  </a:txBody>
                  <a:tcPr/>
                </a:tc>
              </a:tr>
              <a:tr h="407171">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Whitepaper containing determination</a:t>
                      </a:r>
                      <a:r>
                        <a:rPr lang="en-US" sz="1050" kern="1200" baseline="0" dirty="0" smtClean="0">
                          <a:solidFill>
                            <a:schemeClr val="dk1"/>
                          </a:solidFill>
                          <a:effectLst/>
                          <a:latin typeface="+mn-lt"/>
                          <a:ea typeface="+mn-ea"/>
                          <a:cs typeface="+mn-cs"/>
                        </a:rPr>
                        <a:t> is pending the outcome of other directives.</a:t>
                      </a:r>
                      <a:endParaRPr lang="en-US" sz="1050" dirty="0">
                        <a:solidFill>
                          <a:srgbClr val="FF0000"/>
                        </a:solidFill>
                      </a:endParaRPr>
                    </a:p>
                  </a:txBody>
                  <a:tcPr anchor="ctr"/>
                </a:tc>
                <a:tc>
                  <a:txBody>
                    <a:bodyPr/>
                    <a:lstStyle/>
                    <a:p>
                      <a:endParaRPr lang="en-US" sz="1050" b="0" baseline="0" dirty="0" smtClean="0">
                        <a:solidFill>
                          <a:schemeClr val="tx1"/>
                        </a:solidFill>
                      </a:endParaRPr>
                    </a:p>
                    <a:p>
                      <a:r>
                        <a:rPr lang="en-US" sz="1050" b="0" baseline="0" dirty="0" smtClean="0">
                          <a:solidFill>
                            <a:schemeClr val="tx1"/>
                          </a:solidFill>
                        </a:rPr>
                        <a:t>No scheduled activity this month</a:t>
                      </a:r>
                    </a:p>
                  </a:txBody>
                  <a:tcPr/>
                </a:tc>
                <a:extLst>
                  <a:ext uri="{0D108BD9-81ED-4DB2-BD59-A6C34878D82A}">
                    <a16:rowId xmlns="" xmlns:a16="http://schemas.microsoft.com/office/drawing/2014/main" val="10002"/>
                  </a:ext>
                </a:extLst>
              </a:tr>
              <a:tr h="412718">
                <a:tc>
                  <a:txBody>
                    <a:bodyPr/>
                    <a:lstStyle/>
                    <a:p>
                      <a:r>
                        <a:rPr lang="en-US" sz="1050" dirty="0" smtClean="0">
                          <a:solidFill>
                            <a:schemeClr val="tx1"/>
                          </a:solidFill>
                        </a:rPr>
                        <a:t>Directive #7 –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Continue discussion on this topic</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 this month</a:t>
                      </a:r>
                      <a:endParaRPr lang="en-US" sz="1050" dirty="0" smtClean="0">
                        <a:solidFill>
                          <a:schemeClr val="tx1"/>
                        </a:solidFill>
                      </a:endParaRPr>
                    </a:p>
                  </a:txBody>
                  <a:tcPr/>
                </a:tc>
              </a:tr>
              <a:tr h="757194">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Frequency</a:t>
                      </a:r>
                      <a:r>
                        <a:rPr lang="en-US" sz="1050" baseline="0" dirty="0" smtClean="0">
                          <a:solidFill>
                            <a:schemeClr val="tx1"/>
                          </a:solidFill>
                        </a:rPr>
                        <a:t> Response determination complete</a:t>
                      </a:r>
                      <a:r>
                        <a:rPr lang="en-US" sz="1050" dirty="0" smtClean="0">
                          <a:solidFill>
                            <a:schemeClr val="tx1"/>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Voltage</a:t>
                      </a:r>
                      <a:r>
                        <a:rPr lang="en-US" sz="1050" u="sng" baseline="0" dirty="0" smtClean="0">
                          <a:solidFill>
                            <a:schemeClr val="tx1"/>
                          </a:solidFill>
                        </a:rPr>
                        <a:t> Support</a:t>
                      </a:r>
                      <a:r>
                        <a:rPr lang="en-US" sz="1050" u="sng"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kern="1200" dirty="0" smtClean="0">
                          <a:solidFill>
                            <a:schemeClr val="dk1"/>
                          </a:solidFill>
                          <a:effectLst/>
                          <a:latin typeface="+mn-lt"/>
                          <a:ea typeface="+mn-ea"/>
                          <a:cs typeface="+mn-cs"/>
                        </a:rPr>
                        <a:t>Published study report on 5/31/2019.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No scheduled activity this month</a:t>
                      </a:r>
                    </a:p>
                  </a:txBody>
                  <a:tcPr/>
                </a:tc>
              </a:tr>
              <a:tr h="457262">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dirty="0" smtClean="0">
                          <a:solidFill>
                            <a:schemeClr val="tx1"/>
                          </a:solidFill>
                        </a:rPr>
                        <a:t>Study results provided</a:t>
                      </a:r>
                      <a:r>
                        <a:rPr lang="en-US" sz="1050" baseline="0" dirty="0" smtClean="0">
                          <a:solidFill>
                            <a:schemeClr val="tx1"/>
                          </a:solidFill>
                        </a:rPr>
                        <a:t> at PDCWG 2/13/2019 and DWG 2/26/2019.</a:t>
                      </a:r>
                    </a:p>
                    <a:p>
                      <a:pPr>
                        <a:buFont typeface="+mj-lt"/>
                        <a:buNone/>
                      </a:pPr>
                      <a:endParaRPr lang="en-US" sz="105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sz="1050" b="0" baseline="0" dirty="0" smtClean="0">
                          <a:solidFill>
                            <a:schemeClr val="tx1"/>
                          </a:solidFill>
                        </a:rPr>
                        <a:t>ERCOT is working internally on next steps.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No scheduled activity this month</a:t>
                      </a:r>
                    </a:p>
                  </a:txBody>
                  <a:tcPr/>
                </a:tc>
              </a:tr>
            </a:tbl>
          </a:graphicData>
        </a:graphic>
      </p:graphicFrame>
      <p:sp>
        <p:nvSpPr>
          <p:cNvPr id="5" name="TextBox 4"/>
          <p:cNvSpPr txBox="1"/>
          <p:nvPr/>
        </p:nvSpPr>
        <p:spPr>
          <a:xfrm>
            <a:off x="4267200" y="6561138"/>
            <a:ext cx="840295" cy="276999"/>
          </a:xfrm>
          <a:prstGeom prst="rect">
            <a:avLst/>
          </a:prstGeom>
          <a:noFill/>
        </p:spPr>
        <p:txBody>
          <a:bodyPr wrap="none" rtlCol="0">
            <a:spAutoFit/>
          </a:bodyPr>
          <a:lstStyle/>
          <a:p>
            <a:r>
              <a:rPr lang="en-US" sz="1200" dirty="0" smtClean="0">
                <a:solidFill>
                  <a:schemeClr val="tx1">
                    <a:lumMod val="50000"/>
                    <a:lumOff val="50000"/>
                  </a:schemeClr>
                </a:solidFill>
              </a:rPr>
              <a:t>July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11359773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TextBox 2"/>
          <p:cNvSpPr txBox="1"/>
          <p:nvPr/>
        </p:nvSpPr>
        <p:spPr>
          <a:xfrm>
            <a:off x="4267200" y="6561138"/>
            <a:ext cx="840295" cy="276999"/>
          </a:xfrm>
          <a:prstGeom prst="rect">
            <a:avLst/>
          </a:prstGeom>
          <a:noFill/>
        </p:spPr>
        <p:txBody>
          <a:bodyPr wrap="none" rtlCol="0">
            <a:spAutoFit/>
          </a:bodyPr>
          <a:lstStyle/>
          <a:p>
            <a:r>
              <a:rPr lang="en-US" sz="1200" dirty="0" smtClean="0">
                <a:solidFill>
                  <a:schemeClr val="tx1">
                    <a:lumMod val="50000"/>
                    <a:lumOff val="50000"/>
                  </a:schemeClr>
                </a:solidFill>
              </a:rPr>
              <a:t>July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3739954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graphicFrame>
        <p:nvGraphicFramePr>
          <p:cNvPr id="3" name="Content Placeholder 2"/>
          <p:cNvGraphicFramePr>
            <a:graphicFrameLocks noGrp="1"/>
          </p:cNvGraphicFramePr>
          <p:nvPr>
            <p:ph idx="1"/>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2" name="Flowchart: Terminator 11"/>
          <p:cNvSpPr/>
          <p:nvPr/>
        </p:nvSpPr>
        <p:spPr>
          <a:xfrm>
            <a:off x="7769068" y="373380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4" name="TextBox 13"/>
          <p:cNvSpPr txBox="1"/>
          <p:nvPr/>
        </p:nvSpPr>
        <p:spPr>
          <a:xfrm>
            <a:off x="4267200" y="6561138"/>
            <a:ext cx="840295" cy="276999"/>
          </a:xfrm>
          <a:prstGeom prst="rect">
            <a:avLst/>
          </a:prstGeom>
          <a:noFill/>
        </p:spPr>
        <p:txBody>
          <a:bodyPr wrap="none" rtlCol="0">
            <a:spAutoFit/>
          </a:bodyPr>
          <a:lstStyle/>
          <a:p>
            <a:r>
              <a:rPr lang="en-US" sz="1200" dirty="0" smtClean="0">
                <a:solidFill>
                  <a:schemeClr val="tx1">
                    <a:lumMod val="50000"/>
                    <a:lumOff val="50000"/>
                  </a:schemeClr>
                </a:solidFill>
              </a:rPr>
              <a:t>July 2019</a:t>
            </a:r>
            <a:endParaRPr lang="en-US" sz="1200" dirty="0">
              <a:solidFill>
                <a:schemeClr val="tx1">
                  <a:lumMod val="50000"/>
                  <a:lumOff val="50000"/>
                </a:schemeClr>
              </a:solidFill>
            </a:endParaRPr>
          </a:p>
        </p:txBody>
      </p:sp>
      <p:sp>
        <p:nvSpPr>
          <p:cNvPr id="15" name="Flowchart: Terminator 14"/>
          <p:cNvSpPr/>
          <p:nvPr/>
        </p:nvSpPr>
        <p:spPr>
          <a:xfrm>
            <a:off x="7787265" y="320894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6" name="Flowchart: Terminator 15"/>
          <p:cNvSpPr/>
          <p:nvPr/>
        </p:nvSpPr>
        <p:spPr>
          <a:xfrm>
            <a:off x="7817972" y="571552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7" name="Flowchart: Terminator 16"/>
          <p:cNvSpPr/>
          <p:nvPr/>
        </p:nvSpPr>
        <p:spPr>
          <a:xfrm>
            <a:off x="7787265" y="4315039"/>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Tree>
    <p:extLst>
      <p:ext uri="{BB962C8B-B14F-4D97-AF65-F5344CB8AC3E}">
        <p14:creationId xmlns:p14="http://schemas.microsoft.com/office/powerpoint/2010/main" val="16042672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4">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Complete</a:t>
            </a:r>
            <a:endParaRPr lang="en-US" sz="1000" dirty="0"/>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7" name="TextBox 16"/>
          <p:cNvSpPr txBox="1"/>
          <p:nvPr/>
        </p:nvSpPr>
        <p:spPr>
          <a:xfrm>
            <a:off x="4267200" y="6561138"/>
            <a:ext cx="840295" cy="276999"/>
          </a:xfrm>
          <a:prstGeom prst="rect">
            <a:avLst/>
          </a:prstGeom>
          <a:noFill/>
        </p:spPr>
        <p:txBody>
          <a:bodyPr wrap="none" rtlCol="0">
            <a:spAutoFit/>
          </a:bodyPr>
          <a:lstStyle/>
          <a:p>
            <a:r>
              <a:rPr lang="en-US" sz="1200" dirty="0" smtClean="0">
                <a:solidFill>
                  <a:schemeClr val="tx1">
                    <a:lumMod val="50000"/>
                    <a:lumOff val="50000"/>
                  </a:schemeClr>
                </a:solidFill>
              </a:rPr>
              <a:t>July 2019</a:t>
            </a:r>
            <a:endParaRPr lang="en-US" sz="1200" dirty="0">
              <a:solidFill>
                <a:schemeClr val="tx1">
                  <a:lumMod val="50000"/>
                  <a:lumOff val="50000"/>
                </a:schemeClr>
              </a:solidFill>
            </a:endParaRPr>
          </a:p>
        </p:txBody>
      </p:sp>
    </p:spTree>
    <p:extLst>
      <p:ext uri="{BB962C8B-B14F-4D97-AF65-F5344CB8AC3E}">
        <p14:creationId xmlns:p14="http://schemas.microsoft.com/office/powerpoint/2010/main" val="52985031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c34af464-7aa1-4edd-9be4-83dffc1cb926"/>
    <ds:schemaRef ds:uri="http://www.w3.org/XML/1998/namespace"/>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5747</TotalTime>
  <Words>1122</Words>
  <Application>Microsoft Office PowerPoint</Application>
  <PresentationFormat>On-screen Show (4:3)</PresentationFormat>
  <Paragraphs>99</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1_Custom Design</vt:lpstr>
      <vt:lpstr>Office Theme</vt:lpstr>
      <vt:lpstr>PowerPoint Presentation</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151</cp:revision>
  <cp:lastPrinted>2018-12-20T17:29:53Z</cp:lastPrinted>
  <dcterms:created xsi:type="dcterms:W3CDTF">2016-01-21T15:20:31Z</dcterms:created>
  <dcterms:modified xsi:type="dcterms:W3CDTF">2019-07-03T14:52:31Z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