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5" Type="http://schemas.openxmlformats.org/officeDocument/2006/relationships/custom-properties" Target="docProps/custom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3" r:id="rId4"/>
    <p:sldMasterId id="2147483648" r:id="rId5"/>
  </p:sldMasterIdLst>
  <p:notesMasterIdLst>
    <p:notesMasterId r:id="rId21"/>
  </p:notesMasterIdLst>
  <p:handoutMasterIdLst>
    <p:handoutMasterId r:id="rId22"/>
  </p:handoutMasterIdLst>
  <p:sldIdLst>
    <p:sldId id="260" r:id="rId6"/>
    <p:sldId id="283" r:id="rId7"/>
    <p:sldId id="288" r:id="rId8"/>
    <p:sldId id="289" r:id="rId9"/>
    <p:sldId id="292" r:id="rId10"/>
    <p:sldId id="290" r:id="rId11"/>
    <p:sldId id="293" r:id="rId12"/>
    <p:sldId id="295" r:id="rId13"/>
    <p:sldId id="297" r:id="rId14"/>
    <p:sldId id="298" r:id="rId15"/>
    <p:sldId id="296" r:id="rId16"/>
    <p:sldId id="270" r:id="rId17"/>
    <p:sldId id="286" r:id="rId18"/>
    <p:sldId id="291" r:id="rId19"/>
    <p:sldId id="294" r:id="rId20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6897" autoAdjust="0"/>
  </p:normalViewPr>
  <p:slideViewPr>
    <p:cSldViewPr snapToGrid="0" showGuides="1">
      <p:cViewPr varScale="1">
        <p:scale>
          <a:sx n="73" d="100"/>
          <a:sy n="73" d="100"/>
        </p:scale>
        <p:origin x="-120" y="-42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notesViewPr>
    <p:cSldViewPr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slide" Target="slides/slide15.xml"/><Relationship Id="rId21" Type="http://schemas.openxmlformats.org/officeDocument/2006/relationships/notesMaster" Target="notesMasters/notesMaster1.xml"/><Relationship Id="rId22" Type="http://schemas.openxmlformats.org/officeDocument/2006/relationships/handoutMaster" Target="handoutMasters/handoutMaster1.xml"/><Relationship Id="rId23" Type="http://schemas.openxmlformats.org/officeDocument/2006/relationships/printerSettings" Target="printerSettings/printerSettings1.bin"/><Relationship Id="rId24" Type="http://schemas.openxmlformats.org/officeDocument/2006/relationships/presProps" Target="presProps.xml"/><Relationship Id="rId25" Type="http://schemas.openxmlformats.org/officeDocument/2006/relationships/viewProps" Target="viewProps.xml"/><Relationship Id="rId26" Type="http://schemas.openxmlformats.org/officeDocument/2006/relationships/theme" Target="theme/theme1.xml"/><Relationship Id="rId27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slide" Target="slides/slide9.xml"/><Relationship Id="rId15" Type="http://schemas.openxmlformats.org/officeDocument/2006/relationships/slide" Target="slides/slide10.xml"/><Relationship Id="rId16" Type="http://schemas.openxmlformats.org/officeDocument/2006/relationships/slide" Target="slides/slide11.xml"/><Relationship Id="rId17" Type="http://schemas.openxmlformats.org/officeDocument/2006/relationships/slide" Target="slides/slide12.xml"/><Relationship Id="rId18" Type="http://schemas.openxmlformats.org/officeDocument/2006/relationships/slide" Target="slides/slide13.xml"/><Relationship Id="rId19" Type="http://schemas.openxmlformats.org/officeDocument/2006/relationships/slide" Target="slides/slide14.xml"/><Relationship Id="rId1" Type="http://schemas.openxmlformats.org/officeDocument/2006/relationships/customXml" Target="../customXml/item1.xml"/><Relationship Id="rId2" Type="http://schemas.openxmlformats.org/officeDocument/2006/relationships/customXml" Target="../customXml/item2.xml"/><Relationship Id="rId3" Type="http://schemas.openxmlformats.org/officeDocument/2006/relationships/customXml" Target="../customXml/item3.xml"/><Relationship Id="rId4" Type="http://schemas.openxmlformats.org/officeDocument/2006/relationships/slideMaster" Target="slideMasters/slideMaster1.xml"/><Relationship Id="rId5" Type="http://schemas.openxmlformats.org/officeDocument/2006/relationships/slideMaster" Target="slideMasters/slideMaster2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38" y="0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7/2/19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38" y="8829675"/>
            <a:ext cx="3038475" cy="4667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7/2/19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15790"/>
            <a:ext cx="5608320" cy="4183380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4820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3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2AC51D-6DAA-4455-8EA7-D54B64909A85}" type="slidenum">
              <a:rPr lang="en-US" smtClean="0"/>
              <a:t>15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55304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445715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0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2600">
                <a:solidFill>
                  <a:schemeClr val="tx2"/>
                </a:solidFill>
              </a:defRPr>
            </a:lvl1pPr>
            <a:lvl2pPr>
              <a:defRPr sz="2400">
                <a:solidFill>
                  <a:schemeClr val="tx2"/>
                </a:solidFill>
              </a:defRPr>
            </a:lvl2pPr>
            <a:lvl3pPr>
              <a:defRPr sz="2200">
                <a:solidFill>
                  <a:schemeClr val="tx2"/>
                </a:solidFill>
              </a:defRPr>
            </a:lvl3pPr>
            <a:lvl4pPr>
              <a:defRPr sz="2100">
                <a:solidFill>
                  <a:schemeClr val="tx2"/>
                </a:solidFill>
              </a:defRPr>
            </a:lvl4pPr>
            <a:lvl5pPr>
              <a:defRPr sz="20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08485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 smtClean="0"/>
              <a:t>Footer text goes here.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2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800" b="1">
                <a:solidFill>
                  <a:schemeClr val="accent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76478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Relationship Id="rId3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4" Type="http://schemas.openxmlformats.org/officeDocument/2006/relationships/theme" Target="../theme/theme2.xml"/><Relationship Id="rId5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2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42814" y="2876277"/>
            <a:ext cx="2857586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 smtClean="0"/>
              <a:t>Footer text goes here.</a:t>
            </a:r>
            <a:endParaRPr lang="en-US" dirty="0"/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59436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194560" y="6477000"/>
            <a:ext cx="685800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8200" y="6248400"/>
            <a:ext cx="1181868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5" y="6553200"/>
            <a:ext cx="707325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US" sz="1000" b="1" baseline="0" dirty="0" smtClean="0">
                <a:solidFill>
                  <a:schemeClr val="tx2"/>
                </a:solidFill>
              </a:rPr>
              <a:t>PUBLIC</a:t>
            </a:r>
            <a:endParaRPr lang="en-US" sz="1000" b="1" dirty="0">
              <a:solidFill>
                <a:schemeClr val="tx2"/>
              </a:solidFill>
            </a:endParaRP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5897586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1" r:id="rId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00" y="2590800"/>
            <a:ext cx="4648200" cy="20928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Battery Energy Storage Integration Issues and Assignments</a:t>
            </a:r>
            <a:endParaRPr lang="en-US" sz="2000" b="1" dirty="0"/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 smtClean="0">
              <a:solidFill>
                <a:schemeClr val="tx2"/>
              </a:solidFill>
            </a:endParaRPr>
          </a:p>
          <a:p>
            <a:endParaRPr lang="en-US" dirty="0">
              <a:solidFill>
                <a:schemeClr val="tx2"/>
              </a:solidFill>
            </a:endParaRPr>
          </a:p>
          <a:p>
            <a:r>
              <a:rPr lang="en-US" dirty="0" smtClean="0">
                <a:solidFill>
                  <a:schemeClr val="tx2"/>
                </a:solidFill>
              </a:rPr>
              <a:t>Initial WMS Discussion</a:t>
            </a:r>
          </a:p>
          <a:p>
            <a:r>
              <a:rPr lang="en-US" dirty="0" smtClean="0">
                <a:solidFill>
                  <a:schemeClr val="tx2"/>
                </a:solidFill>
              </a:rPr>
              <a:t>July 10, 2019</a:t>
            </a:r>
          </a:p>
        </p:txBody>
      </p:sp>
    </p:spTree>
    <p:extLst>
      <p:ext uri="{BB962C8B-B14F-4D97-AF65-F5344CB8AC3E}">
        <p14:creationId xmlns:p14="http://schemas.microsoft.com/office/powerpoint/2010/main" val="73060379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Communicating Dispatch Preferences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0934" y="1032933"/>
            <a:ext cx="8534400" cy="504753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What are the ways that a battery storage resource QSE can indicate their dispatch preferences in the real-time market?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Resource Status 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Resource Capability (HSL)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Energy Offer Curve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State of Charge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Others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Considerations for limited duration </a:t>
            </a:r>
            <a:r>
              <a:rPr lang="en-US" sz="2000" dirty="0" smtClean="0">
                <a:solidFill>
                  <a:schemeClr val="tx1"/>
                </a:solidFill>
              </a:rPr>
              <a:t>resources</a:t>
            </a:r>
            <a:r>
              <a:rPr lang="en-US" sz="2000" dirty="0" smtClean="0">
                <a:solidFill>
                  <a:schemeClr val="tx1"/>
                </a:solidFill>
              </a:rPr>
              <a:t>:</a:t>
            </a:r>
            <a:endParaRPr lang="en-US" sz="2000" dirty="0" smtClean="0">
              <a:solidFill>
                <a:schemeClr val="tx1"/>
              </a:solidFill>
            </a:endParaRP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Battery may be scheduled to provide energy or A/S in a future hour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QSE may believe energy or A/S prices will be higher in a future period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Telemetered data should not obscure actual capability of the device</a:t>
            </a:r>
          </a:p>
          <a:p>
            <a:pPr lvl="1">
              <a:spcBef>
                <a:spcPts val="1200"/>
              </a:spcBef>
            </a:pPr>
            <a:r>
              <a:rPr lang="en-US" sz="1800" dirty="0" smtClean="0">
                <a:solidFill>
                  <a:schemeClr val="tx1"/>
                </a:solidFill>
              </a:rPr>
              <a:t>QSE preferences may change due to market conditions</a:t>
            </a:r>
          </a:p>
        </p:txBody>
      </p:sp>
    </p:spTree>
    <p:extLst>
      <p:ext uri="{BB962C8B-B14F-4D97-AF65-F5344CB8AC3E}">
        <p14:creationId xmlns:p14="http://schemas.microsoft.com/office/powerpoint/2010/main" val="37523427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1066800"/>
            <a:ext cx="8534400" cy="70788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following slides provide the list of issues assigned to other subcommittees</a:t>
            </a:r>
          </a:p>
        </p:txBody>
      </p:sp>
    </p:spTree>
    <p:extLst>
      <p:ext uri="{BB962C8B-B14F-4D97-AF65-F5344CB8AC3E}">
        <p14:creationId xmlns:p14="http://schemas.microsoft.com/office/powerpoint/2010/main" val="40900503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3276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Develop appropriate terminology for protocol definitions of registered and unregistered battery energy storage devices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 </a:t>
            </a: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Resource Definition Task Force (RTF)</a:t>
            </a: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Prerequisite for establishing technology-specific requirements in protocols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Stakeholders have reviewed a proposed delineation of battery energy storage at RTF. </a:t>
            </a: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1:  Resource Definition  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81332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5562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Establish technology-specific operational requirements for battery storage devices as part of an effort encompassing a review of all inverter-based resources 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Reliability and Operations Subcommittee (ROS)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Technology-specific requirements will be needed when new resource definitions are implemented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Operational requirements will need to be specified for the devices when they are charging, discharging, and in transition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Specific topics: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Voltage support and coordination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Voltage/frequency ride </a:t>
            </a:r>
            <a:r>
              <a:rPr lang="en-US" sz="1400" dirty="0" smtClean="0">
                <a:solidFill>
                  <a:schemeClr val="tx1"/>
                </a:solidFill>
              </a:rPr>
              <a:t>through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Frequency Support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Dynamic </a:t>
            </a:r>
            <a:r>
              <a:rPr lang="en-US" sz="1400" dirty="0" smtClean="0">
                <a:solidFill>
                  <a:schemeClr val="tx1"/>
                </a:solidFill>
              </a:rPr>
              <a:t>model submittal requirements</a:t>
            </a:r>
            <a:endParaRPr lang="en-US" sz="1400" dirty="0">
              <a:solidFill>
                <a:schemeClr val="tx1"/>
              </a:solidFill>
            </a:endParaRP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Measurement and monitoring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Dynamic </a:t>
            </a:r>
            <a:r>
              <a:rPr lang="en-US" sz="1400" dirty="0" smtClean="0">
                <a:solidFill>
                  <a:schemeClr val="tx1"/>
                </a:solidFill>
              </a:rPr>
              <a:t>performance requirements</a:t>
            </a:r>
          </a:p>
          <a:p>
            <a:pPr lvl="1"/>
            <a:r>
              <a:rPr lang="en-US" sz="1400" dirty="0">
                <a:solidFill>
                  <a:schemeClr val="tx1"/>
                </a:solidFill>
              </a:rPr>
              <a:t>A/S performance requirements and </a:t>
            </a:r>
            <a:r>
              <a:rPr lang="en-US" sz="1400" dirty="0" smtClean="0">
                <a:solidFill>
                  <a:schemeClr val="tx1"/>
                </a:solidFill>
              </a:rPr>
              <a:t>limitations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A/S Testing requirements</a:t>
            </a:r>
          </a:p>
          <a:p>
            <a:pPr lvl="1"/>
            <a:r>
              <a:rPr lang="en-US" sz="1400" dirty="0" smtClean="0">
                <a:solidFill>
                  <a:schemeClr val="tx1"/>
                </a:solidFill>
              </a:rPr>
              <a:t>Repowering considerations for interconnection studies </a:t>
            </a:r>
          </a:p>
          <a:p>
            <a:pPr lvl="1"/>
            <a:endParaRPr lang="en-US" sz="1400" dirty="0"/>
          </a:p>
          <a:p>
            <a:pPr lvl="1">
              <a:buFontTx/>
              <a:buChar char="-"/>
            </a:pPr>
            <a:endParaRPr lang="en-US" sz="14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2:  Battery Energy Storage Operational Requirements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52583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</a:t>
            </a:r>
            <a:r>
              <a:rPr lang="en-US" sz="1600" dirty="0">
                <a:solidFill>
                  <a:schemeClr val="tx1"/>
                </a:solidFill>
              </a:rPr>
              <a:t>Review design and requirement changes that allow ERCOT to better model battery energy storage devices in its Energy </a:t>
            </a:r>
            <a:r>
              <a:rPr lang="en-US" sz="1600" dirty="0" smtClean="0">
                <a:solidFill>
                  <a:schemeClr val="tx1"/>
                </a:solidFill>
              </a:rPr>
              <a:t>Management System (EMS)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ROS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>
                <a:solidFill>
                  <a:schemeClr val="tx1"/>
                </a:solidFill>
              </a:rPr>
              <a:t>Battery devices are currently modeled as two independent resources </a:t>
            </a:r>
            <a:r>
              <a:rPr lang="mr-IN" sz="1600" dirty="0">
                <a:solidFill>
                  <a:schemeClr val="tx1"/>
                </a:solidFill>
              </a:rPr>
              <a:t>–</a:t>
            </a:r>
            <a:r>
              <a:rPr lang="en-US" sz="1600" dirty="0">
                <a:solidFill>
                  <a:schemeClr val="tx1"/>
                </a:solidFill>
              </a:rPr>
              <a:t> a generation device and a Controllable Load Resources.  </a:t>
            </a:r>
            <a:r>
              <a:rPr lang="en-US" sz="1600" dirty="0" smtClean="0">
                <a:solidFill>
                  <a:schemeClr val="tx1"/>
                </a:solidFill>
              </a:rPr>
              <a:t>EMS </a:t>
            </a:r>
            <a:r>
              <a:rPr lang="en-US" sz="1600" dirty="0">
                <a:solidFill>
                  <a:schemeClr val="tx1"/>
                </a:solidFill>
              </a:rPr>
              <a:t>revisions </a:t>
            </a:r>
            <a:r>
              <a:rPr lang="en-US" sz="1600" dirty="0" smtClean="0">
                <a:solidFill>
                  <a:schemeClr val="tx1"/>
                </a:solidFill>
              </a:rPr>
              <a:t>(consistent with revisions made to MMS) will </a:t>
            </a:r>
            <a:r>
              <a:rPr lang="en-US" sz="1600" dirty="0">
                <a:solidFill>
                  <a:schemeClr val="tx1"/>
                </a:solidFill>
              </a:rPr>
              <a:t>be required to model a battery device as one device that can extract and generate electricity</a:t>
            </a:r>
            <a:r>
              <a:rPr lang="en-US" sz="1600" dirty="0" smtClean="0">
                <a:solidFill>
                  <a:schemeClr val="tx1"/>
                </a:solidFill>
              </a:rPr>
              <a:t>.</a:t>
            </a:r>
          </a:p>
          <a:p>
            <a:pPr marL="342900" lvl="1" indent="-34290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Review modeling requirements for downstream models used for operations </a:t>
            </a:r>
            <a:r>
              <a:rPr lang="en-US" sz="1600" dirty="0">
                <a:solidFill>
                  <a:schemeClr val="tx1"/>
                </a:solidFill>
              </a:rPr>
              <a:t>reliability </a:t>
            </a:r>
            <a:r>
              <a:rPr lang="en-US" sz="1600" dirty="0" smtClean="0">
                <a:solidFill>
                  <a:schemeClr val="tx1"/>
                </a:solidFill>
              </a:rPr>
              <a:t>studies</a:t>
            </a:r>
          </a:p>
          <a:p>
            <a:pPr marL="342900" lvl="1" indent="-34290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Revisions to Resource Integration and Ongoing Operations (RIOO) system and Network Model Management Systems (NMMS) </a:t>
            </a:r>
          </a:p>
          <a:p>
            <a:pPr marL="342900" lvl="1" indent="-342900"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Develop procedures </a:t>
            </a:r>
            <a:r>
              <a:rPr lang="en-US" sz="1600" dirty="0">
                <a:solidFill>
                  <a:schemeClr val="tx1"/>
                </a:solidFill>
              </a:rPr>
              <a:t>for </a:t>
            </a:r>
            <a:r>
              <a:rPr lang="en-US" sz="1600" dirty="0" smtClean="0">
                <a:solidFill>
                  <a:schemeClr val="tx1"/>
                </a:solidFill>
              </a:rPr>
              <a:t>incorporating battery </a:t>
            </a:r>
            <a:r>
              <a:rPr lang="en-US" sz="1600" dirty="0">
                <a:solidFill>
                  <a:schemeClr val="tx1"/>
                </a:solidFill>
              </a:rPr>
              <a:t>energy storage devices in </a:t>
            </a:r>
            <a:r>
              <a:rPr lang="en-US" sz="1600" dirty="0" smtClean="0">
                <a:solidFill>
                  <a:schemeClr val="tx1"/>
                </a:solidFill>
              </a:rPr>
              <a:t>operations and transmission planning studies and models</a:t>
            </a: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5:  Operations System Design Changes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854515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Develop protocol revisions to account for consideration of state of charge of battery devices in day-ahead and real-time markets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WMS and ROS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Develop appropriate battery state of charge requirements/procedures for: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Reliability-Unit Commitment (RUC)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Day-Ahead Market awards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rgbClr val="0000FF"/>
                </a:solidFill>
              </a:rPr>
              <a:t>Real-time dispatch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ORDC and PRC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Energy Emergency Alert (EEA) Procedures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COPS submittals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rgbClr val="0000FF"/>
                </a:solidFill>
              </a:rPr>
              <a:t>Communication and Implementation of Operational Limitations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rgbClr val="0000FF"/>
                </a:solidFill>
              </a:rPr>
              <a:t>How to maximize value of battery energy devices to resource owners and to grid operations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Use of limited duration devices to resolve transmission constraints 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Transmission planning study assumptions</a:t>
            </a:r>
          </a:p>
          <a:p>
            <a:pPr lvl="1">
              <a:buFontTx/>
              <a:buChar char="-"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6:  State of Charge/Limited Duration Considerations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15</a:t>
            </a:fld>
            <a:endParaRPr lang="en-US" dirty="0"/>
          </a:p>
        </p:txBody>
      </p:sp>
      <p:sp>
        <p:nvSpPr>
          <p:cNvPr id="6" name="Right Arrow 5"/>
          <p:cNvSpPr/>
          <p:nvPr/>
        </p:nvSpPr>
        <p:spPr>
          <a:xfrm>
            <a:off x="209550" y="3397250"/>
            <a:ext cx="533400" cy="2286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ight Arrow 6"/>
          <p:cNvSpPr/>
          <p:nvPr/>
        </p:nvSpPr>
        <p:spPr>
          <a:xfrm>
            <a:off x="215900" y="4425950"/>
            <a:ext cx="533400" cy="2286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ight Arrow 7"/>
          <p:cNvSpPr/>
          <p:nvPr/>
        </p:nvSpPr>
        <p:spPr>
          <a:xfrm>
            <a:off x="209550" y="4667250"/>
            <a:ext cx="533400" cy="228600"/>
          </a:xfrm>
          <a:prstGeom prst="rightArrow">
            <a:avLst/>
          </a:prstGeom>
          <a:solidFill>
            <a:srgbClr val="0000FF"/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7905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66700" y="1447800"/>
            <a:ext cx="8534400" cy="3016210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stakeholders discussed issues associated with the integration of Battery Energy Storage during a workshop held on April 23, 2019.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These issues were consolidated and summarized in a document which was presented along with potential working group assignments at the May 22 meeting of the Technical Advisory Committee (TAC).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TAC endorsed the issues lists and proposed assignments.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The next four slides, taken from the TAC presentation, indicate the issues assigned to WMS.  </a:t>
            </a:r>
          </a:p>
        </p:txBody>
      </p:sp>
    </p:spTree>
    <p:extLst>
      <p:ext uri="{BB962C8B-B14F-4D97-AF65-F5344CB8AC3E}">
        <p14:creationId xmlns:p14="http://schemas.microsoft.com/office/powerpoint/2010/main" val="16617646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419600"/>
          </a:xfrm>
        </p:spPr>
        <p:txBody>
          <a:bodyPr>
            <a:noAutofit/>
          </a:bodyPr>
          <a:lstStyle/>
          <a:p>
            <a:pPr marL="0" lv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</a:t>
            </a:r>
            <a:r>
              <a:rPr lang="en-US" sz="1600" dirty="0">
                <a:solidFill>
                  <a:schemeClr val="tx1"/>
                </a:solidFill>
              </a:rPr>
              <a:t>:  </a:t>
            </a:r>
            <a:r>
              <a:rPr lang="en-US" sz="1600" dirty="0">
                <a:solidFill>
                  <a:prstClr val="black"/>
                </a:solidFill>
              </a:rPr>
              <a:t>Review process for approval of wholesale storage </a:t>
            </a:r>
            <a:r>
              <a:rPr lang="en-US" sz="1600" dirty="0" smtClean="0">
                <a:solidFill>
                  <a:prstClr val="black"/>
                </a:solidFill>
              </a:rPr>
              <a:t>load (WSL) requests</a:t>
            </a:r>
            <a:endParaRPr lang="en-US" sz="1600" dirty="0">
              <a:solidFill>
                <a:prstClr val="black"/>
              </a:solidFill>
            </a:endParaRPr>
          </a:p>
          <a:p>
            <a:pPr marL="0" indent="0">
              <a:buNone/>
            </a:pPr>
            <a:endParaRPr lang="en-US" sz="1600" dirty="0" smtClean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Wholesale Market Subcommittee (WMS)/Metering </a:t>
            </a:r>
            <a:r>
              <a:rPr lang="en-US" sz="1600" dirty="0">
                <a:solidFill>
                  <a:schemeClr val="tx1"/>
                </a:solidFill>
              </a:rPr>
              <a:t>W</a:t>
            </a:r>
            <a:r>
              <a:rPr lang="en-US" sz="1600" dirty="0" smtClean="0">
                <a:solidFill>
                  <a:schemeClr val="tx1"/>
                </a:solidFill>
              </a:rPr>
              <a:t>orking Group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WSL requests for battery devices co-located with other resources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WSL for batteries at Private Use Networks (PUNs)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WSL for batteries connected to a DSP System (SODG with only aux load and SODG co-located with </a:t>
            </a:r>
            <a:r>
              <a:rPr lang="en-US" sz="1600" smtClean="0">
                <a:solidFill>
                  <a:schemeClr val="tx1"/>
                </a:solidFill>
              </a:rPr>
              <a:t>customer load)</a:t>
            </a:r>
            <a:endParaRPr lang="en-US" sz="16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3:  Wholesale Storage Load Treatment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3189527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4196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Review design and requirement changes that allow ERCOT to better </a:t>
            </a:r>
            <a:r>
              <a:rPr lang="en-US" sz="1600" dirty="0">
                <a:solidFill>
                  <a:schemeClr val="tx1"/>
                </a:solidFill>
              </a:rPr>
              <a:t>model battery energy storage </a:t>
            </a:r>
            <a:r>
              <a:rPr lang="en-US" sz="1600" dirty="0" smtClean="0">
                <a:solidFill>
                  <a:schemeClr val="tx1"/>
                </a:solidFill>
              </a:rPr>
              <a:t>devices in its Market Management System (MMS)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WMS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Battery devices are currently modeled as two independent resources </a:t>
            </a:r>
            <a:r>
              <a:rPr lang="mr-IN" sz="1600" dirty="0" smtClean="0">
                <a:solidFill>
                  <a:schemeClr val="tx1"/>
                </a:solidFill>
              </a:rPr>
              <a:t>–</a:t>
            </a:r>
            <a:r>
              <a:rPr lang="en-US" sz="1600" dirty="0" smtClean="0">
                <a:solidFill>
                  <a:schemeClr val="tx1"/>
                </a:solidFill>
              </a:rPr>
              <a:t> a generation device and a Controllable Load Resources.  MMS revisions will be required to model a battery device as one device that can extract and generate electricity.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Review device-specific assumptions and bidding requirements</a:t>
            </a: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4:  Market System Design Changes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69087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838200"/>
            <a:ext cx="8450982" cy="4724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Develop protocol revisions to account for consideration of state of charge of battery devices in day-ahead and real-time markets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WMS and ROS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Develop appropriate battery state of charge requirements/procedures for: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Reliability-Unit Commitment (RUC)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Day-Ahead Market awards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Real-time dispatch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ORDC and PRC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Energy Emergency Alert (EEA) Procedures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COPS submittals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Communication and Implementation of Operational Limitations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How to maximize value of battery energy devices to resource owners and to grid operations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Use of limited duration devices to resolve transmission constraints </a:t>
            </a:r>
          </a:p>
          <a:p>
            <a:pPr lvl="1">
              <a:buFontTx/>
              <a:buChar char="-"/>
            </a:pPr>
            <a:r>
              <a:rPr lang="en-US" sz="1400" dirty="0" smtClean="0">
                <a:solidFill>
                  <a:schemeClr val="tx1"/>
                </a:solidFill>
              </a:rPr>
              <a:t>Transmission planning study assumptions</a:t>
            </a:r>
          </a:p>
          <a:p>
            <a:pPr lvl="1">
              <a:buFontTx/>
              <a:buChar char="-"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6:  State of Charge/Limited Duration Considerations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94416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328088" y="914400"/>
            <a:ext cx="8450982" cy="434340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Summary:  Assess potential alternate approaches to integrating coupled devices</a:t>
            </a:r>
          </a:p>
          <a:p>
            <a:pPr>
              <a:buFontTx/>
              <a:buChar char="-"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Assignment:  WMS and ROS</a:t>
            </a:r>
          </a:p>
          <a:p>
            <a:pPr marL="0" indent="0">
              <a:buNone/>
            </a:pPr>
            <a:endParaRPr lang="en-US" sz="16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en-US" sz="1600" dirty="0" smtClean="0">
                <a:solidFill>
                  <a:schemeClr val="tx1"/>
                </a:solidFill>
              </a:rPr>
              <a:t>Notes: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AC-coupled devices with jointly controlled operations or non-physical device limitations</a:t>
            </a:r>
          </a:p>
          <a:p>
            <a:pPr>
              <a:buFontTx/>
              <a:buChar char="-"/>
            </a:pPr>
            <a:r>
              <a:rPr lang="en-US" sz="1600" dirty="0" smtClean="0">
                <a:solidFill>
                  <a:schemeClr val="tx1"/>
                </a:solidFill>
              </a:rPr>
              <a:t>DC-coupled devices (multiple devices sharing inverters)</a:t>
            </a:r>
          </a:p>
          <a:p>
            <a:pPr lvl="1">
              <a:buFontTx/>
              <a:buChar char="-"/>
            </a:pPr>
            <a:endParaRPr lang="en-US" sz="1200" dirty="0" smtClean="0">
              <a:solidFill>
                <a:schemeClr val="tx1"/>
              </a:solidFill>
            </a:endParaRPr>
          </a:p>
          <a:p>
            <a:pPr lvl="2">
              <a:buFontTx/>
              <a:buChar char="-"/>
            </a:pPr>
            <a:endParaRPr lang="en-US" sz="1000" dirty="0" smtClean="0">
              <a:solidFill>
                <a:schemeClr val="tx1"/>
              </a:solidFill>
            </a:endParaRPr>
          </a:p>
          <a:p>
            <a:pPr lvl="1">
              <a:buFontTx/>
              <a:buChar char="-"/>
            </a:pPr>
            <a:endParaRPr lang="en-US" sz="12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en-US" sz="1600" dirty="0" smtClean="0">
              <a:solidFill>
                <a:schemeClr val="tx1"/>
              </a:solidFill>
            </a:endParaRP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000" dirty="0" smtClean="0"/>
              <a:t>Issue 7:  Alternate Device Modeling Options</a:t>
            </a:r>
            <a:endParaRPr lang="en-US" sz="2000" dirty="0"/>
          </a:p>
        </p:txBody>
      </p:sp>
      <p:sp>
        <p:nvSpPr>
          <p:cNvPr id="5" name="Rectangle 1"/>
          <p:cNvSpPr>
            <a:spLocks noChangeArrowheads="1"/>
          </p:cNvSpPr>
          <p:nvPr/>
        </p:nvSpPr>
        <p:spPr bwMode="auto">
          <a:xfrm>
            <a:off x="1971675" y="309403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494230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Path Forward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04800" y="965200"/>
            <a:ext cx="8534400" cy="5016758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proposes to bring these issues to WMS for stakeholder discussion and possible assignment to working groups over the next few months.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When stakeholder consensus is achieved, the issues will be brought back to WMS and TAC.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When enough of these issues are resolved, ERCOT will incorporate these changes into a protocol revision request for further stakeholder review.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New issues </a:t>
            </a:r>
            <a:r>
              <a:rPr lang="en-US" sz="2000" dirty="0">
                <a:solidFill>
                  <a:schemeClr val="tx1"/>
                </a:solidFill>
              </a:rPr>
              <a:t>identified during stakeholder </a:t>
            </a:r>
            <a:r>
              <a:rPr lang="en-US" sz="2000" dirty="0" smtClean="0">
                <a:solidFill>
                  <a:schemeClr val="tx1"/>
                </a:solidFill>
              </a:rPr>
              <a:t>discussions can be added to the overall list.  The order these issues are addressed is also subject to stakeholder review.</a:t>
            </a: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will develop a monthly summary of battery storage discussions at all the working groups and subcommittees and post this summary to the </a:t>
            </a:r>
            <a:r>
              <a:rPr lang="en-US" sz="2000" dirty="0" smtClean="0">
                <a:solidFill>
                  <a:schemeClr val="tx1"/>
                </a:solidFill>
              </a:rPr>
              <a:t>upcoming TAC </a:t>
            </a:r>
            <a:r>
              <a:rPr lang="en-US" sz="2000" dirty="0" smtClean="0">
                <a:solidFill>
                  <a:schemeClr val="tx1"/>
                </a:solidFill>
              </a:rPr>
              <a:t>meeting page.</a:t>
            </a:r>
          </a:p>
        </p:txBody>
      </p:sp>
    </p:spTree>
    <p:extLst>
      <p:ext uri="{BB962C8B-B14F-4D97-AF65-F5344CB8AC3E}">
        <p14:creationId xmlns:p14="http://schemas.microsoft.com/office/powerpoint/2010/main" val="39353867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Initial Issues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54001" y="948266"/>
            <a:ext cx="8534400" cy="70788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ERCOT proposes that WMS address how battery resource owners should indicate their operational preferences in the real-time market.</a:t>
            </a:r>
          </a:p>
        </p:txBody>
      </p:sp>
      <p:pic>
        <p:nvPicPr>
          <p:cNvPr id="3" name="Picture 2" descr="Screen Shot 2019-07-01 at 2.05.40 AM.pn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7700"/>
          <a:stretch/>
        </p:blipFill>
        <p:spPr>
          <a:xfrm>
            <a:off x="1232495" y="1845734"/>
            <a:ext cx="6853172" cy="4318000"/>
          </a:xfrm>
          <a:prstGeom prst="rect">
            <a:avLst/>
          </a:prstGeom>
          <a:ln>
            <a:solidFill>
              <a:srgbClr val="0000FF"/>
            </a:solidFill>
          </a:ln>
        </p:spPr>
      </p:pic>
    </p:spTree>
    <p:extLst>
      <p:ext uri="{BB962C8B-B14F-4D97-AF65-F5344CB8AC3E}">
        <p14:creationId xmlns:p14="http://schemas.microsoft.com/office/powerpoint/2010/main" val="29778783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Real-Time Dispatch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270934" y="1032933"/>
            <a:ext cx="8534400" cy="4302716"/>
          </a:xfrm>
        </p:spPr>
        <p:txBody>
          <a:bodyPr>
            <a:spAutoFit/>
          </a:bodyPr>
          <a:lstStyle/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NPRR 915 defined a “Limited Duration Resource” resource attribute as follows:</a:t>
            </a:r>
          </a:p>
          <a:p>
            <a:pPr marL="738188" lvl="1" indent="-338138">
              <a:spcBef>
                <a:spcPts val="1200"/>
              </a:spcBef>
            </a:pPr>
            <a:r>
              <a:rPr lang="en-US" sz="1600" dirty="0">
                <a:solidFill>
                  <a:schemeClr val="tx1"/>
                </a:solidFill>
              </a:rPr>
              <a:t>A Generation Resource less than 10 MW or a Load Resource less than 10 MW that may be unavailable to Security-Constrained Economic Dispatch (SCED) due to the need to maintain its current state of charge. </a:t>
            </a:r>
            <a:endParaRPr lang="en-US" sz="16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mr-IN" sz="2000" dirty="0" smtClean="0">
                <a:solidFill>
                  <a:schemeClr val="tx1"/>
                </a:solidFill>
              </a:rPr>
              <a:t>…</a:t>
            </a:r>
            <a:r>
              <a:rPr lang="en-US" sz="2000" dirty="0" smtClean="0">
                <a:solidFill>
                  <a:schemeClr val="tx1"/>
                </a:solidFill>
              </a:rPr>
              <a:t>and added the following language to protocols section 3.8.5:</a:t>
            </a:r>
          </a:p>
          <a:p>
            <a:pPr marL="0" indent="0">
              <a:spcBef>
                <a:spcPts val="0"/>
              </a:spcBef>
              <a:buNone/>
            </a:pPr>
            <a:endParaRPr lang="en-US" sz="2000" dirty="0" smtClean="0">
              <a:solidFill>
                <a:schemeClr val="tx1"/>
              </a:solidFill>
            </a:endParaRPr>
          </a:p>
          <a:p>
            <a:pPr marL="914400" indent="-457200">
              <a:buAutoNum type="arabicParenBoth"/>
            </a:pPr>
            <a:r>
              <a:rPr lang="en-US" sz="1800" dirty="0" smtClean="0">
                <a:solidFill>
                  <a:schemeClr val="tx1"/>
                </a:solidFill>
              </a:rPr>
              <a:t>If </a:t>
            </a:r>
            <a:r>
              <a:rPr lang="en-US" sz="1800" dirty="0">
                <a:solidFill>
                  <a:schemeClr val="tx1"/>
                </a:solidFill>
              </a:rPr>
              <a:t>the QSE for a Limited Duration Resource (LDR), operating as a Generation Resource, does not want SCED to send Base Points to deploy the LDR, then the QSE shall set the telemetered Resource Status to OFF</a:t>
            </a:r>
            <a:r>
              <a:rPr lang="en-US" sz="1800" dirty="0" smtClean="0">
                <a:solidFill>
                  <a:schemeClr val="tx1"/>
                </a:solidFill>
              </a:rPr>
              <a:t>.</a:t>
            </a:r>
            <a:endParaRPr lang="en-US" sz="2000" dirty="0" smtClean="0">
              <a:solidFill>
                <a:schemeClr val="tx1"/>
              </a:solidFill>
            </a:endParaRPr>
          </a:p>
          <a:p>
            <a:pPr>
              <a:spcBef>
                <a:spcPts val="1200"/>
              </a:spcBef>
            </a:pPr>
            <a:r>
              <a:rPr lang="en-US" sz="2000" dirty="0" smtClean="0">
                <a:solidFill>
                  <a:schemeClr val="tx1"/>
                </a:solidFill>
              </a:rPr>
              <a:t>NPRR 915 was not intended to be a long-term solution, and it does not apply to all battery resources.  </a:t>
            </a:r>
            <a:endParaRPr 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471086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63A2377AB110F42B7B372FB8EF4570B" ma:contentTypeVersion="0" ma:contentTypeDescription="Create a new document." ma:contentTypeScope="" ma:versionID="673c3b80bdd78f53d029ffa560b18dd8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3a653c66fd0ce9b40621f227f901e684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0E9AA12-8AF9-4AA6-90FE-24669859CDF3}">
  <ds:schemaRefs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www.w3.org/XML/1998/namespace"/>
    <ds:schemaRef ds:uri="http://schemas.microsoft.com/office/2006/documentManagement/types"/>
    <ds:schemaRef ds:uri="http://purl.org/dc/dcmitype/"/>
    <ds:schemaRef ds:uri="http://purl.org/dc/elements/1.1/"/>
    <ds:schemaRef ds:uri="c34af464-7aa1-4edd-9be4-83dffc1cb926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B64CD9AA-98CE-4B6E-AD86-2607929730EA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12647</TotalTime>
  <Words>1249</Words>
  <Application>Microsoft Macintosh PowerPoint</Application>
  <PresentationFormat>On-screen Show (4:3)</PresentationFormat>
  <Paragraphs>170</Paragraphs>
  <Slides>15</Slides>
  <Notes>8</Notes>
  <HiddenSlides>0</HiddenSlides>
  <MMClips>0</MMClips>
  <ScaleCrop>false</ScaleCrop>
  <HeadingPairs>
    <vt:vector size="4" baseType="variant"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17" baseType="lpstr">
      <vt:lpstr>1_Custom Design</vt:lpstr>
      <vt:lpstr>Office Theme</vt:lpstr>
      <vt:lpstr>PowerPoint Presentation</vt:lpstr>
      <vt:lpstr>Background</vt:lpstr>
      <vt:lpstr>Issue 3:  Wholesale Storage Load Treatment</vt:lpstr>
      <vt:lpstr>Issue 4:  Market System Design Changes</vt:lpstr>
      <vt:lpstr>Issue 6:  State of Charge/Limited Duration Considerations</vt:lpstr>
      <vt:lpstr>Issue 7:  Alternate Device Modeling Options</vt:lpstr>
      <vt:lpstr>The Path Forward</vt:lpstr>
      <vt:lpstr>Initial Issues</vt:lpstr>
      <vt:lpstr>Real-Time Dispatch</vt:lpstr>
      <vt:lpstr>Communicating Dispatch Preferences</vt:lpstr>
      <vt:lpstr>Appendix</vt:lpstr>
      <vt:lpstr>Issue 1:  Resource Definition  </vt:lpstr>
      <vt:lpstr>Issue 2:  Battery Energy Storage Operational Requirements</vt:lpstr>
      <vt:lpstr>Issue 5:  Operations System Design Changes</vt:lpstr>
      <vt:lpstr>Issue 6:  State of Charge/Limited Duration Considerations</vt:lpstr>
    </vt:vector>
  </TitlesOfParts>
  <Company>The Electric Reliability Council of Texas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Pysh, Danya</dc:creator>
  <cp:lastModifiedBy>Warren Lasher</cp:lastModifiedBy>
  <cp:revision>140</cp:revision>
  <cp:lastPrinted>2016-01-21T20:53:15Z</cp:lastPrinted>
  <dcterms:created xsi:type="dcterms:W3CDTF">2016-01-21T15:20:31Z</dcterms:created>
  <dcterms:modified xsi:type="dcterms:W3CDTF">2019-07-03T02:47:53Z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0x010100E63A2377AB110F42B7B372FB8EF4570B</vt:lpwstr>
  </property>
</Properties>
</file>