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9" r:id="rId5"/>
    <p:sldId id="260" r:id="rId6"/>
    <p:sldId id="270" r:id="rId7"/>
    <p:sldId id="261" r:id="rId8"/>
    <p:sldId id="268"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p:scale>
          <a:sx n="122" d="100"/>
          <a:sy n="122" d="100"/>
        </p:scale>
        <p:origin x="-1314"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7/3/2019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7/3/2019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7/3/2019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7/3/2019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7/3/2019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7/3/2019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7/3/2019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7/3/2019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07/10/2019</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Austin Energy,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6096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6" name="Picture 5"/>
          <p:cNvPicPr>
            <a:picLocks noChangeAspect="1"/>
          </p:cNvPicPr>
          <p:nvPr/>
        </p:nvPicPr>
        <p:blipFill>
          <a:blip r:embed="rId2"/>
          <a:stretch>
            <a:fillRect/>
          </a:stretch>
        </p:blipFill>
        <p:spPr>
          <a:xfrm>
            <a:off x="762000" y="1371600"/>
            <a:ext cx="7242676" cy="4334632"/>
          </a:xfrm>
          <a:prstGeom prst="rect">
            <a:avLst/>
          </a:prstGeom>
        </p:spPr>
      </p:pic>
      <p:sp>
        <p:nvSpPr>
          <p:cNvPr id="7" name="TextBox 6"/>
          <p:cNvSpPr txBox="1"/>
          <p:nvPr/>
        </p:nvSpPr>
        <p:spPr>
          <a:xfrm>
            <a:off x="762000" y="5715000"/>
            <a:ext cx="7924800" cy="307777"/>
          </a:xfrm>
          <a:prstGeom prst="rect">
            <a:avLst/>
          </a:prstGeom>
          <a:noFill/>
        </p:spPr>
        <p:txBody>
          <a:bodyPr wrap="square" rtlCol="0">
            <a:spAutoFit/>
          </a:bodyPr>
          <a:lstStyle/>
          <a:p>
            <a:r>
              <a:rPr lang="en-US" sz="1400" dirty="0" smtClean="0"/>
              <a:t>Note: Discretionary </a:t>
            </a:r>
            <a:r>
              <a:rPr lang="en-US" sz="1400" dirty="0"/>
              <a:t>c</a:t>
            </a:r>
            <a:r>
              <a:rPr lang="en-US" sz="1400" dirty="0" smtClean="0"/>
              <a:t>ollateral doesn’t include Unsecured Credit Limit or parent guarantees</a:t>
            </a:r>
            <a:endParaRPr lang="en-US" sz="1400" dirty="0"/>
          </a:p>
        </p:txBody>
      </p:sp>
    </p:spTree>
    <p:extLst>
      <p:ext uri="{BB962C8B-B14F-4D97-AF65-F5344CB8AC3E}">
        <p14:creationId xmlns:p14="http://schemas.microsoft.com/office/powerpoint/2010/main" val="3753899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6" name="Picture 5"/>
          <p:cNvPicPr>
            <a:picLocks noChangeAspect="1"/>
          </p:cNvPicPr>
          <p:nvPr/>
        </p:nvPicPr>
        <p:blipFill>
          <a:blip r:embed="rId2"/>
          <a:stretch>
            <a:fillRect/>
          </a:stretch>
        </p:blipFill>
        <p:spPr>
          <a:xfrm>
            <a:off x="381000" y="1295400"/>
            <a:ext cx="8458200" cy="4021767"/>
          </a:xfrm>
          <a:prstGeom prst="rect">
            <a:avLst/>
          </a:prstGeom>
        </p:spPr>
      </p:pic>
    </p:spTree>
    <p:extLst>
      <p:ext uri="{BB962C8B-B14F-4D97-AF65-F5344CB8AC3E}">
        <p14:creationId xmlns:p14="http://schemas.microsoft.com/office/powerpoint/2010/main" val="404206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fontScale="92500" lnSpcReduction="20000"/>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smtClean="0"/>
              <a:t>June </a:t>
            </a:r>
            <a:r>
              <a:rPr lang="en-US" sz="1800" dirty="0" smtClean="0"/>
              <a:t>19th </a:t>
            </a:r>
            <a:r>
              <a:rPr lang="en-US" sz="1800" dirty="0"/>
              <a:t>Joint MCWG/CWG </a:t>
            </a:r>
            <a:r>
              <a:rPr lang="en-US" sz="1800" dirty="0" smtClean="0"/>
              <a:t>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a:cs typeface="Arial" panose="020B0604020202020204" pitchFamily="34" charset="0"/>
              </a:rPr>
              <a:t>7</a:t>
            </a:r>
            <a:r>
              <a:rPr lang="en-US" sz="1800" dirty="0" smtClean="0">
                <a:cs typeface="Arial" panose="020B0604020202020204" pitchFamily="34" charset="0"/>
              </a:rPr>
              <a:t> </a:t>
            </a:r>
            <a:r>
              <a:rPr lang="en-US" sz="1800" dirty="0">
                <a:cs typeface="Arial" panose="020B0604020202020204" pitchFamily="34" charset="0"/>
              </a:rPr>
              <a:t>NPRRS reviewed for their credit </a:t>
            </a:r>
            <a:r>
              <a:rPr lang="en-US" sz="1800" dirty="0" smtClean="0">
                <a:cs typeface="Arial" panose="020B0604020202020204" pitchFamily="34" charset="0"/>
              </a:rPr>
              <a:t>impacts</a:t>
            </a:r>
          </a:p>
          <a:p>
            <a:pPr marL="457200" lvl="1" indent="0">
              <a:spcBef>
                <a:spcPts val="0"/>
              </a:spcBef>
              <a:buNone/>
              <a:defRPr/>
            </a:pPr>
            <a:endParaRPr lang="en-US" sz="1800" dirty="0" smtClean="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939NPRR  Modification to Load Resources Providing RRS to Maintain Minimum PRC on Generators During Scarcity Conditions. </a:t>
            </a:r>
          </a:p>
          <a:p>
            <a:pPr lvl="1">
              <a:spcBef>
                <a:spcPts val="0"/>
              </a:spcBef>
              <a:buFont typeface="Courier New" panose="02070309020205020404" pitchFamily="49" charset="0"/>
              <a:buChar char="o"/>
              <a:defRPr/>
            </a:pPr>
            <a:r>
              <a:rPr lang="en-US" sz="1800" dirty="0">
                <a:cs typeface="Arial" panose="020B0604020202020204" pitchFamily="34" charset="0"/>
              </a:rPr>
              <a:t>940NPRR  Removal of Language Related to NPRR664, Fuel Index Price for Resource Definition and Real-Time Make-Whole Payments for Exceptional Fuel Cost Events. </a:t>
            </a:r>
          </a:p>
          <a:p>
            <a:pPr lvl="1">
              <a:spcBef>
                <a:spcPts val="0"/>
              </a:spcBef>
              <a:buFont typeface="Courier New" panose="02070309020205020404" pitchFamily="49" charset="0"/>
              <a:buChar char="o"/>
              <a:defRPr/>
            </a:pPr>
            <a:r>
              <a:rPr lang="en-US" sz="1800" dirty="0">
                <a:cs typeface="Arial" panose="020B0604020202020204" pitchFamily="34" charset="0"/>
              </a:rPr>
              <a:t>942NPRR Clarification of Revised Transaction Limit Posting. </a:t>
            </a:r>
          </a:p>
          <a:p>
            <a:pPr lvl="1">
              <a:spcBef>
                <a:spcPts val="0"/>
              </a:spcBef>
              <a:buFont typeface="Courier New" panose="02070309020205020404" pitchFamily="49" charset="0"/>
              <a:buChar char="o"/>
              <a:defRPr/>
            </a:pPr>
            <a:r>
              <a:rPr lang="en-US" sz="1800" dirty="0">
                <a:cs typeface="Arial" panose="020B0604020202020204" pitchFamily="34" charset="0"/>
              </a:rPr>
              <a:t>943NPRR  Holiday Schedule Update. </a:t>
            </a:r>
          </a:p>
          <a:p>
            <a:pPr lvl="1">
              <a:spcBef>
                <a:spcPts val="0"/>
              </a:spcBef>
              <a:buFont typeface="Courier New" panose="02070309020205020404" pitchFamily="49" charset="0"/>
              <a:buChar char="o"/>
              <a:defRPr/>
            </a:pPr>
            <a:r>
              <a:rPr lang="en-US" sz="1800" dirty="0">
                <a:cs typeface="Arial" panose="020B0604020202020204" pitchFamily="34" charset="0"/>
              </a:rPr>
              <a:t>944NPRR As Built Day-Ahead Market Energy Bid Curve </a:t>
            </a:r>
            <a:r>
              <a:rPr lang="en-US" sz="1800" dirty="0" smtClean="0">
                <a:cs typeface="Arial" panose="020B0604020202020204" pitchFamily="34" charset="0"/>
              </a:rPr>
              <a:t>Submission Validation</a:t>
            </a:r>
            <a:r>
              <a:rPr lang="en-US" sz="1800" dirty="0">
                <a:cs typeface="Arial" panose="020B0604020202020204" pitchFamily="34" charset="0"/>
              </a:rPr>
              <a:t>.  </a:t>
            </a:r>
            <a:endParaRPr lang="en-US" sz="1800" dirty="0" smtClean="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948NPRR Instrument Transformer Testing Schedule and Removal of Reference to Fiber-Optic Current Transformers. </a:t>
            </a:r>
          </a:p>
          <a:p>
            <a:pPr lvl="1">
              <a:spcBef>
                <a:spcPts val="0"/>
              </a:spcBef>
              <a:buFont typeface="Courier New" panose="02070309020205020404" pitchFamily="49" charset="0"/>
              <a:buChar char="o"/>
              <a:defRPr/>
            </a:pPr>
            <a:r>
              <a:rPr lang="en-US" sz="1800" dirty="0">
                <a:cs typeface="Arial" panose="020B0604020202020204" pitchFamily="34" charset="0"/>
              </a:rPr>
              <a:t>949NPRR January 1, 2023 Changes to EPS Meter Communications Path</a:t>
            </a:r>
            <a:r>
              <a:rPr lang="en-US" sz="1800" dirty="0" smtClean="0">
                <a:cs typeface="Arial" panose="020B0604020202020204" pitchFamily="34" charset="0"/>
              </a:rPr>
              <a:t>.</a:t>
            </a:r>
          </a:p>
          <a:p>
            <a:pPr marL="457200" lvl="1" indent="0">
              <a:spcBef>
                <a:spcPts val="0"/>
              </a:spcBef>
              <a:buNone/>
              <a:defRPr/>
            </a:pPr>
            <a:endParaRPr lang="en-US" sz="1800" dirty="0">
              <a:cs typeface="Arial" panose="020B0604020202020204" pitchFamily="34" charset="0"/>
            </a:endParaRPr>
          </a:p>
          <a:p>
            <a:pPr marL="457200" lvl="1" indent="0">
              <a:spcBef>
                <a:spcPts val="0"/>
              </a:spcBef>
              <a:buNone/>
              <a:defRPr/>
            </a:pPr>
            <a:r>
              <a:rPr lang="en-US" sz="1800" dirty="0" smtClean="0">
                <a:cs typeface="Arial" panose="020B0604020202020204" pitchFamily="34" charset="0"/>
              </a:rPr>
              <a:t>All </a:t>
            </a:r>
            <a:r>
              <a:rPr lang="en-US" sz="1800" dirty="0">
                <a:cs typeface="Arial" panose="020B0604020202020204" pitchFamily="34" charset="0"/>
              </a:rPr>
              <a:t>operational without any credit </a:t>
            </a:r>
            <a:r>
              <a:rPr lang="en-US" sz="1800" dirty="0" smtClean="0">
                <a:cs typeface="Arial" panose="020B0604020202020204" pitchFamily="34" charset="0"/>
              </a:rPr>
              <a:t>impact.</a:t>
            </a:r>
          </a:p>
          <a:p>
            <a:pPr marL="457200" lvl="1" indent="0">
              <a:spcBef>
                <a:spcPts val="0"/>
              </a:spcBef>
              <a:buNone/>
              <a:defRPr/>
            </a:pPr>
            <a:endParaRPr lang="en-US" sz="1800" dirty="0"/>
          </a:p>
          <a:p>
            <a:pPr>
              <a:spcBef>
                <a:spcPts val="0"/>
              </a:spcBef>
              <a:defRPr/>
            </a:pPr>
            <a:r>
              <a:rPr lang="en-US" sz="2400" b="1" dirty="0" smtClean="0"/>
              <a:t>Mass Transition Test Update</a:t>
            </a:r>
            <a:endParaRPr lang="en-US" sz="2400" b="1"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96"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5562600"/>
          </a:xfrm>
        </p:spPr>
        <p:txBody>
          <a:bodyPr>
            <a:normAutofit/>
          </a:bodyPr>
          <a:lstStyle/>
          <a:p>
            <a:pPr marL="0" indent="0">
              <a:buNone/>
            </a:pPr>
            <a:r>
              <a:rPr lang="en-US" sz="2000" b="1" dirty="0"/>
              <a:t>Overview of Financial </a:t>
            </a:r>
            <a:r>
              <a:rPr lang="en-US" sz="2000" b="1" dirty="0" smtClean="0"/>
              <a:t>Industry Entry </a:t>
            </a:r>
            <a:r>
              <a:rPr lang="en-US" sz="2000" b="1" dirty="0"/>
              <a:t>Qualification Processes </a:t>
            </a:r>
            <a:endParaRPr lang="en-US" sz="1600" b="1" dirty="0" smtClean="0"/>
          </a:p>
          <a:p>
            <a:pPr>
              <a:spcAft>
                <a:spcPts val="800"/>
              </a:spcAft>
            </a:pPr>
            <a:r>
              <a:rPr lang="en-US" sz="1800" dirty="0"/>
              <a:t>ERCOT </a:t>
            </a:r>
            <a:r>
              <a:rPr lang="en-US" sz="1800" dirty="0" smtClean="0"/>
              <a:t>reviewed </a:t>
            </a:r>
            <a:r>
              <a:rPr lang="en-US" sz="1800" dirty="0"/>
              <a:t>registration/qualification requirements/processes for the following organizations within the financial sector:</a:t>
            </a:r>
          </a:p>
          <a:p>
            <a:pPr lvl="1">
              <a:spcAft>
                <a:spcPts val="800"/>
              </a:spcAft>
            </a:pPr>
            <a:r>
              <a:rPr lang="en-US" sz="1400" dirty="0" smtClean="0"/>
              <a:t>U.S</a:t>
            </a:r>
            <a:r>
              <a:rPr lang="en-US" sz="1400" dirty="0"/>
              <a:t>. Commodity Futures Trading Commission (CFTC) </a:t>
            </a:r>
          </a:p>
          <a:p>
            <a:pPr lvl="2">
              <a:spcAft>
                <a:spcPts val="800"/>
              </a:spcAft>
            </a:pPr>
            <a:r>
              <a:rPr lang="en-US" sz="1200" dirty="0"/>
              <a:t>National Futures Association (NFA)</a:t>
            </a:r>
          </a:p>
          <a:p>
            <a:pPr lvl="1">
              <a:spcAft>
                <a:spcPts val="800"/>
              </a:spcAft>
            </a:pPr>
            <a:r>
              <a:rPr lang="en-US" sz="1400" dirty="0" smtClean="0"/>
              <a:t>U.S</a:t>
            </a:r>
            <a:r>
              <a:rPr lang="en-US" sz="1400" dirty="0"/>
              <a:t>. Securities and Exchange Commission (SEC)</a:t>
            </a:r>
          </a:p>
          <a:p>
            <a:pPr lvl="2">
              <a:spcAft>
                <a:spcPts val="800"/>
              </a:spcAft>
            </a:pPr>
            <a:r>
              <a:rPr lang="en-US" sz="1200" dirty="0"/>
              <a:t>Financial Industry Regulatory Authority (FINRA)</a:t>
            </a:r>
          </a:p>
          <a:p>
            <a:pPr lvl="1">
              <a:spcAft>
                <a:spcPts val="800"/>
              </a:spcAft>
            </a:pPr>
            <a:r>
              <a:rPr lang="en-US" sz="1400" dirty="0"/>
              <a:t>Texas State Securities Board (TSSB)</a:t>
            </a:r>
          </a:p>
          <a:p>
            <a:pPr lvl="1">
              <a:spcAft>
                <a:spcPts val="800"/>
              </a:spcAft>
            </a:pPr>
            <a:r>
              <a:rPr lang="en-US" sz="1400" dirty="0"/>
              <a:t>Chicago Mercantile Exchange (CME)</a:t>
            </a:r>
          </a:p>
          <a:p>
            <a:pPr lvl="2">
              <a:spcAft>
                <a:spcPts val="800"/>
              </a:spcAft>
            </a:pPr>
            <a:r>
              <a:rPr lang="en-US" sz="1200" dirty="0"/>
              <a:t>Chicago Board of Trade (CBOT)</a:t>
            </a:r>
          </a:p>
          <a:p>
            <a:pPr lvl="2">
              <a:spcAft>
                <a:spcPts val="800"/>
              </a:spcAft>
            </a:pPr>
            <a:r>
              <a:rPr lang="en-US" sz="1200" dirty="0"/>
              <a:t>New York Mercantile Exchange (NYMEX)</a:t>
            </a:r>
          </a:p>
          <a:p>
            <a:pPr lvl="2">
              <a:spcAft>
                <a:spcPts val="800"/>
              </a:spcAft>
            </a:pPr>
            <a:r>
              <a:rPr lang="en-US" sz="1200" dirty="0"/>
              <a:t>Commodity Exchange (COMEX)</a:t>
            </a:r>
          </a:p>
          <a:p>
            <a:pPr>
              <a:spcAft>
                <a:spcPts val="800"/>
              </a:spcAft>
            </a:pPr>
            <a:r>
              <a:rPr lang="en-US" sz="1800" dirty="0" smtClean="0"/>
              <a:t>ERCOT </a:t>
            </a:r>
            <a:r>
              <a:rPr lang="en-US" sz="1800" dirty="0"/>
              <a:t>will be conducting similar reviews for:</a:t>
            </a:r>
          </a:p>
          <a:p>
            <a:pPr lvl="1">
              <a:spcAft>
                <a:spcPts val="800"/>
              </a:spcAft>
            </a:pPr>
            <a:r>
              <a:rPr lang="en-US" sz="1400" dirty="0"/>
              <a:t>The Nasdaq Stock Market (NASDAQ)</a:t>
            </a:r>
          </a:p>
          <a:p>
            <a:pPr lvl="1">
              <a:spcAft>
                <a:spcPts val="800"/>
              </a:spcAft>
            </a:pPr>
            <a:r>
              <a:rPr lang="en-US" sz="1400" dirty="0"/>
              <a:t>The Intercontinental Exchange (ICE)</a:t>
            </a:r>
          </a:p>
          <a:p>
            <a:pPr lvl="2">
              <a:spcAft>
                <a:spcPts val="800"/>
              </a:spcAft>
            </a:pPr>
            <a:endParaRPr lang="en-US" sz="1200" dirty="0"/>
          </a:p>
          <a:p>
            <a:pPr lvl="2">
              <a:spcAft>
                <a:spcPts val="800"/>
              </a:spcAft>
            </a:pPr>
            <a:endParaRPr lang="en-US" sz="1200" dirty="0"/>
          </a:p>
          <a:p>
            <a:pPr lvl="2">
              <a:spcAft>
                <a:spcPts val="800"/>
              </a:spcAft>
            </a:pPr>
            <a:endParaRPr lang="en-US" sz="1200" dirty="0"/>
          </a:p>
          <a:p>
            <a:pPr marL="457200" lvl="1" indent="0">
              <a:spcAft>
                <a:spcPts val="800"/>
              </a:spcAft>
              <a:buNone/>
            </a:pPr>
            <a:endParaRPr lang="en-US" sz="1800" dirty="0"/>
          </a:p>
          <a:p>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51549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96"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5562600"/>
          </a:xfrm>
        </p:spPr>
        <p:txBody>
          <a:bodyPr>
            <a:normAutofit fontScale="92500" lnSpcReduction="20000"/>
          </a:bodyPr>
          <a:lstStyle/>
          <a:p>
            <a:pPr marL="0" indent="0">
              <a:buNone/>
            </a:pPr>
            <a:r>
              <a:rPr lang="en-US" sz="2000" b="1" dirty="0"/>
              <a:t>Overview of Financial </a:t>
            </a:r>
            <a:r>
              <a:rPr lang="en-US" sz="2000" b="1" dirty="0" smtClean="0"/>
              <a:t>Industry Entry </a:t>
            </a:r>
            <a:r>
              <a:rPr lang="en-US" sz="2000" b="1" dirty="0"/>
              <a:t>Qualification Processes </a:t>
            </a:r>
            <a:endParaRPr lang="en-US" sz="1600" b="1" dirty="0" smtClean="0"/>
          </a:p>
          <a:p>
            <a:pPr marL="0" indent="0">
              <a:spcAft>
                <a:spcPts val="800"/>
              </a:spcAft>
              <a:buNone/>
            </a:pPr>
            <a:r>
              <a:rPr lang="en-US" sz="1800" u="sng" dirty="0" smtClean="0"/>
              <a:t>FINRA</a:t>
            </a:r>
          </a:p>
          <a:p>
            <a:pPr>
              <a:spcAft>
                <a:spcPts val="800"/>
              </a:spcAft>
            </a:pPr>
            <a:r>
              <a:rPr lang="en-US" sz="1800" dirty="0" smtClean="0"/>
              <a:t>Designated </a:t>
            </a:r>
            <a:r>
              <a:rPr lang="en-US" sz="1800" dirty="0"/>
              <a:t>by SEC to oversee registration of securities brokers/dealers, and investment advisors</a:t>
            </a:r>
          </a:p>
          <a:p>
            <a:pPr>
              <a:spcAft>
                <a:spcPts val="800"/>
              </a:spcAft>
            </a:pPr>
            <a:r>
              <a:rPr lang="en-US" sz="1800" dirty="0"/>
              <a:t>Registration:</a:t>
            </a:r>
          </a:p>
          <a:p>
            <a:pPr lvl="1">
              <a:spcAft>
                <a:spcPts val="800"/>
              </a:spcAft>
            </a:pPr>
            <a:r>
              <a:rPr lang="en-US" sz="1400" dirty="0"/>
              <a:t>General information gathering</a:t>
            </a:r>
          </a:p>
          <a:p>
            <a:pPr lvl="1">
              <a:spcAft>
                <a:spcPts val="800"/>
              </a:spcAft>
            </a:pPr>
            <a:r>
              <a:rPr lang="en-US" sz="1400" dirty="0"/>
              <a:t>Criminal, financial, regulatory, bankruptcy, and civil judicial disclosures</a:t>
            </a:r>
          </a:p>
          <a:p>
            <a:pPr>
              <a:spcAft>
                <a:spcPts val="800"/>
              </a:spcAft>
            </a:pPr>
            <a:r>
              <a:rPr lang="en-US" sz="1800" dirty="0"/>
              <a:t>Qualifications: (FINRA rule 1014(a))</a:t>
            </a:r>
          </a:p>
          <a:p>
            <a:pPr lvl="1">
              <a:spcAft>
                <a:spcPts val="800"/>
              </a:spcAft>
            </a:pPr>
            <a:r>
              <a:rPr lang="en-US" sz="1400" dirty="0"/>
              <a:t>Pass Securities Industry Essentials (SIE) exam and appropriate Series qualification exam (Series 7, etc.)</a:t>
            </a:r>
          </a:p>
          <a:p>
            <a:pPr lvl="1">
              <a:spcAft>
                <a:spcPts val="800"/>
              </a:spcAft>
            </a:pPr>
            <a:r>
              <a:rPr lang="en-US" sz="1400" dirty="0"/>
              <a:t>Capable of complying with the law; has appropriate financial controls, net capital, communication and operational systems, supervisory systems, records keeping system, etc.</a:t>
            </a:r>
          </a:p>
          <a:p>
            <a:pPr>
              <a:spcAft>
                <a:spcPts val="800"/>
              </a:spcAft>
            </a:pPr>
            <a:r>
              <a:rPr lang="en-US" sz="1800" dirty="0"/>
              <a:t>Application Review: (FINRA rule 1014(b) and (c))</a:t>
            </a:r>
          </a:p>
          <a:p>
            <a:pPr lvl="1">
              <a:spcAft>
                <a:spcPts val="800"/>
              </a:spcAft>
            </a:pPr>
            <a:r>
              <a:rPr lang="en-US" sz="1400" dirty="0"/>
              <a:t>Background Check: education records, military status, employment status, foreign activities, RAP sheet, etc.</a:t>
            </a:r>
          </a:p>
          <a:p>
            <a:pPr lvl="1">
              <a:spcAft>
                <a:spcPts val="800"/>
              </a:spcAft>
            </a:pPr>
            <a:r>
              <a:rPr lang="en-US" sz="1400" dirty="0"/>
              <a:t>Timeline: Firms have 30 days to submit form to register new hires, and FINRA has 15 days to complete the background checks</a:t>
            </a:r>
          </a:p>
          <a:p>
            <a:pPr lvl="1">
              <a:spcAft>
                <a:spcPts val="800"/>
              </a:spcAft>
            </a:pPr>
            <a:r>
              <a:rPr lang="en-US" sz="1400" dirty="0"/>
              <a:t>If applicant does not meet qualifications, a presumption exists that the application should be denied</a:t>
            </a:r>
          </a:p>
          <a:p>
            <a:pPr>
              <a:spcAft>
                <a:spcPts val="800"/>
              </a:spcAft>
            </a:pPr>
            <a:r>
              <a:rPr lang="en-US" sz="1800" dirty="0"/>
              <a:t>Appeals:</a:t>
            </a:r>
          </a:p>
          <a:p>
            <a:pPr lvl="1">
              <a:spcAft>
                <a:spcPts val="800"/>
              </a:spcAft>
            </a:pPr>
            <a:r>
              <a:rPr lang="en-US" sz="1400" dirty="0"/>
              <a:t>Process set out in FINRA rules 1015-1019</a:t>
            </a:r>
          </a:p>
          <a:p>
            <a:pPr lvl="2">
              <a:spcAft>
                <a:spcPts val="800"/>
              </a:spcAft>
            </a:pPr>
            <a:endParaRPr lang="en-US" sz="1200" dirty="0"/>
          </a:p>
          <a:p>
            <a:pPr lvl="2">
              <a:spcAft>
                <a:spcPts val="800"/>
              </a:spcAft>
            </a:pPr>
            <a:endParaRPr lang="en-US" sz="1200" dirty="0"/>
          </a:p>
          <a:p>
            <a:pPr lvl="2">
              <a:spcAft>
                <a:spcPts val="800"/>
              </a:spcAft>
            </a:pPr>
            <a:endParaRPr lang="en-US" sz="1200" dirty="0"/>
          </a:p>
          <a:p>
            <a:pPr marL="457200" lvl="1" indent="0">
              <a:spcAft>
                <a:spcPts val="800"/>
              </a:spcAft>
              <a:buNone/>
            </a:pPr>
            <a:endParaRPr lang="en-US" sz="1800" dirty="0"/>
          </a:p>
          <a:p>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526287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311275"/>
            <a:ext cx="8229600" cy="4953000"/>
          </a:xfrm>
        </p:spPr>
        <p:txBody>
          <a:bodyPr>
            <a:normAutofit/>
          </a:bodyPr>
          <a:lstStyle/>
          <a:p>
            <a:pPr marL="0" indent="0">
              <a:buNone/>
            </a:pPr>
            <a:r>
              <a:rPr lang="en-US" sz="2600" b="1" dirty="0" smtClean="0"/>
              <a:t>Detailed Review of </a:t>
            </a:r>
            <a:r>
              <a:rPr lang="en-US" sz="2600" b="1" dirty="0" err="1" smtClean="0"/>
              <a:t>Greenhat</a:t>
            </a:r>
            <a:r>
              <a:rPr lang="en-US" sz="2600" b="1" dirty="0" smtClean="0"/>
              <a:t> Default Findings &amp; Recommendations (See June 19 2019 MCWG page)</a:t>
            </a:r>
            <a:endParaRPr lang="en-US" sz="2600" b="1" dirty="0"/>
          </a:p>
          <a:p>
            <a:pPr marL="0" indent="0">
              <a:buNone/>
            </a:pPr>
            <a:endParaRPr lang="en-US" sz="500" dirty="0"/>
          </a:p>
          <a:p>
            <a:r>
              <a:rPr lang="en-US" sz="1800" dirty="0" smtClean="0"/>
              <a:t>Cross reference to ERCOT credit rules and practices</a:t>
            </a:r>
          </a:p>
          <a:p>
            <a:pPr>
              <a:buFont typeface="Courier New" panose="02070309020205020404" pitchFamily="49" charset="0"/>
              <a:buChar char="o"/>
            </a:pPr>
            <a:r>
              <a:rPr lang="en-US" sz="1600" dirty="0" smtClean="0"/>
              <a:t>Recommendation </a:t>
            </a:r>
            <a:r>
              <a:rPr lang="en-US" sz="1600" dirty="0"/>
              <a:t>A - PJM Advances Best Practices into the Credit Policy under the FERC Tariff </a:t>
            </a:r>
            <a:endParaRPr lang="en-US" sz="1600" dirty="0" smtClean="0"/>
          </a:p>
          <a:p>
            <a:pPr>
              <a:buFont typeface="Courier New" panose="02070309020205020404" pitchFamily="49" charset="0"/>
              <a:buChar char="o"/>
            </a:pPr>
            <a:r>
              <a:rPr lang="en-US" sz="1600" dirty="0"/>
              <a:t>Recommendation B – Clarify the Role of PJM as Manager of Risk in Financial </a:t>
            </a:r>
            <a:r>
              <a:rPr lang="en-US" sz="1600" dirty="0" smtClean="0"/>
              <a:t>Markets</a:t>
            </a:r>
          </a:p>
          <a:p>
            <a:pPr>
              <a:buFont typeface="Courier New" panose="02070309020205020404" pitchFamily="49" charset="0"/>
              <a:buChar char="o"/>
            </a:pPr>
            <a:r>
              <a:rPr lang="en-US" sz="1600" dirty="0"/>
              <a:t>Recommendation C - PJM builds a new keen awareness beyond just company names and market</a:t>
            </a:r>
            <a:br>
              <a:rPr lang="en-US" sz="1600" dirty="0"/>
            </a:br>
            <a:r>
              <a:rPr lang="en-US" sz="1600" dirty="0"/>
              <a:t>operational </a:t>
            </a:r>
            <a:r>
              <a:rPr lang="en-US" sz="1600" dirty="0" smtClean="0"/>
              <a:t>procedures</a:t>
            </a:r>
          </a:p>
          <a:p>
            <a:pPr>
              <a:buFont typeface="Courier New" panose="02070309020205020404" pitchFamily="49" charset="0"/>
              <a:buChar char="o"/>
            </a:pPr>
            <a:r>
              <a:rPr lang="en-US" sz="1600" dirty="0"/>
              <a:t>Recommendation D - PJM implements technical practices to protect all members from a bad actor in FTR </a:t>
            </a:r>
            <a:r>
              <a:rPr lang="en-US" sz="1600" dirty="0" smtClean="0"/>
              <a:t>Markets</a:t>
            </a:r>
          </a:p>
          <a:p>
            <a:pPr>
              <a:buFont typeface="Courier New" panose="02070309020205020404" pitchFamily="49" charset="0"/>
              <a:buChar char="o"/>
            </a:pPr>
            <a:r>
              <a:rPr lang="en-US" sz="1600" dirty="0"/>
              <a:t>Recommendation E - PJM adds new expertise sorely needed for decision making in financial </a:t>
            </a:r>
            <a:r>
              <a:rPr lang="en-US" sz="1600" dirty="0" smtClean="0"/>
              <a:t>markets</a:t>
            </a:r>
          </a:p>
          <a:p>
            <a:pPr>
              <a:buFont typeface="Courier New" panose="02070309020205020404" pitchFamily="49" charset="0"/>
              <a:buChar char="o"/>
            </a:pPr>
            <a:r>
              <a:rPr lang="en-US" sz="1600" dirty="0"/>
              <a:t>Recommendation F - PJM Enriches forward FTR market information so that PJM &amp; market may better assess risks and </a:t>
            </a:r>
            <a:r>
              <a:rPr lang="en-US" sz="1600" dirty="0" smtClean="0"/>
              <a:t>rewards</a:t>
            </a:r>
          </a:p>
          <a:p>
            <a:pPr>
              <a:buFont typeface="Courier New" panose="02070309020205020404" pitchFamily="49" charset="0"/>
              <a:buChar char="o"/>
            </a:pPr>
            <a:r>
              <a:rPr lang="en-US" sz="1600" dirty="0"/>
              <a:t>Recommendation G - PJM makes organizational changes to open the door to a new outlook for robust RTO financial markets</a:t>
            </a:r>
            <a:endParaRPr lang="en-US" sz="1600" dirty="0"/>
          </a:p>
          <a:p>
            <a:pPr marL="0" indent="0">
              <a:buNone/>
            </a:pPr>
            <a:endParaRPr lang="en-US" sz="1600" dirty="0" smtClean="0"/>
          </a:p>
          <a:p>
            <a:pPr marL="0" indent="0">
              <a:buNone/>
            </a:pPr>
            <a:endParaRPr lang="en-US" sz="6400" dirty="0" smtClean="0"/>
          </a:p>
          <a:p>
            <a:pPr marL="0" indent="0">
              <a:buNone/>
            </a:pPr>
            <a:endParaRPr lang="en-US" sz="7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953214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311275"/>
            <a:ext cx="8229600" cy="4953000"/>
          </a:xfrm>
        </p:spPr>
        <p:txBody>
          <a:bodyPr>
            <a:normAutofit lnSpcReduction="10000"/>
          </a:bodyPr>
          <a:lstStyle/>
          <a:p>
            <a:pPr marL="0" indent="0">
              <a:buNone/>
            </a:pPr>
            <a:r>
              <a:rPr lang="en-US" sz="2600" b="1" dirty="0" smtClean="0"/>
              <a:t>Surety Bond Discussion</a:t>
            </a:r>
            <a:endParaRPr lang="en-US" sz="2600" b="1" dirty="0"/>
          </a:p>
          <a:p>
            <a:pPr marL="0" indent="0">
              <a:buNone/>
            </a:pPr>
            <a:endParaRPr lang="en-US" sz="500" dirty="0"/>
          </a:p>
          <a:p>
            <a:r>
              <a:rPr lang="en-US" sz="1800" b="1" i="1" dirty="0"/>
              <a:t>16.11.3 Alternative Means of Satisfying ERCOT Creditworthiness </a:t>
            </a:r>
            <a:r>
              <a:rPr lang="en-US" sz="1800" b="1" i="1" dirty="0" smtClean="0"/>
              <a:t>Requirements</a:t>
            </a:r>
          </a:p>
          <a:p>
            <a:pPr marL="0" indent="0">
              <a:buNone/>
            </a:pPr>
            <a:r>
              <a:rPr lang="en-US" sz="1600" dirty="0"/>
              <a:t>(c) The Counter-Party may give a surety bond naming ERCOT as the beneficiary.  </a:t>
            </a:r>
          </a:p>
          <a:p>
            <a:r>
              <a:rPr lang="en-US" sz="1600" dirty="0"/>
              <a:t>The surety bond must be signed by a surety acceptable to ERCOT, in its sole discretion and must be in the form of ERCOT’s standard surety bond form approved by the ERCOT Board.  No modifications to the form are permitted.</a:t>
            </a:r>
          </a:p>
          <a:p>
            <a:endParaRPr lang="en-US" sz="1600" dirty="0"/>
          </a:p>
          <a:p>
            <a:r>
              <a:rPr lang="en-US" sz="1600" dirty="0"/>
              <a:t>The surety bond must be issued by an insurance company with a </a:t>
            </a:r>
            <a:r>
              <a:rPr lang="en-US" sz="1600" dirty="0" smtClean="0"/>
              <a:t>minimum rating </a:t>
            </a:r>
            <a:r>
              <a:rPr lang="en-US" sz="1600" dirty="0"/>
              <a:t>of A- with S&amp;P or Fitch or A3 with Moody’s.</a:t>
            </a:r>
          </a:p>
          <a:p>
            <a:endParaRPr lang="en-US" sz="1600" dirty="0"/>
          </a:p>
          <a:p>
            <a:r>
              <a:rPr lang="en-US" sz="1600" dirty="0"/>
              <a:t>Surety bonds are subject to a limit of $10 million per Counter-Party per </a:t>
            </a:r>
            <a:r>
              <a:rPr lang="en-US" sz="1600" dirty="0" smtClean="0"/>
              <a:t>insurer </a:t>
            </a:r>
            <a:r>
              <a:rPr lang="en-US" sz="1600" dirty="0"/>
              <a:t>and an overall limit of $100 million per insurer for all ERCOT </a:t>
            </a:r>
            <a:r>
              <a:rPr lang="en-US" sz="1600" dirty="0" smtClean="0"/>
              <a:t>Counter-Parties</a:t>
            </a:r>
            <a:r>
              <a:rPr lang="en-US" sz="1600" dirty="0"/>
              <a:t>.</a:t>
            </a:r>
          </a:p>
          <a:p>
            <a:endParaRPr lang="en-US" sz="1600" dirty="0" smtClean="0"/>
          </a:p>
          <a:p>
            <a:pPr marL="0" indent="0">
              <a:buNone/>
            </a:pPr>
            <a:r>
              <a:rPr lang="en-US" sz="2000" dirty="0" smtClean="0"/>
              <a:t>MCWG discussion: Surety Bond limits and timing of payment by the Surety.</a:t>
            </a:r>
            <a:endParaRPr lang="en-US" sz="7200" b="1" dirty="0"/>
          </a:p>
          <a:p>
            <a:r>
              <a:rPr lang="en-US" sz="2000" dirty="0" smtClean="0"/>
              <a:t>Revisions to the Surety Bond form will be proposed by an ERCOT stakeholder for review at a future CWG/MCWG meeting.</a:t>
            </a:r>
            <a:endParaRPr lang="en-US" sz="3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1520604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572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219200"/>
            <a:ext cx="8229600" cy="5181600"/>
          </a:xfrm>
        </p:spPr>
        <p:txBody>
          <a:bodyPr>
            <a:normAutofit/>
          </a:bodyPr>
          <a:lstStyle/>
          <a:p>
            <a:pPr marL="0" indent="0">
              <a:buNone/>
            </a:pPr>
            <a:r>
              <a:rPr lang="en-US" sz="2400" b="1" dirty="0" smtClean="0"/>
              <a:t>ERCOT Credit Exposure Updates</a:t>
            </a:r>
          </a:p>
          <a:p>
            <a:pPr marL="0" indent="0">
              <a:buNone/>
            </a:pPr>
            <a:endParaRPr lang="en-US" sz="1600" dirty="0"/>
          </a:p>
          <a:p>
            <a:pPr>
              <a:spcAft>
                <a:spcPts val="600"/>
              </a:spcAft>
            </a:pPr>
            <a:r>
              <a:rPr lang="en-US" sz="1600" dirty="0">
                <a:cs typeface="Times New Roman" panose="02020603050405020304" pitchFamily="18" charset="0"/>
              </a:rPr>
              <a:t>Market-wide average TPE increased from $322.6 million to $324.0 million</a:t>
            </a:r>
          </a:p>
          <a:p>
            <a:pPr lvl="1">
              <a:spcAft>
                <a:spcPts val="600"/>
              </a:spcAft>
            </a:pPr>
            <a:r>
              <a:rPr lang="en-US" sz="1400" dirty="0">
                <a:cs typeface="Times New Roman" panose="02020603050405020304" pitchFamily="18" charset="0"/>
              </a:rPr>
              <a:t>The increase in TPE is due to slightly higher Forward Adjustment Factors in May </a:t>
            </a:r>
          </a:p>
          <a:p>
            <a:pPr>
              <a:spcAft>
                <a:spcPts val="600"/>
              </a:spcAft>
            </a:pPr>
            <a:r>
              <a:rPr lang="en-US" sz="1600" dirty="0">
                <a:cs typeface="Times New Roman" panose="02020603050405020304" pitchFamily="18" charset="0"/>
              </a:rPr>
              <a:t>Discretionary Collateral is defined as Secured Collateral in excess of TPE,CRR Locked ACL and DAM Exposure.</a:t>
            </a:r>
          </a:p>
          <a:p>
            <a:pPr lvl="1">
              <a:spcAft>
                <a:spcPts val="600"/>
              </a:spcAft>
            </a:pPr>
            <a:r>
              <a:rPr lang="en-US" sz="1400" dirty="0">
                <a:cs typeface="Times New Roman" panose="02020603050405020304" pitchFamily="18" charset="0"/>
              </a:rPr>
              <a:t>Average Discretionary Collateral increased from $796.3 million to $870.7 million </a:t>
            </a:r>
          </a:p>
          <a:p>
            <a:pPr lvl="1">
              <a:spcAft>
                <a:spcPts val="600"/>
              </a:spcAft>
            </a:pPr>
            <a:r>
              <a:rPr lang="en-US" sz="1400" dirty="0">
                <a:cs typeface="Times New Roman" panose="02020603050405020304" pitchFamily="18" charset="0"/>
              </a:rPr>
              <a:t>The increase in Discretionary Collateral is largely due to increase in Secured Collateral</a:t>
            </a:r>
          </a:p>
          <a:p>
            <a:pPr>
              <a:spcAft>
                <a:spcPts val="600"/>
              </a:spcAft>
            </a:pPr>
            <a:r>
              <a:rPr lang="en-US" sz="1600" dirty="0">
                <a:cs typeface="Times New Roman" panose="02020603050405020304" pitchFamily="18" charset="0"/>
              </a:rPr>
              <a:t>Number of active Counter-Parties decreased from 241 to 239</a:t>
            </a:r>
          </a:p>
          <a:p>
            <a:pPr>
              <a:spcAft>
                <a:spcPts val="600"/>
              </a:spcAft>
            </a:pPr>
            <a:r>
              <a:rPr lang="en-US" sz="1600" dirty="0">
                <a:cs typeface="Times New Roman" panose="02020603050405020304" pitchFamily="18" charset="0"/>
              </a:rPr>
              <a:t>No unusual collateral call activity</a:t>
            </a:r>
          </a:p>
          <a:p>
            <a:pPr marL="0" indent="0">
              <a:buNone/>
            </a:pP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218344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MCWG update to WMS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6" name="Picture 5"/>
          <p:cNvPicPr>
            <a:picLocks noChangeAspect="1"/>
          </p:cNvPicPr>
          <p:nvPr/>
        </p:nvPicPr>
        <p:blipFill>
          <a:blip r:embed="rId2"/>
          <a:stretch>
            <a:fillRect/>
          </a:stretch>
        </p:blipFill>
        <p:spPr>
          <a:xfrm>
            <a:off x="838200" y="1676400"/>
            <a:ext cx="7206097" cy="4072481"/>
          </a:xfrm>
          <a:prstGeom prst="rect">
            <a:avLst/>
          </a:prstGeom>
        </p:spPr>
      </p:pic>
    </p:spTree>
    <p:extLst>
      <p:ext uri="{BB962C8B-B14F-4D97-AF65-F5344CB8AC3E}">
        <p14:creationId xmlns:p14="http://schemas.microsoft.com/office/powerpoint/2010/main" val="225213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843" y="477328"/>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475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3300" dirty="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7" name="Picture 6"/>
          <p:cNvPicPr>
            <a:picLocks noChangeAspect="1"/>
          </p:cNvPicPr>
          <p:nvPr/>
        </p:nvPicPr>
        <p:blipFill>
          <a:blip r:embed="rId2"/>
          <a:stretch>
            <a:fillRect/>
          </a:stretch>
        </p:blipFill>
        <p:spPr>
          <a:xfrm>
            <a:off x="428171" y="1676400"/>
            <a:ext cx="8458200" cy="3210179"/>
          </a:xfrm>
          <a:prstGeom prst="rect">
            <a:avLst/>
          </a:prstGeom>
        </p:spPr>
      </p:pic>
    </p:spTree>
    <p:extLst>
      <p:ext uri="{BB962C8B-B14F-4D97-AF65-F5344CB8AC3E}">
        <p14:creationId xmlns:p14="http://schemas.microsoft.com/office/powerpoint/2010/main" val="512701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7755</TotalTime>
  <Words>711</Words>
  <Application>Microsoft Office PowerPoint</Application>
  <PresentationFormat>On-screen Show (4:3)</PresentationFormat>
  <Paragraphs>274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281</cp:revision>
  <dcterms:created xsi:type="dcterms:W3CDTF">2006-08-16T00:00:00Z</dcterms:created>
  <dcterms:modified xsi:type="dcterms:W3CDTF">2019-07-03T18:36:45Z</dcterms:modified>
</cp:coreProperties>
</file>