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4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6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4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93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4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2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2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27C481-A87A-4BAA-B636-E907DF3B6FF4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09B347-0244-4A2F-8318-DD9A1690E58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27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93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94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-3A__ettexas.com_Regulatory-23collapseThree&amp;d=DwMFAg&amp;c=DGziBF36nvYJhj5Ikg_c1iCIoLXp-1s1tu3bxJ9qn7U&amp;r=Z87qXq5owWrbFBt5ycpOuBWqlovseylFMyOqVJrvRxc&amp;m=M4-EYlVpHRVbhhlX9ih0K6M9GSMj65sW1KaZ1KsVfSY&amp;s=TQyJKQYbMgrHFeIiv-ixVBGBqlV1eEVa11Gl78yfhE8&amp;e=" TargetMode="External"/><Relationship Id="rId2" Type="http://schemas.openxmlformats.org/officeDocument/2006/relationships/hyperlink" Target="https://urldefense.proofpoint.com/v2/url?u=http-3A__ettexas.com_Regulatory&amp;d=DwMFAg&amp;c=DGziBF36nvYJhj5Ikg_c1iCIoLXp-1s1tu3bxJ9qn7U&amp;r=Z87qXq5owWrbFBt5ycpOuBWqlovseylFMyOqVJrvRxc&amp;m=M4-EYlVpHRVbhhlX9ih0K6M9GSMj65sW1KaZ1KsVfSY&amp;s=ho78irXXGTkZ9BGrrZKIYBmW9bKYzYfsv8SrW8t9oY0&amp;e=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4FA2-07DF-4E6F-8753-E082C61F7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259380"/>
            <a:ext cx="10058400" cy="2165008"/>
          </a:xfrm>
        </p:spPr>
        <p:txBody>
          <a:bodyPr>
            <a:normAutofit/>
          </a:bodyPr>
          <a:lstStyle/>
          <a:p>
            <a:r>
              <a:rPr lang="en-US" sz="7200" b="1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9880D-E527-47B1-B9D7-DE72E5796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24, 2019 Meeting</a:t>
            </a:r>
          </a:p>
        </p:txBody>
      </p:sp>
    </p:spTree>
    <p:extLst>
      <p:ext uri="{BB962C8B-B14F-4D97-AF65-F5344CB8AC3E}">
        <p14:creationId xmlns:p14="http://schemas.microsoft.com/office/powerpoint/2010/main" val="295571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9C8D1-74CF-4869-8EEB-B4EACD39D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CRR Account Holder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7D9BC-C3E8-437E-88BC-D7DF84EE0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hlinkClick r:id="rId2"/>
              </a:rPr>
              <a:t>NPRR936</a:t>
            </a:r>
            <a:r>
              <a:rPr lang="en-US" sz="2800" b="1" dirty="0"/>
              <a:t>  CRR Account Holder Limits (possible vote)</a:t>
            </a:r>
          </a:p>
          <a:p>
            <a:r>
              <a:rPr lang="en-US" sz="2800" dirty="0">
                <a:effectLst/>
              </a:rPr>
              <a:t>Changes the Congestion Revenue Right (CRR) Auction transaction limit to the Counter-Party level, rather than that of the CRR Account Holder</a:t>
            </a:r>
          </a:p>
          <a:p>
            <a:r>
              <a:rPr lang="en-US" sz="2800" dirty="0"/>
              <a:t>Discussed at CMWG – ERCOT says it may be trickier to figure out limits for heavier users </a:t>
            </a:r>
          </a:p>
          <a:p>
            <a:r>
              <a:rPr lang="en-US" sz="2800" dirty="0"/>
              <a:t>Not coming back to CMWG</a:t>
            </a:r>
          </a:p>
          <a:p>
            <a:r>
              <a:rPr lang="en-US" sz="2800" dirty="0"/>
              <a:t>Luminant Comments filed since the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6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97830-1544-4378-94AB-8FF489CE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Lower Rio Grande Valley 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CA8EC-0C7F-4A0E-B126-CCA22572E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hlinkClick r:id="rId2"/>
              </a:rPr>
              <a:t>NPRR941</a:t>
            </a:r>
            <a:r>
              <a:rPr lang="en-US" sz="2800" b="1" dirty="0"/>
              <a:t>  Create a Lower Rio Grande Valley Hub</a:t>
            </a:r>
          </a:p>
          <a:p>
            <a:r>
              <a:rPr lang="en-US" sz="2800" dirty="0"/>
              <a:t>Discussion around limitation that you can only have a hub bus in one hub</a:t>
            </a:r>
          </a:p>
          <a:p>
            <a:r>
              <a:rPr lang="en-US" sz="2800" dirty="0"/>
              <a:t>Should systems change or should the NPRR change to include fewer points in the Hub definition?</a:t>
            </a:r>
          </a:p>
          <a:p>
            <a:r>
              <a:rPr lang="en-US" sz="2800" dirty="0"/>
              <a:t>Will be back at CMWG to revisit the 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3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97C56-7DCF-4D95-8C3B-D2F5B8A8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DC Tie Congestion Mitigation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643BD-F893-40A3-AB11-C4D271EA7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Discussion relating to curtailment of DC Ties and treatment of DC Ties as equivalent load to ERCOT “native” load</a:t>
            </a:r>
          </a:p>
          <a:p>
            <a:pPr lvl="0"/>
            <a:r>
              <a:rPr lang="en-US" dirty="0"/>
              <a:t>ERCOT’s position:</a:t>
            </a:r>
          </a:p>
          <a:p>
            <a:pPr lvl="1"/>
            <a:r>
              <a:rPr lang="en-US" sz="2000" dirty="0"/>
              <a:t>ERCOT retail load and DC Tie Exports are not equivalent</a:t>
            </a:r>
          </a:p>
          <a:p>
            <a:pPr lvl="1"/>
            <a:r>
              <a:rPr lang="en-US" sz="2000" dirty="0"/>
              <a:t>A CMP to accommodate DC Tie Exports will not be approved if the CMP increases the risk of interruption of ERCOT retail load (</a:t>
            </a:r>
            <a:r>
              <a:rPr lang="en-US" sz="2000" i="1" dirty="0"/>
              <a:t>e.g., </a:t>
            </a:r>
            <a:r>
              <a:rPr lang="en-US" sz="2000" dirty="0"/>
              <a:t>a Mitigation Plan to curtail DC Tie Exports post-contingency when ERCOT retail load may also be affected)</a:t>
            </a:r>
          </a:p>
          <a:p>
            <a:pPr lvl="1"/>
            <a:r>
              <a:rPr lang="en-US" sz="2000" dirty="0"/>
              <a:t>There may be circumstances where an acceptable CMP can be developed to mitigate the need to curtail DC Tie Exports (</a:t>
            </a:r>
            <a:r>
              <a:rPr lang="en-US" sz="2000" i="1" dirty="0"/>
              <a:t>e.g., </a:t>
            </a:r>
            <a:r>
              <a:rPr lang="en-US" sz="2000" dirty="0"/>
              <a:t>a RAP)</a:t>
            </a:r>
          </a:p>
          <a:p>
            <a:pPr lvl="0"/>
            <a:r>
              <a:rPr lang="en-US" dirty="0"/>
              <a:t>Next step is for ERCOT to compile ROS reports on frequency of and reason for curtailments of DC Tie Exports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3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4F53-0B85-40A2-87DC-E89F00B8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CREZ Outages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B2575-C24F-4549-980C-EE386906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AEP/ETT provided an update on the CREZ outages</a:t>
            </a:r>
          </a:p>
          <a:p>
            <a:r>
              <a:rPr lang="en-US" sz="2800" dirty="0"/>
              <a:t>They will present here at WMS</a:t>
            </a:r>
          </a:p>
          <a:p>
            <a:r>
              <a:rPr lang="en-US" sz="2800" dirty="0"/>
              <a:t>Updates can be found at the following website:  </a:t>
            </a:r>
            <a:r>
              <a:rPr lang="en-US" sz="2800" b="1" dirty="0"/>
              <a:t>  </a:t>
            </a:r>
            <a:r>
              <a:rPr lang="en-US" sz="2800" b="1" u="sng" dirty="0">
                <a:hlinkClick r:id="rId2"/>
              </a:rPr>
              <a:t>http://ettexas.com/Regulatory</a:t>
            </a:r>
            <a:r>
              <a:rPr lang="en-US" sz="2800" b="1" dirty="0"/>
              <a:t> and go to </a:t>
            </a:r>
            <a:r>
              <a:rPr lang="en-US" sz="2800" b="1" u="sng" dirty="0">
                <a:hlinkClick r:id="rId3"/>
              </a:rPr>
              <a:t>Nondiscriminatory Access to Products and Services</a:t>
            </a:r>
            <a:r>
              <a:rPr lang="en-US" sz="2800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444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4712</TotalTime>
  <Words>181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Congestion Management Working Group</vt:lpstr>
      <vt:lpstr>CRR Account Holder Limits</vt:lpstr>
      <vt:lpstr>Create Lower Rio Grande Valley Hub</vt:lpstr>
      <vt:lpstr>DC Tie Congestion Mitigation Plan</vt:lpstr>
      <vt:lpstr>CREZ Outages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Morris, Sandra</cp:lastModifiedBy>
  <cp:revision>6</cp:revision>
  <dcterms:created xsi:type="dcterms:W3CDTF">2019-06-28T20:13:05Z</dcterms:created>
  <dcterms:modified xsi:type="dcterms:W3CDTF">2019-07-02T14:32:06Z</dcterms:modified>
</cp:coreProperties>
</file>