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Lst>
  <p:notesMasterIdLst>
    <p:notesMasterId r:id="rId249"/>
  </p:notesMasterIdLst>
  <p:handoutMasterIdLst>
    <p:handoutMasterId r:id="rId250"/>
  </p:handoutMasterIdLst>
  <p:sldIdLst>
    <p:sldId id="269" r:id="rId6"/>
    <p:sldId id="323" r:id="rId7"/>
    <p:sldId id="815" r:id="rId8"/>
    <p:sldId id="818" r:id="rId9"/>
    <p:sldId id="817" r:id="rId10"/>
    <p:sldId id="385" r:id="rId11"/>
    <p:sldId id="381" r:id="rId12"/>
    <p:sldId id="379" r:id="rId13"/>
    <p:sldId id="257" r:id="rId14"/>
    <p:sldId id="261" r:id="rId15"/>
    <p:sldId id="262" r:id="rId16"/>
    <p:sldId id="263" r:id="rId17"/>
    <p:sldId id="264" r:id="rId18"/>
    <p:sldId id="265" r:id="rId19"/>
    <p:sldId id="266" r:id="rId20"/>
    <p:sldId id="267" r:id="rId21"/>
    <p:sldId id="268" r:id="rId22"/>
    <p:sldId id="270" r:id="rId23"/>
    <p:sldId id="465" r:id="rId24"/>
    <p:sldId id="466" r:id="rId25"/>
    <p:sldId id="320" r:id="rId26"/>
    <p:sldId id="313" r:id="rId27"/>
    <p:sldId id="314" r:id="rId28"/>
    <p:sldId id="321" r:id="rId29"/>
    <p:sldId id="316" r:id="rId30"/>
    <p:sldId id="317" r:id="rId31"/>
    <p:sldId id="781" r:id="rId32"/>
    <p:sldId id="588" r:id="rId33"/>
    <p:sldId id="797" r:id="rId34"/>
    <p:sldId id="798" r:id="rId35"/>
    <p:sldId id="274" r:id="rId36"/>
    <p:sldId id="271" r:id="rId37"/>
    <p:sldId id="364" r:id="rId38"/>
    <p:sldId id="363" r:id="rId39"/>
    <p:sldId id="362" r:id="rId40"/>
    <p:sldId id="361" r:id="rId41"/>
    <p:sldId id="360" r:id="rId42"/>
    <p:sldId id="359" r:id="rId43"/>
    <p:sldId id="358" r:id="rId44"/>
    <p:sldId id="357" r:id="rId45"/>
    <p:sldId id="356" r:id="rId46"/>
    <p:sldId id="355" r:id="rId47"/>
    <p:sldId id="354" r:id="rId48"/>
    <p:sldId id="353" r:id="rId49"/>
    <p:sldId id="352" r:id="rId50"/>
    <p:sldId id="351" r:id="rId51"/>
    <p:sldId id="350" r:id="rId52"/>
    <p:sldId id="349" r:id="rId53"/>
    <p:sldId id="348" r:id="rId54"/>
    <p:sldId id="347" r:id="rId55"/>
    <p:sldId id="346" r:id="rId56"/>
    <p:sldId id="345" r:id="rId57"/>
    <p:sldId id="344" r:id="rId58"/>
    <p:sldId id="343" r:id="rId59"/>
    <p:sldId id="342" r:id="rId60"/>
    <p:sldId id="341" r:id="rId61"/>
    <p:sldId id="370" r:id="rId62"/>
    <p:sldId id="528" r:id="rId63"/>
    <p:sldId id="526" r:id="rId64"/>
    <p:sldId id="530" r:id="rId65"/>
    <p:sldId id="794" r:id="rId66"/>
    <p:sldId id="339" r:id="rId67"/>
    <p:sldId id="373"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49" r:id="rId91"/>
    <p:sldId id="450" r:id="rId92"/>
    <p:sldId id="460" r:id="rId93"/>
    <p:sldId id="451" r:id="rId94"/>
    <p:sldId id="461" r:id="rId95"/>
    <p:sldId id="452" r:id="rId96"/>
    <p:sldId id="453" r:id="rId97"/>
    <p:sldId id="454" r:id="rId98"/>
    <p:sldId id="455" r:id="rId99"/>
    <p:sldId id="462" r:id="rId100"/>
    <p:sldId id="777" r:id="rId101"/>
    <p:sldId id="813" r:id="rId102"/>
    <p:sldId id="814" r:id="rId103"/>
    <p:sldId id="796" r:id="rId104"/>
    <p:sldId id="322" r:id="rId105"/>
    <p:sldId id="604" r:id="rId106"/>
    <p:sldId id="605" r:id="rId107"/>
    <p:sldId id="792" r:id="rId108"/>
    <p:sldId id="774" r:id="rId109"/>
    <p:sldId id="775" r:id="rId110"/>
    <p:sldId id="776" r:id="rId111"/>
    <p:sldId id="793" r:id="rId112"/>
    <p:sldId id="819" r:id="rId113"/>
    <p:sldId id="380" r:id="rId114"/>
    <p:sldId id="324" r:id="rId115"/>
    <p:sldId id="338" r:id="rId116"/>
    <p:sldId id="337" r:id="rId117"/>
    <p:sldId id="336" r:id="rId118"/>
    <p:sldId id="335" r:id="rId119"/>
    <p:sldId id="334" r:id="rId120"/>
    <p:sldId id="333" r:id="rId121"/>
    <p:sldId id="332" r:id="rId122"/>
    <p:sldId id="331" r:id="rId123"/>
    <p:sldId id="330" r:id="rId124"/>
    <p:sldId id="329" r:id="rId125"/>
    <p:sldId id="328" r:id="rId126"/>
    <p:sldId id="327" r:id="rId127"/>
    <p:sldId id="325" r:id="rId128"/>
    <p:sldId id="326" r:id="rId129"/>
    <p:sldId id="779" r:id="rId130"/>
    <p:sldId id="780" r:id="rId131"/>
    <p:sldId id="782" r:id="rId132"/>
    <p:sldId id="590" r:id="rId133"/>
    <p:sldId id="591" r:id="rId134"/>
    <p:sldId id="592" r:id="rId135"/>
    <p:sldId id="593" r:id="rId136"/>
    <p:sldId id="594" r:id="rId137"/>
    <p:sldId id="595" r:id="rId138"/>
    <p:sldId id="596" r:id="rId139"/>
    <p:sldId id="597" r:id="rId140"/>
    <p:sldId id="598" r:id="rId141"/>
    <p:sldId id="599" r:id="rId142"/>
    <p:sldId id="600" r:id="rId143"/>
    <p:sldId id="795" r:id="rId144"/>
    <p:sldId id="319" r:id="rId145"/>
    <p:sldId id="778" r:id="rId146"/>
    <p:sldId id="602" r:id="rId147"/>
    <p:sldId id="791" r:id="rId148"/>
    <p:sldId id="673" r:id="rId149"/>
    <p:sldId id="674" r:id="rId150"/>
    <p:sldId id="675" r:id="rId151"/>
    <p:sldId id="676" r:id="rId152"/>
    <p:sldId id="677" r:id="rId153"/>
    <p:sldId id="678" r:id="rId154"/>
    <p:sldId id="790" r:id="rId155"/>
    <p:sldId id="680" r:id="rId156"/>
    <p:sldId id="681" r:id="rId157"/>
    <p:sldId id="682" r:id="rId158"/>
    <p:sldId id="683" r:id="rId159"/>
    <p:sldId id="684" r:id="rId160"/>
    <p:sldId id="685" r:id="rId161"/>
    <p:sldId id="686" r:id="rId162"/>
    <p:sldId id="687" r:id="rId163"/>
    <p:sldId id="688" r:id="rId164"/>
    <p:sldId id="689" r:id="rId165"/>
    <p:sldId id="690" r:id="rId166"/>
    <p:sldId id="691" r:id="rId167"/>
    <p:sldId id="692" r:id="rId168"/>
    <p:sldId id="693" r:id="rId169"/>
    <p:sldId id="694" r:id="rId170"/>
    <p:sldId id="695" r:id="rId171"/>
    <p:sldId id="696" r:id="rId172"/>
    <p:sldId id="697" r:id="rId173"/>
    <p:sldId id="698" r:id="rId174"/>
    <p:sldId id="699" r:id="rId175"/>
    <p:sldId id="700" r:id="rId176"/>
    <p:sldId id="789" r:id="rId177"/>
    <p:sldId id="702" r:id="rId178"/>
    <p:sldId id="703" r:id="rId179"/>
    <p:sldId id="704" r:id="rId180"/>
    <p:sldId id="705" r:id="rId181"/>
    <p:sldId id="706" r:id="rId182"/>
    <p:sldId id="707" r:id="rId183"/>
    <p:sldId id="708" r:id="rId184"/>
    <p:sldId id="709" r:id="rId185"/>
    <p:sldId id="710" r:id="rId186"/>
    <p:sldId id="711" r:id="rId187"/>
    <p:sldId id="712" r:id="rId188"/>
    <p:sldId id="713" r:id="rId189"/>
    <p:sldId id="714" r:id="rId190"/>
    <p:sldId id="715" r:id="rId191"/>
    <p:sldId id="716" r:id="rId192"/>
    <p:sldId id="717" r:id="rId193"/>
    <p:sldId id="718" r:id="rId194"/>
    <p:sldId id="719" r:id="rId195"/>
    <p:sldId id="720" r:id="rId196"/>
    <p:sldId id="721" r:id="rId197"/>
    <p:sldId id="788" r:id="rId198"/>
    <p:sldId id="730" r:id="rId199"/>
    <p:sldId id="731" r:id="rId200"/>
    <p:sldId id="732" r:id="rId201"/>
    <p:sldId id="733" r:id="rId202"/>
    <p:sldId id="734" r:id="rId203"/>
    <p:sldId id="735" r:id="rId204"/>
    <p:sldId id="736" r:id="rId205"/>
    <p:sldId id="737" r:id="rId206"/>
    <p:sldId id="738" r:id="rId207"/>
    <p:sldId id="318" r:id="rId208"/>
    <p:sldId id="787" r:id="rId209"/>
    <p:sldId id="768" r:id="rId210"/>
    <p:sldId id="769" r:id="rId211"/>
    <p:sldId id="770" r:id="rId212"/>
    <p:sldId id="771" r:id="rId213"/>
    <p:sldId id="772" r:id="rId214"/>
    <p:sldId id="773" r:id="rId215"/>
    <p:sldId id="784" r:id="rId216"/>
    <p:sldId id="799" r:id="rId217"/>
    <p:sldId id="800" r:id="rId218"/>
    <p:sldId id="801" r:id="rId219"/>
    <p:sldId id="802" r:id="rId220"/>
    <p:sldId id="803" r:id="rId221"/>
    <p:sldId id="804" r:id="rId222"/>
    <p:sldId id="805" r:id="rId223"/>
    <p:sldId id="806" r:id="rId224"/>
    <p:sldId id="807" r:id="rId225"/>
    <p:sldId id="808" r:id="rId226"/>
    <p:sldId id="809" r:id="rId227"/>
    <p:sldId id="810" r:id="rId228"/>
    <p:sldId id="811" r:id="rId229"/>
    <p:sldId id="812" r:id="rId230"/>
    <p:sldId id="766" r:id="rId231"/>
    <p:sldId id="783" r:id="rId232"/>
    <p:sldId id="298" r:id="rId233"/>
    <p:sldId id="299" r:id="rId234"/>
    <p:sldId id="301" r:id="rId235"/>
    <p:sldId id="302" r:id="rId236"/>
    <p:sldId id="303" r:id="rId237"/>
    <p:sldId id="304" r:id="rId238"/>
    <p:sldId id="305" r:id="rId239"/>
    <p:sldId id="306" r:id="rId240"/>
    <p:sldId id="307" r:id="rId241"/>
    <p:sldId id="308" r:id="rId242"/>
    <p:sldId id="309" r:id="rId243"/>
    <p:sldId id="310" r:id="rId244"/>
    <p:sldId id="311" r:id="rId245"/>
    <p:sldId id="536" r:id="rId246"/>
    <p:sldId id="785" r:id="rId247"/>
    <p:sldId id="786" r:id="rId248"/>
  </p:sldIdLst>
  <p:sldSz cx="9144000" cy="6858000" type="screen4x3"/>
  <p:notesSz cx="7010400" cy="9296400"/>
  <p:custDataLst>
    <p:tags r:id="rId2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2880">
          <p15:clr>
            <a:srgbClr val="A4A3A4"/>
          </p15:clr>
        </p15:guide>
        <p15:guide id="3" orient="horz" pos="216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2" autoAdjust="0"/>
    <p:restoredTop sz="93929" autoAdjust="0"/>
  </p:normalViewPr>
  <p:slideViewPr>
    <p:cSldViewPr snapToGrid="0" showGuides="1">
      <p:cViewPr varScale="1">
        <p:scale>
          <a:sx n="78" d="100"/>
          <a:sy n="78" d="100"/>
        </p:scale>
        <p:origin x="-90" y="-61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76" d="100"/>
          <a:sy n="76" d="100"/>
        </p:scale>
        <p:origin x="2052"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slide" Target="slides/slide233.xml"/><Relationship Id="rId254" Type="http://schemas.openxmlformats.org/officeDocument/2006/relationships/theme" Target="theme/them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handoutMaster" Target="handoutMasters/handoutMaster1.xml"/><Relationship Id="rId255" Type="http://schemas.openxmlformats.org/officeDocument/2006/relationships/tableStyles" Target="tableStyles.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tags" Target="tags/tag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presProps" Target="presProps.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viewProps" Target="viewProp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EB0E6-860A-427A-AD65-54600370FE2C}"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B415F35-D402-4FA2-9F09-A62B7F7F8722}">
      <dgm:prSet phldrT="[Text]"/>
      <dgm:spPr/>
      <dgm:t>
        <a:bodyPr/>
        <a:lstStyle/>
        <a:p>
          <a:r>
            <a:rPr lang="en-US" dirty="0" smtClean="0"/>
            <a:t>867/810s Usage &amp; Billing </a:t>
          </a:r>
          <a:endParaRPr lang="en-US" dirty="0"/>
        </a:p>
      </dgm:t>
    </dgm:pt>
    <dgm:pt modelId="{0B3D70F2-346F-4FDE-8EAE-4285A05E1F52}" type="parTrans" cxnId="{91E3C421-084C-47FA-A789-FAA0B20791DB}">
      <dgm:prSet/>
      <dgm:spPr/>
      <dgm:t>
        <a:bodyPr/>
        <a:lstStyle/>
        <a:p>
          <a:endParaRPr lang="en-US"/>
        </a:p>
      </dgm:t>
    </dgm:pt>
    <dgm:pt modelId="{9B309BC8-CF08-4294-A8AF-35040A56F3DF}" type="sibTrans" cxnId="{91E3C421-084C-47FA-A789-FAA0B20791DB}">
      <dgm:prSet/>
      <dgm:spPr/>
      <dgm:t>
        <a:bodyPr/>
        <a:lstStyle/>
        <a:p>
          <a:endParaRPr lang="en-US"/>
        </a:p>
      </dgm:t>
    </dgm:pt>
    <dgm:pt modelId="{A0D0D751-2ECA-48C8-B491-C443692FE51B}">
      <dgm:prSet phldrT="[Text]" custT="1"/>
      <dgm:spPr/>
      <dgm:t>
        <a:bodyPr lIns="91440" anchor="ctr"/>
        <a:lstStyle/>
        <a:p>
          <a:r>
            <a:rPr lang="en-US" sz="2000" b="1" u="sng" dirty="0" smtClean="0">
              <a:solidFill>
                <a:schemeClr val="tx2"/>
              </a:solidFill>
            </a:rPr>
            <a:t>Missing</a:t>
          </a:r>
          <a:r>
            <a:rPr lang="en-US" sz="2000" dirty="0" smtClean="0">
              <a:solidFill>
                <a:schemeClr val="tx2"/>
              </a:solidFill>
            </a:rPr>
            <a:t> – CR is missing 867_03, 867_03F, 810s</a:t>
          </a:r>
          <a:endParaRPr lang="en-US" sz="2000" dirty="0">
            <a:solidFill>
              <a:schemeClr val="tx2"/>
            </a:solidFill>
          </a:endParaRPr>
        </a:p>
      </dgm:t>
    </dgm:pt>
    <dgm:pt modelId="{BF684410-2629-4F4B-B68D-47629D6808B5}" type="parTrans" cxnId="{C05E96A5-2591-4DC9-93ED-3689C28ADF8A}">
      <dgm:prSet/>
      <dgm:spPr/>
      <dgm:t>
        <a:bodyPr/>
        <a:lstStyle/>
        <a:p>
          <a:endParaRPr lang="en-US"/>
        </a:p>
      </dgm:t>
    </dgm:pt>
    <dgm:pt modelId="{51714BB2-4290-4CAA-A99A-839DFF8A263B}" type="sibTrans" cxnId="{C05E96A5-2591-4DC9-93ED-3689C28ADF8A}">
      <dgm:prSet/>
      <dgm:spPr/>
      <dgm:t>
        <a:bodyPr/>
        <a:lstStyle/>
        <a:p>
          <a:endParaRPr lang="en-US"/>
        </a:p>
      </dgm:t>
    </dgm:pt>
    <dgm:pt modelId="{055EA486-EC3D-419D-9F63-46EFFBB64A23}">
      <dgm:prSet phldrT="[Text]" custT="1"/>
      <dgm:spPr/>
      <dgm:t>
        <a:bodyPr lIns="91440" anchor="ctr"/>
        <a:lstStyle/>
        <a:p>
          <a:r>
            <a:rPr lang="en-US" sz="2000" b="1" u="sng" dirty="0" smtClean="0">
              <a:solidFill>
                <a:schemeClr val="tx2"/>
              </a:solidFill>
            </a:rPr>
            <a:t>Dispute</a:t>
          </a:r>
          <a:r>
            <a:rPr lang="en-US" sz="2000" dirty="0" smtClean="0">
              <a:solidFill>
                <a:schemeClr val="tx2"/>
              </a:solidFill>
            </a:rPr>
            <a:t> – CR has an issue with the data found on the 867and/or 810</a:t>
          </a:r>
          <a:endParaRPr lang="en-US" sz="2000" dirty="0">
            <a:solidFill>
              <a:schemeClr val="tx2"/>
            </a:solidFill>
          </a:endParaRPr>
        </a:p>
      </dgm:t>
    </dgm:pt>
    <dgm:pt modelId="{25AFAC34-895F-4316-8C66-962E15D4A611}" type="parTrans" cxnId="{EE470B22-951A-4FC7-A631-FA249B77AB95}">
      <dgm:prSet/>
      <dgm:spPr/>
      <dgm:t>
        <a:bodyPr/>
        <a:lstStyle/>
        <a:p>
          <a:endParaRPr lang="en-US"/>
        </a:p>
      </dgm:t>
    </dgm:pt>
    <dgm:pt modelId="{20678242-0724-4571-A6C7-DA678D5A666B}" type="sibTrans" cxnId="{EE470B22-951A-4FC7-A631-FA249B77AB95}">
      <dgm:prSet/>
      <dgm:spPr/>
      <dgm:t>
        <a:bodyPr/>
        <a:lstStyle/>
        <a:p>
          <a:endParaRPr lang="en-US"/>
        </a:p>
      </dgm:t>
    </dgm:pt>
    <dgm:pt modelId="{B53452F9-6D00-47F2-A729-466CD879C6BD}">
      <dgm:prSet phldrT="[Text]"/>
      <dgm:spPr/>
      <dgm:t>
        <a:bodyPr/>
        <a:lstStyle/>
        <a:p>
          <a:r>
            <a:rPr lang="en-US" dirty="0" smtClean="0"/>
            <a:t>AMS interval data/LSE files</a:t>
          </a:r>
          <a:endParaRPr lang="en-US" dirty="0"/>
        </a:p>
      </dgm:t>
    </dgm:pt>
    <dgm:pt modelId="{D6FCCFE0-92C7-4E21-89B1-7107ACF1DA42}" type="parTrans" cxnId="{DC0B3573-1384-425A-A569-E7CDFA483591}">
      <dgm:prSet/>
      <dgm:spPr/>
      <dgm:t>
        <a:bodyPr/>
        <a:lstStyle/>
        <a:p>
          <a:endParaRPr lang="en-US"/>
        </a:p>
      </dgm:t>
    </dgm:pt>
    <dgm:pt modelId="{47FF4730-7B3D-4A04-9337-65076413AE5A}" type="sibTrans" cxnId="{DC0B3573-1384-425A-A569-E7CDFA483591}">
      <dgm:prSet/>
      <dgm:spPr/>
      <dgm:t>
        <a:bodyPr/>
        <a:lstStyle/>
        <a:p>
          <a:endParaRPr lang="en-US"/>
        </a:p>
      </dgm:t>
    </dgm:pt>
    <dgm:pt modelId="{F81A02F6-62DF-47B9-B94E-0FFA4CF9DC7C}">
      <dgm:prSet phldrT="[Text]" custT="1"/>
      <dgm:spPr/>
      <dgm:t>
        <a:bodyPr lIns="91440" anchor="ctr"/>
        <a:lstStyle/>
        <a:p>
          <a:r>
            <a:rPr lang="en-US" sz="2000" b="1" u="sng" dirty="0" smtClean="0">
              <a:solidFill>
                <a:schemeClr val="tx2"/>
              </a:solidFill>
            </a:rPr>
            <a:t>Missing</a:t>
          </a:r>
          <a:r>
            <a:rPr lang="en-US" sz="2000" b="1" u="none" dirty="0" smtClean="0">
              <a:solidFill>
                <a:schemeClr val="tx2"/>
              </a:solidFill>
            </a:rPr>
            <a:t> </a:t>
          </a:r>
          <a:r>
            <a:rPr lang="en-US" sz="2000" dirty="0" smtClean="0">
              <a:solidFill>
                <a:schemeClr val="tx2"/>
              </a:solidFill>
            </a:rPr>
            <a:t>– No LSE file or interval data for a period of time</a:t>
          </a:r>
          <a:endParaRPr lang="en-US" sz="2000" dirty="0">
            <a:solidFill>
              <a:schemeClr val="tx2"/>
            </a:solidFill>
          </a:endParaRPr>
        </a:p>
      </dgm:t>
    </dgm:pt>
    <dgm:pt modelId="{F146534D-81D0-4648-A851-030BBEBB9824}" type="parTrans" cxnId="{EEC04D50-E8D6-4D4F-9B88-12704E17CE16}">
      <dgm:prSet/>
      <dgm:spPr/>
      <dgm:t>
        <a:bodyPr/>
        <a:lstStyle/>
        <a:p>
          <a:endParaRPr lang="en-US"/>
        </a:p>
      </dgm:t>
    </dgm:pt>
    <dgm:pt modelId="{922BA27E-26C9-43A1-B487-801502060CF7}" type="sibTrans" cxnId="{EEC04D50-E8D6-4D4F-9B88-12704E17CE16}">
      <dgm:prSet/>
      <dgm:spPr/>
      <dgm:t>
        <a:bodyPr/>
        <a:lstStyle/>
        <a:p>
          <a:endParaRPr lang="en-US"/>
        </a:p>
      </dgm:t>
    </dgm:pt>
    <dgm:pt modelId="{00E40CF5-CFCE-4F23-9BE4-E047F3F18613}">
      <dgm:prSet phldrT="[Text]" custT="1"/>
      <dgm:spPr/>
      <dgm:t>
        <a:bodyPr lIns="91440" anchor="ctr"/>
        <a:lstStyle/>
        <a:p>
          <a:r>
            <a:rPr lang="en-US" sz="2000" b="1" u="sng" dirty="0" smtClean="0">
              <a:solidFill>
                <a:schemeClr val="tx2"/>
              </a:solidFill>
            </a:rPr>
            <a:t>Dispute</a:t>
          </a:r>
          <a:r>
            <a:rPr lang="en-US" sz="2000" b="1" u="none" dirty="0" smtClean="0">
              <a:solidFill>
                <a:schemeClr val="tx2"/>
              </a:solidFill>
            </a:rPr>
            <a:t> </a:t>
          </a:r>
          <a:r>
            <a:rPr lang="en-US" sz="2000" b="0" u="none" dirty="0" smtClean="0">
              <a:solidFill>
                <a:schemeClr val="tx2"/>
              </a:solidFill>
            </a:rPr>
            <a:t>– CR has an issue with the interval data on the LSE file</a:t>
          </a:r>
          <a:endParaRPr lang="en-US" sz="2000" b="1" u="sng" dirty="0">
            <a:solidFill>
              <a:schemeClr val="tx2"/>
            </a:solidFill>
          </a:endParaRPr>
        </a:p>
      </dgm:t>
    </dgm:pt>
    <dgm:pt modelId="{2B9CD65B-E370-4FC1-93F3-1A2B6BA367C5}" type="parTrans" cxnId="{E2FB4261-2348-4F0C-9626-92C88CEDB0C8}">
      <dgm:prSet/>
      <dgm:spPr/>
      <dgm:t>
        <a:bodyPr/>
        <a:lstStyle/>
        <a:p>
          <a:endParaRPr lang="en-US"/>
        </a:p>
      </dgm:t>
    </dgm:pt>
    <dgm:pt modelId="{66DAEACE-CB33-4050-BF05-85E70813F64C}" type="sibTrans" cxnId="{E2FB4261-2348-4F0C-9626-92C88CEDB0C8}">
      <dgm:prSet/>
      <dgm:spPr/>
      <dgm:t>
        <a:bodyPr/>
        <a:lstStyle/>
        <a:p>
          <a:endParaRPr lang="en-US"/>
        </a:p>
      </dgm:t>
    </dgm:pt>
    <dgm:pt modelId="{5ECD5671-2BD9-4687-938C-C65062E0A95E}" type="pres">
      <dgm:prSet presAssocID="{12FEB0E6-860A-427A-AD65-54600370FE2C}" presName="Name0" presStyleCnt="0">
        <dgm:presLayoutVars>
          <dgm:dir/>
          <dgm:animLvl val="lvl"/>
          <dgm:resizeHandles/>
        </dgm:presLayoutVars>
      </dgm:prSet>
      <dgm:spPr/>
      <dgm:t>
        <a:bodyPr/>
        <a:lstStyle/>
        <a:p>
          <a:endParaRPr lang="en-US"/>
        </a:p>
      </dgm:t>
    </dgm:pt>
    <dgm:pt modelId="{1B22D157-2145-4A36-8BA9-A5CBD99FA767}" type="pres">
      <dgm:prSet presAssocID="{1B415F35-D402-4FA2-9F09-A62B7F7F8722}" presName="linNode" presStyleCnt="0"/>
      <dgm:spPr/>
    </dgm:pt>
    <dgm:pt modelId="{98246CD9-2A7F-4D8D-AB77-8C04F23795B8}" type="pres">
      <dgm:prSet presAssocID="{1B415F35-D402-4FA2-9F09-A62B7F7F8722}" presName="parentShp" presStyleLbl="node1" presStyleIdx="0" presStyleCnt="2" custScaleX="81250" custScaleY="81250" custLinFactNeighborX="-54" custLinFactNeighborY="733">
        <dgm:presLayoutVars>
          <dgm:bulletEnabled val="1"/>
        </dgm:presLayoutVars>
      </dgm:prSet>
      <dgm:spPr/>
      <dgm:t>
        <a:bodyPr/>
        <a:lstStyle/>
        <a:p>
          <a:endParaRPr lang="en-US"/>
        </a:p>
      </dgm:t>
    </dgm:pt>
    <dgm:pt modelId="{C4CF3756-9CF9-4CC7-A8C1-0C7C2A54C105}" type="pres">
      <dgm:prSet presAssocID="{1B415F35-D402-4FA2-9F09-A62B7F7F8722}" presName="childShp" presStyleLbl="bgAccFollowNode1" presStyleIdx="0" presStyleCnt="2" custScaleX="222609" custScaleY="100000">
        <dgm:presLayoutVars>
          <dgm:bulletEnabled val="1"/>
        </dgm:presLayoutVars>
      </dgm:prSet>
      <dgm:spPr/>
      <dgm:t>
        <a:bodyPr/>
        <a:lstStyle/>
        <a:p>
          <a:endParaRPr lang="en-US"/>
        </a:p>
      </dgm:t>
    </dgm:pt>
    <dgm:pt modelId="{D8D1D67D-03E6-4BF8-A09D-DA5161885DDE}" type="pres">
      <dgm:prSet presAssocID="{9B309BC8-CF08-4294-A8AF-35040A56F3DF}" presName="spacing" presStyleCnt="0"/>
      <dgm:spPr/>
    </dgm:pt>
    <dgm:pt modelId="{98868B85-2DC7-45F7-BBB8-4AA163425FC5}" type="pres">
      <dgm:prSet presAssocID="{B53452F9-6D00-47F2-A729-466CD879C6BD}" presName="linNode" presStyleCnt="0"/>
      <dgm:spPr/>
    </dgm:pt>
    <dgm:pt modelId="{C49AED29-6FBC-4917-889E-5C42F10FD3C1}" type="pres">
      <dgm:prSet presAssocID="{B53452F9-6D00-47F2-A729-466CD879C6BD}" presName="parentShp" presStyleLbl="node1" presStyleIdx="1" presStyleCnt="2" custScaleX="81250" custScaleY="81250" custLinFactNeighborX="-323">
        <dgm:presLayoutVars>
          <dgm:bulletEnabled val="1"/>
        </dgm:presLayoutVars>
      </dgm:prSet>
      <dgm:spPr/>
      <dgm:t>
        <a:bodyPr/>
        <a:lstStyle/>
        <a:p>
          <a:endParaRPr lang="en-US"/>
        </a:p>
      </dgm:t>
    </dgm:pt>
    <dgm:pt modelId="{8309227F-332C-4B39-9385-EB33AC1A01FE}" type="pres">
      <dgm:prSet presAssocID="{B53452F9-6D00-47F2-A729-466CD879C6BD}" presName="childShp" presStyleLbl="bgAccFollowNode1" presStyleIdx="1" presStyleCnt="2" custScaleX="221537" custScaleY="100030">
        <dgm:presLayoutVars>
          <dgm:bulletEnabled val="1"/>
        </dgm:presLayoutVars>
      </dgm:prSet>
      <dgm:spPr/>
      <dgm:t>
        <a:bodyPr/>
        <a:lstStyle/>
        <a:p>
          <a:endParaRPr lang="en-US"/>
        </a:p>
      </dgm:t>
    </dgm:pt>
  </dgm:ptLst>
  <dgm:cxnLst>
    <dgm:cxn modelId="{9927773B-D74E-4723-A1A8-AF1737DCA3AD}" type="presOf" srcId="{F81A02F6-62DF-47B9-B94E-0FFA4CF9DC7C}" destId="{8309227F-332C-4B39-9385-EB33AC1A01FE}" srcOrd="0" destOrd="0" presId="urn:microsoft.com/office/officeart/2005/8/layout/vList6"/>
    <dgm:cxn modelId="{028E805E-65CF-4C56-9ECB-757C3C25433E}" type="presOf" srcId="{12FEB0E6-860A-427A-AD65-54600370FE2C}" destId="{5ECD5671-2BD9-4687-938C-C65062E0A95E}" srcOrd="0" destOrd="0" presId="urn:microsoft.com/office/officeart/2005/8/layout/vList6"/>
    <dgm:cxn modelId="{184030FF-18DB-40A6-B917-2C79D30FE7A1}" type="presOf" srcId="{1B415F35-D402-4FA2-9F09-A62B7F7F8722}" destId="{98246CD9-2A7F-4D8D-AB77-8C04F23795B8}" srcOrd="0" destOrd="0" presId="urn:microsoft.com/office/officeart/2005/8/layout/vList6"/>
    <dgm:cxn modelId="{DC0B3573-1384-425A-A569-E7CDFA483591}" srcId="{12FEB0E6-860A-427A-AD65-54600370FE2C}" destId="{B53452F9-6D00-47F2-A729-466CD879C6BD}" srcOrd="1" destOrd="0" parTransId="{D6FCCFE0-92C7-4E21-89B1-7107ACF1DA42}" sibTransId="{47FF4730-7B3D-4A04-9337-65076413AE5A}"/>
    <dgm:cxn modelId="{E2FB4261-2348-4F0C-9626-92C88CEDB0C8}" srcId="{B53452F9-6D00-47F2-A729-466CD879C6BD}" destId="{00E40CF5-CFCE-4F23-9BE4-E047F3F18613}" srcOrd="1" destOrd="0" parTransId="{2B9CD65B-E370-4FC1-93F3-1A2B6BA367C5}" sibTransId="{66DAEACE-CB33-4050-BF05-85E70813F64C}"/>
    <dgm:cxn modelId="{EE470B22-951A-4FC7-A631-FA249B77AB95}" srcId="{1B415F35-D402-4FA2-9F09-A62B7F7F8722}" destId="{055EA486-EC3D-419D-9F63-46EFFBB64A23}" srcOrd="1" destOrd="0" parTransId="{25AFAC34-895F-4316-8C66-962E15D4A611}" sibTransId="{20678242-0724-4571-A6C7-DA678D5A666B}"/>
    <dgm:cxn modelId="{B98D641A-AD4D-4920-B2B2-700F7BAE373C}" type="presOf" srcId="{00E40CF5-CFCE-4F23-9BE4-E047F3F18613}" destId="{8309227F-332C-4B39-9385-EB33AC1A01FE}" srcOrd="0" destOrd="1" presId="urn:microsoft.com/office/officeart/2005/8/layout/vList6"/>
    <dgm:cxn modelId="{961DF639-FBC1-44FD-BC8F-077C4E4B84D4}" type="presOf" srcId="{A0D0D751-2ECA-48C8-B491-C443692FE51B}" destId="{C4CF3756-9CF9-4CC7-A8C1-0C7C2A54C105}" srcOrd="0" destOrd="0" presId="urn:microsoft.com/office/officeart/2005/8/layout/vList6"/>
    <dgm:cxn modelId="{B179BB87-3F86-4986-88C4-728D57E1CD37}" type="presOf" srcId="{055EA486-EC3D-419D-9F63-46EFFBB64A23}" destId="{C4CF3756-9CF9-4CC7-A8C1-0C7C2A54C105}" srcOrd="0" destOrd="1" presId="urn:microsoft.com/office/officeart/2005/8/layout/vList6"/>
    <dgm:cxn modelId="{91E3C421-084C-47FA-A789-FAA0B20791DB}" srcId="{12FEB0E6-860A-427A-AD65-54600370FE2C}" destId="{1B415F35-D402-4FA2-9F09-A62B7F7F8722}" srcOrd="0" destOrd="0" parTransId="{0B3D70F2-346F-4FDE-8EAE-4285A05E1F52}" sibTransId="{9B309BC8-CF08-4294-A8AF-35040A56F3DF}"/>
    <dgm:cxn modelId="{EEC04D50-E8D6-4D4F-9B88-12704E17CE16}" srcId="{B53452F9-6D00-47F2-A729-466CD879C6BD}" destId="{F81A02F6-62DF-47B9-B94E-0FFA4CF9DC7C}" srcOrd="0" destOrd="0" parTransId="{F146534D-81D0-4648-A851-030BBEBB9824}" sibTransId="{922BA27E-26C9-43A1-B487-801502060CF7}"/>
    <dgm:cxn modelId="{C05E96A5-2591-4DC9-93ED-3689C28ADF8A}" srcId="{1B415F35-D402-4FA2-9F09-A62B7F7F8722}" destId="{A0D0D751-2ECA-48C8-B491-C443692FE51B}" srcOrd="0" destOrd="0" parTransId="{BF684410-2629-4F4B-B68D-47629D6808B5}" sibTransId="{51714BB2-4290-4CAA-A99A-839DFF8A263B}"/>
    <dgm:cxn modelId="{C908C098-46FD-41B6-B5E0-AFEC955E0963}" type="presOf" srcId="{B53452F9-6D00-47F2-A729-466CD879C6BD}" destId="{C49AED29-6FBC-4917-889E-5C42F10FD3C1}" srcOrd="0" destOrd="0" presId="urn:microsoft.com/office/officeart/2005/8/layout/vList6"/>
    <dgm:cxn modelId="{F8F0F520-AA97-41FC-8A5F-CE7E6D2B9576}" type="presParOf" srcId="{5ECD5671-2BD9-4687-938C-C65062E0A95E}" destId="{1B22D157-2145-4A36-8BA9-A5CBD99FA767}" srcOrd="0" destOrd="0" presId="urn:microsoft.com/office/officeart/2005/8/layout/vList6"/>
    <dgm:cxn modelId="{EE4FA91A-D4CB-4467-A866-DE476685936F}" type="presParOf" srcId="{1B22D157-2145-4A36-8BA9-A5CBD99FA767}" destId="{98246CD9-2A7F-4D8D-AB77-8C04F23795B8}" srcOrd="0" destOrd="0" presId="urn:microsoft.com/office/officeart/2005/8/layout/vList6"/>
    <dgm:cxn modelId="{89361BF5-DF23-4101-9CDD-9DE6BB491173}" type="presParOf" srcId="{1B22D157-2145-4A36-8BA9-A5CBD99FA767}" destId="{C4CF3756-9CF9-4CC7-A8C1-0C7C2A54C105}" srcOrd="1" destOrd="0" presId="urn:microsoft.com/office/officeart/2005/8/layout/vList6"/>
    <dgm:cxn modelId="{025E140A-6DC4-433D-A574-B6278A33B859}" type="presParOf" srcId="{5ECD5671-2BD9-4687-938C-C65062E0A95E}" destId="{D8D1D67D-03E6-4BF8-A09D-DA5161885DDE}" srcOrd="1" destOrd="0" presId="urn:microsoft.com/office/officeart/2005/8/layout/vList6"/>
    <dgm:cxn modelId="{8429E230-9D5C-4649-A532-2FCB808DA535}" type="presParOf" srcId="{5ECD5671-2BD9-4687-938C-C65062E0A95E}" destId="{98868B85-2DC7-45F7-BBB8-4AA163425FC5}" srcOrd="2" destOrd="0" presId="urn:microsoft.com/office/officeart/2005/8/layout/vList6"/>
    <dgm:cxn modelId="{131B27D2-A01C-41C9-AE1F-68315D0E89A7}" type="presParOf" srcId="{98868B85-2DC7-45F7-BBB8-4AA163425FC5}" destId="{C49AED29-6FBC-4917-889E-5C42F10FD3C1}" srcOrd="0" destOrd="0" presId="urn:microsoft.com/office/officeart/2005/8/layout/vList6"/>
    <dgm:cxn modelId="{C4906C57-C769-45F8-8CFA-5D70B0274F59}" type="presParOf" srcId="{98868B85-2DC7-45F7-BBB8-4AA163425FC5}" destId="{8309227F-332C-4B39-9385-EB33AC1A01FE}"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9D6BD-B2A2-49C6-987D-EDD8A993F6AA}"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34F0D917-7833-46FC-9FBD-09034884CD31}">
      <dgm:prSet phldrT="[Text]" custT="1"/>
      <dgm:spPr>
        <a:solidFill>
          <a:schemeClr val="tx2">
            <a:lumMod val="50000"/>
            <a:lumOff val="50000"/>
          </a:schemeClr>
        </a:solidFill>
        <a:effectLst>
          <a:outerShdw blurRad="50800" dist="38100" dir="5400000" algn="t" rotWithShape="0">
            <a:prstClr val="black">
              <a:alpha val="40000"/>
            </a:prstClr>
          </a:outerShdw>
        </a:effectLst>
      </dgm:spPr>
      <dgm:t>
        <a:bodyPr/>
        <a:lstStyle/>
        <a:p>
          <a:r>
            <a:rPr lang="en-US" sz="1800" b="1" dirty="0" smtClean="0"/>
            <a:t>Customer</a:t>
          </a:r>
          <a:endParaRPr lang="en-US" sz="1800" b="1" dirty="0"/>
        </a:p>
      </dgm:t>
    </dgm:pt>
    <dgm:pt modelId="{85E48D2D-0EA2-4450-B9A3-A68A288C6C0A}" type="parTrans" cxnId="{0D771681-252C-455B-8021-31FC38A2821F}">
      <dgm:prSet/>
      <dgm:spPr/>
      <dgm:t>
        <a:bodyPr/>
        <a:lstStyle/>
        <a:p>
          <a:endParaRPr lang="en-US"/>
        </a:p>
      </dgm:t>
    </dgm:pt>
    <dgm:pt modelId="{EC909DD5-F77B-4DCA-B170-159F0533C5E4}" type="sibTrans" cxnId="{0D771681-252C-455B-8021-31FC38A2821F}">
      <dgm:prSet/>
      <dgm:spPr/>
      <dgm:t>
        <a:bodyPr/>
        <a:lstStyle/>
        <a:p>
          <a:endParaRPr lang="en-US"/>
        </a:p>
      </dgm:t>
    </dgm:pt>
    <dgm:pt modelId="{37BCFA2B-F297-48C2-861E-2DA5478B2071}">
      <dgm:prSet phldrT="[Text]"/>
      <dgm:spPr>
        <a:effectLst>
          <a:outerShdw blurRad="50800" dist="38100" dir="2700000" algn="tl" rotWithShape="0">
            <a:prstClr val="black">
              <a:alpha val="40000"/>
            </a:prstClr>
          </a:outerShdw>
        </a:effectLst>
      </dgm:spPr>
      <dgm:t>
        <a:bodyPr/>
        <a:lstStyle/>
        <a:p>
          <a:r>
            <a:rPr lang="en-US" b="1" dirty="0" smtClean="0"/>
            <a:t>Gaining REP</a:t>
          </a:r>
          <a:endParaRPr lang="en-US" b="1" dirty="0"/>
        </a:p>
      </dgm:t>
    </dgm:pt>
    <dgm:pt modelId="{DF7612C5-3127-430B-86D2-C7DD412CB28F}" type="parTrans" cxnId="{B0AB6B0B-0BC3-458F-BDD2-245213F6689B}">
      <dgm:prSet/>
      <dgm:spPr>
        <a:ln w="57150" cmpd="thickThin">
          <a:solidFill>
            <a:schemeClr val="tx1"/>
          </a:solidFill>
        </a:ln>
      </dgm:spPr>
      <dgm:t>
        <a:bodyPr/>
        <a:lstStyle/>
        <a:p>
          <a:endParaRPr lang="en-US" dirty="0"/>
        </a:p>
      </dgm:t>
    </dgm:pt>
    <dgm:pt modelId="{5C4C2DAB-E4C5-4F52-A2AE-E0900ED42C0F}" type="sibTrans" cxnId="{B0AB6B0B-0BC3-458F-BDD2-245213F6689B}">
      <dgm:prSet/>
      <dgm:spPr/>
      <dgm:t>
        <a:bodyPr/>
        <a:lstStyle/>
        <a:p>
          <a:endParaRPr lang="en-US"/>
        </a:p>
      </dgm:t>
    </dgm:pt>
    <dgm:pt modelId="{6EA66211-64D5-4C89-A3EF-829901895E16}">
      <dgm:prSet phldrT="[Text]"/>
      <dgm:spPr>
        <a:solidFill>
          <a:schemeClr val="accent3"/>
        </a:solidFill>
        <a:effectLst>
          <a:outerShdw blurRad="50800" dist="38100" dir="2700000" algn="tl" rotWithShape="0">
            <a:prstClr val="black">
              <a:alpha val="40000"/>
            </a:prstClr>
          </a:outerShdw>
        </a:effectLst>
      </dgm:spPr>
      <dgm:t>
        <a:bodyPr/>
        <a:lstStyle/>
        <a:p>
          <a:r>
            <a:rPr lang="en-US" b="1" dirty="0" smtClean="0"/>
            <a:t>ERCOT</a:t>
          </a:r>
          <a:endParaRPr lang="en-US" b="1" dirty="0"/>
        </a:p>
      </dgm:t>
    </dgm:pt>
    <dgm:pt modelId="{E34917DA-FB54-4124-8870-790DCE74B377}" type="parTrans" cxnId="{6C2CE50D-E814-4071-A992-45DDEEAF8353}">
      <dgm:prSet/>
      <dgm:spPr>
        <a:ln w="57150" cmpd="thickThin">
          <a:solidFill>
            <a:schemeClr val="tx1"/>
          </a:solidFill>
        </a:ln>
      </dgm:spPr>
      <dgm:t>
        <a:bodyPr/>
        <a:lstStyle/>
        <a:p>
          <a:endParaRPr lang="en-US"/>
        </a:p>
      </dgm:t>
    </dgm:pt>
    <dgm:pt modelId="{FA38EF14-D646-4743-B2E1-05973FFC6ACA}" type="sibTrans" cxnId="{6C2CE50D-E814-4071-A992-45DDEEAF8353}">
      <dgm:prSet/>
      <dgm:spPr/>
      <dgm:t>
        <a:bodyPr/>
        <a:lstStyle/>
        <a:p>
          <a:endParaRPr lang="en-US"/>
        </a:p>
      </dgm:t>
    </dgm:pt>
    <dgm:pt modelId="{0F5E832B-AFE2-4AE5-B144-FC6601A0A245}">
      <dgm:prSet phldrT="[Text]"/>
      <dgm:spPr>
        <a:solidFill>
          <a:schemeClr val="tx2"/>
        </a:solidFill>
        <a:effectLst>
          <a:outerShdw blurRad="50800" dist="38100" dir="2700000" algn="tl" rotWithShape="0">
            <a:prstClr val="black">
              <a:alpha val="40000"/>
            </a:prstClr>
          </a:outerShdw>
        </a:effectLst>
      </dgm:spPr>
      <dgm:t>
        <a:bodyPr/>
        <a:lstStyle/>
        <a:p>
          <a:r>
            <a:rPr lang="en-US" b="1" dirty="0" smtClean="0"/>
            <a:t>Losing REP</a:t>
          </a:r>
          <a:endParaRPr lang="en-US" b="1" dirty="0"/>
        </a:p>
      </dgm:t>
    </dgm:pt>
    <dgm:pt modelId="{3192ABA2-471F-4681-ACDC-E8F42268B0AB}" type="parTrans" cxnId="{0AD83F8B-E06C-4848-B2DC-FFDD5EEEDC8F}">
      <dgm:prSet/>
      <dgm:spPr>
        <a:ln w="57150" cmpd="thickThin">
          <a:solidFill>
            <a:schemeClr val="tx1"/>
          </a:solidFill>
        </a:ln>
      </dgm:spPr>
      <dgm:t>
        <a:bodyPr/>
        <a:lstStyle/>
        <a:p>
          <a:endParaRPr lang="en-US"/>
        </a:p>
      </dgm:t>
    </dgm:pt>
    <dgm:pt modelId="{BF1C7857-7CC0-4A31-98FF-D52B7A0E401D}" type="sibTrans" cxnId="{0AD83F8B-E06C-4848-B2DC-FFDD5EEEDC8F}">
      <dgm:prSet/>
      <dgm:spPr/>
      <dgm:t>
        <a:bodyPr/>
        <a:lstStyle/>
        <a:p>
          <a:endParaRPr lang="en-US"/>
        </a:p>
      </dgm:t>
    </dgm:pt>
    <dgm:pt modelId="{D529E93E-6F2B-4D5A-96D2-0C226D7AEBF7}">
      <dgm:prSet phldrT="[Text]"/>
      <dgm:spPr>
        <a:solidFill>
          <a:schemeClr val="accent5"/>
        </a:solidFill>
        <a:effectLst>
          <a:outerShdw blurRad="50800" dist="38100" dir="2700000" algn="tl" rotWithShape="0">
            <a:prstClr val="black">
              <a:alpha val="40000"/>
            </a:prstClr>
          </a:outerShdw>
        </a:effectLst>
      </dgm:spPr>
      <dgm:t>
        <a:bodyPr/>
        <a:lstStyle/>
        <a:p>
          <a:r>
            <a:rPr lang="en-US" b="1" dirty="0" smtClean="0"/>
            <a:t>TDU</a:t>
          </a:r>
          <a:endParaRPr lang="en-US" b="1" dirty="0"/>
        </a:p>
      </dgm:t>
    </dgm:pt>
    <dgm:pt modelId="{2819C85C-97A1-4366-BBE0-A7276E5A52D7}" type="parTrans" cxnId="{3DA0D069-38E5-4FA7-A529-412E5EF017FC}">
      <dgm:prSet/>
      <dgm:spPr>
        <a:ln w="57150" cmpd="thickThin">
          <a:solidFill>
            <a:schemeClr val="tx1"/>
          </a:solidFill>
        </a:ln>
      </dgm:spPr>
      <dgm:t>
        <a:bodyPr/>
        <a:lstStyle/>
        <a:p>
          <a:endParaRPr lang="en-US"/>
        </a:p>
      </dgm:t>
    </dgm:pt>
    <dgm:pt modelId="{3D00249A-DFEA-48F9-BEBA-76D7C0BC5454}" type="sibTrans" cxnId="{3DA0D069-38E5-4FA7-A529-412E5EF017FC}">
      <dgm:prSet/>
      <dgm:spPr/>
      <dgm:t>
        <a:bodyPr/>
        <a:lstStyle/>
        <a:p>
          <a:endParaRPr lang="en-US"/>
        </a:p>
      </dgm:t>
    </dgm:pt>
    <dgm:pt modelId="{E10234F1-7B9B-4016-AED5-CE13A3CE1FC9}" type="pres">
      <dgm:prSet presAssocID="{D249D6BD-B2A2-49C6-987D-EDD8A993F6AA}" presName="cycle" presStyleCnt="0">
        <dgm:presLayoutVars>
          <dgm:chMax val="1"/>
          <dgm:dir/>
          <dgm:animLvl val="ctr"/>
          <dgm:resizeHandles val="exact"/>
        </dgm:presLayoutVars>
      </dgm:prSet>
      <dgm:spPr/>
      <dgm:t>
        <a:bodyPr/>
        <a:lstStyle/>
        <a:p>
          <a:endParaRPr lang="en-US"/>
        </a:p>
      </dgm:t>
    </dgm:pt>
    <dgm:pt modelId="{E3053D58-A4AB-4A6E-ADE0-829EE04D0553}" type="pres">
      <dgm:prSet presAssocID="{34F0D917-7833-46FC-9FBD-09034884CD31}" presName="centerShape" presStyleLbl="node0" presStyleIdx="0" presStyleCnt="1" custScaleX="115906" custScaleY="115906"/>
      <dgm:spPr/>
      <dgm:t>
        <a:bodyPr/>
        <a:lstStyle/>
        <a:p>
          <a:endParaRPr lang="en-US"/>
        </a:p>
      </dgm:t>
    </dgm:pt>
    <dgm:pt modelId="{F83EFC59-7318-4459-8C4B-9105C868FD20}" type="pres">
      <dgm:prSet presAssocID="{DF7612C5-3127-430B-86D2-C7DD412CB28F}" presName="Name9" presStyleLbl="parChTrans1D2" presStyleIdx="0" presStyleCnt="4"/>
      <dgm:spPr/>
      <dgm:t>
        <a:bodyPr/>
        <a:lstStyle/>
        <a:p>
          <a:endParaRPr lang="en-US"/>
        </a:p>
      </dgm:t>
    </dgm:pt>
    <dgm:pt modelId="{695BF72D-A52A-46C2-9369-05749C458A92}" type="pres">
      <dgm:prSet presAssocID="{DF7612C5-3127-430B-86D2-C7DD412CB28F}" presName="connTx" presStyleLbl="parChTrans1D2" presStyleIdx="0" presStyleCnt="4"/>
      <dgm:spPr/>
      <dgm:t>
        <a:bodyPr/>
        <a:lstStyle/>
        <a:p>
          <a:endParaRPr lang="en-US"/>
        </a:p>
      </dgm:t>
    </dgm:pt>
    <dgm:pt modelId="{3AED44D7-AB34-41FB-8F1C-DAD056C1C5DC}" type="pres">
      <dgm:prSet presAssocID="{37BCFA2B-F297-48C2-861E-2DA5478B2071}" presName="node" presStyleLbl="node1" presStyleIdx="0" presStyleCnt="4">
        <dgm:presLayoutVars>
          <dgm:bulletEnabled val="1"/>
        </dgm:presLayoutVars>
      </dgm:prSet>
      <dgm:spPr/>
      <dgm:t>
        <a:bodyPr/>
        <a:lstStyle/>
        <a:p>
          <a:endParaRPr lang="en-US"/>
        </a:p>
      </dgm:t>
    </dgm:pt>
    <dgm:pt modelId="{537A40A1-ADD5-40AD-8D84-CC1610020BD2}" type="pres">
      <dgm:prSet presAssocID="{E34917DA-FB54-4124-8870-790DCE74B377}" presName="Name9" presStyleLbl="parChTrans1D2" presStyleIdx="1" presStyleCnt="4"/>
      <dgm:spPr/>
      <dgm:t>
        <a:bodyPr/>
        <a:lstStyle/>
        <a:p>
          <a:endParaRPr lang="en-US"/>
        </a:p>
      </dgm:t>
    </dgm:pt>
    <dgm:pt modelId="{473D5F2A-3029-4D55-A45A-D21EE25F6ECF}" type="pres">
      <dgm:prSet presAssocID="{E34917DA-FB54-4124-8870-790DCE74B377}" presName="connTx" presStyleLbl="parChTrans1D2" presStyleIdx="1" presStyleCnt="4"/>
      <dgm:spPr/>
      <dgm:t>
        <a:bodyPr/>
        <a:lstStyle/>
        <a:p>
          <a:endParaRPr lang="en-US"/>
        </a:p>
      </dgm:t>
    </dgm:pt>
    <dgm:pt modelId="{BCBA6C82-5667-4074-8B32-4255F86C14B7}" type="pres">
      <dgm:prSet presAssocID="{6EA66211-64D5-4C89-A3EF-829901895E16}" presName="node" presStyleLbl="node1" presStyleIdx="1" presStyleCnt="4">
        <dgm:presLayoutVars>
          <dgm:bulletEnabled val="1"/>
        </dgm:presLayoutVars>
      </dgm:prSet>
      <dgm:spPr/>
      <dgm:t>
        <a:bodyPr/>
        <a:lstStyle/>
        <a:p>
          <a:endParaRPr lang="en-US"/>
        </a:p>
      </dgm:t>
    </dgm:pt>
    <dgm:pt modelId="{8787AF4A-D75C-4C37-A9AF-60A6024DBC55}" type="pres">
      <dgm:prSet presAssocID="{3192ABA2-471F-4681-ACDC-E8F42268B0AB}" presName="Name9" presStyleLbl="parChTrans1D2" presStyleIdx="2" presStyleCnt="4"/>
      <dgm:spPr/>
      <dgm:t>
        <a:bodyPr/>
        <a:lstStyle/>
        <a:p>
          <a:endParaRPr lang="en-US"/>
        </a:p>
      </dgm:t>
    </dgm:pt>
    <dgm:pt modelId="{FEC3F2A2-D5DB-4833-8710-767E3CA3FD30}" type="pres">
      <dgm:prSet presAssocID="{3192ABA2-471F-4681-ACDC-E8F42268B0AB}" presName="connTx" presStyleLbl="parChTrans1D2" presStyleIdx="2" presStyleCnt="4"/>
      <dgm:spPr/>
      <dgm:t>
        <a:bodyPr/>
        <a:lstStyle/>
        <a:p>
          <a:endParaRPr lang="en-US"/>
        </a:p>
      </dgm:t>
    </dgm:pt>
    <dgm:pt modelId="{188D0818-0CEC-4898-8DB1-04F2745018BF}" type="pres">
      <dgm:prSet presAssocID="{0F5E832B-AFE2-4AE5-B144-FC6601A0A245}" presName="node" presStyleLbl="node1" presStyleIdx="2" presStyleCnt="4">
        <dgm:presLayoutVars>
          <dgm:bulletEnabled val="1"/>
        </dgm:presLayoutVars>
      </dgm:prSet>
      <dgm:spPr/>
      <dgm:t>
        <a:bodyPr/>
        <a:lstStyle/>
        <a:p>
          <a:endParaRPr lang="en-US"/>
        </a:p>
      </dgm:t>
    </dgm:pt>
    <dgm:pt modelId="{A84F0D49-A282-40A7-AC00-8E1F8CB7B724}" type="pres">
      <dgm:prSet presAssocID="{2819C85C-97A1-4366-BBE0-A7276E5A52D7}" presName="Name9" presStyleLbl="parChTrans1D2" presStyleIdx="3" presStyleCnt="4"/>
      <dgm:spPr/>
      <dgm:t>
        <a:bodyPr/>
        <a:lstStyle/>
        <a:p>
          <a:endParaRPr lang="en-US"/>
        </a:p>
      </dgm:t>
    </dgm:pt>
    <dgm:pt modelId="{5C3E3EAE-1889-4D82-A1D1-2EBC01177CB0}" type="pres">
      <dgm:prSet presAssocID="{2819C85C-97A1-4366-BBE0-A7276E5A52D7}" presName="connTx" presStyleLbl="parChTrans1D2" presStyleIdx="3" presStyleCnt="4"/>
      <dgm:spPr/>
      <dgm:t>
        <a:bodyPr/>
        <a:lstStyle/>
        <a:p>
          <a:endParaRPr lang="en-US"/>
        </a:p>
      </dgm:t>
    </dgm:pt>
    <dgm:pt modelId="{C0DFFDE3-AE59-485A-AE18-CA5127F4CF6E}" type="pres">
      <dgm:prSet presAssocID="{D529E93E-6F2B-4D5A-96D2-0C226D7AEBF7}" presName="node" presStyleLbl="node1" presStyleIdx="3" presStyleCnt="4">
        <dgm:presLayoutVars>
          <dgm:bulletEnabled val="1"/>
        </dgm:presLayoutVars>
      </dgm:prSet>
      <dgm:spPr/>
      <dgm:t>
        <a:bodyPr/>
        <a:lstStyle/>
        <a:p>
          <a:endParaRPr lang="en-US"/>
        </a:p>
      </dgm:t>
    </dgm:pt>
  </dgm:ptLst>
  <dgm:cxnLst>
    <dgm:cxn modelId="{AA7A8F56-2D22-4716-A8A4-D58BB2A33F42}" type="presOf" srcId="{DF7612C5-3127-430B-86D2-C7DD412CB28F}" destId="{F83EFC59-7318-4459-8C4B-9105C868FD20}" srcOrd="0" destOrd="0" presId="urn:microsoft.com/office/officeart/2005/8/layout/radial1"/>
    <dgm:cxn modelId="{7E811A79-2080-4D7E-A0DA-977C749D5559}" type="presOf" srcId="{0F5E832B-AFE2-4AE5-B144-FC6601A0A245}" destId="{188D0818-0CEC-4898-8DB1-04F2745018BF}" srcOrd="0" destOrd="0" presId="urn:microsoft.com/office/officeart/2005/8/layout/radial1"/>
    <dgm:cxn modelId="{87DF9747-16E9-4358-92A4-3620DD312CE0}" type="presOf" srcId="{E34917DA-FB54-4124-8870-790DCE74B377}" destId="{537A40A1-ADD5-40AD-8D84-CC1610020BD2}" srcOrd="0" destOrd="0" presId="urn:microsoft.com/office/officeart/2005/8/layout/radial1"/>
    <dgm:cxn modelId="{3DA0D069-38E5-4FA7-A529-412E5EF017FC}" srcId="{34F0D917-7833-46FC-9FBD-09034884CD31}" destId="{D529E93E-6F2B-4D5A-96D2-0C226D7AEBF7}" srcOrd="3" destOrd="0" parTransId="{2819C85C-97A1-4366-BBE0-A7276E5A52D7}" sibTransId="{3D00249A-DFEA-48F9-BEBA-76D7C0BC5454}"/>
    <dgm:cxn modelId="{FBCC598A-2DF3-468A-897C-D1136D231B04}" type="presOf" srcId="{E34917DA-FB54-4124-8870-790DCE74B377}" destId="{473D5F2A-3029-4D55-A45A-D21EE25F6ECF}" srcOrd="1" destOrd="0" presId="urn:microsoft.com/office/officeart/2005/8/layout/radial1"/>
    <dgm:cxn modelId="{C7860C95-8457-4418-B784-91753514A1DD}" type="presOf" srcId="{DF7612C5-3127-430B-86D2-C7DD412CB28F}" destId="{695BF72D-A52A-46C2-9369-05749C458A92}" srcOrd="1" destOrd="0" presId="urn:microsoft.com/office/officeart/2005/8/layout/radial1"/>
    <dgm:cxn modelId="{94A1CA64-96AD-4C94-B264-6618D48737DB}" type="presOf" srcId="{3192ABA2-471F-4681-ACDC-E8F42268B0AB}" destId="{8787AF4A-D75C-4C37-A9AF-60A6024DBC55}" srcOrd="0" destOrd="0" presId="urn:microsoft.com/office/officeart/2005/8/layout/radial1"/>
    <dgm:cxn modelId="{B0AB6B0B-0BC3-458F-BDD2-245213F6689B}" srcId="{34F0D917-7833-46FC-9FBD-09034884CD31}" destId="{37BCFA2B-F297-48C2-861E-2DA5478B2071}" srcOrd="0" destOrd="0" parTransId="{DF7612C5-3127-430B-86D2-C7DD412CB28F}" sibTransId="{5C4C2DAB-E4C5-4F52-A2AE-E0900ED42C0F}"/>
    <dgm:cxn modelId="{24C250FC-CE83-4C71-9E87-03B22F5AF15A}" type="presOf" srcId="{D529E93E-6F2B-4D5A-96D2-0C226D7AEBF7}" destId="{C0DFFDE3-AE59-485A-AE18-CA5127F4CF6E}" srcOrd="0" destOrd="0" presId="urn:microsoft.com/office/officeart/2005/8/layout/radial1"/>
    <dgm:cxn modelId="{0AD83F8B-E06C-4848-B2DC-FFDD5EEEDC8F}" srcId="{34F0D917-7833-46FC-9FBD-09034884CD31}" destId="{0F5E832B-AFE2-4AE5-B144-FC6601A0A245}" srcOrd="2" destOrd="0" parTransId="{3192ABA2-471F-4681-ACDC-E8F42268B0AB}" sibTransId="{BF1C7857-7CC0-4A31-98FF-D52B7A0E401D}"/>
    <dgm:cxn modelId="{8FB14A87-B498-4681-AF9B-C02FE1E639D6}" type="presOf" srcId="{2819C85C-97A1-4366-BBE0-A7276E5A52D7}" destId="{5C3E3EAE-1889-4D82-A1D1-2EBC01177CB0}" srcOrd="1" destOrd="0" presId="urn:microsoft.com/office/officeart/2005/8/layout/radial1"/>
    <dgm:cxn modelId="{10948077-B7DE-4A88-9691-68007ABE5085}" type="presOf" srcId="{6EA66211-64D5-4C89-A3EF-829901895E16}" destId="{BCBA6C82-5667-4074-8B32-4255F86C14B7}" srcOrd="0" destOrd="0" presId="urn:microsoft.com/office/officeart/2005/8/layout/radial1"/>
    <dgm:cxn modelId="{0D771681-252C-455B-8021-31FC38A2821F}" srcId="{D249D6BD-B2A2-49C6-987D-EDD8A993F6AA}" destId="{34F0D917-7833-46FC-9FBD-09034884CD31}" srcOrd="0" destOrd="0" parTransId="{85E48D2D-0EA2-4450-B9A3-A68A288C6C0A}" sibTransId="{EC909DD5-F77B-4DCA-B170-159F0533C5E4}"/>
    <dgm:cxn modelId="{7BF13E81-650E-43BB-B8CF-5BDBC2DE0214}" type="presOf" srcId="{D249D6BD-B2A2-49C6-987D-EDD8A993F6AA}" destId="{E10234F1-7B9B-4016-AED5-CE13A3CE1FC9}" srcOrd="0" destOrd="0" presId="urn:microsoft.com/office/officeart/2005/8/layout/radial1"/>
    <dgm:cxn modelId="{6C2CE50D-E814-4071-A992-45DDEEAF8353}" srcId="{34F0D917-7833-46FC-9FBD-09034884CD31}" destId="{6EA66211-64D5-4C89-A3EF-829901895E16}" srcOrd="1" destOrd="0" parTransId="{E34917DA-FB54-4124-8870-790DCE74B377}" sibTransId="{FA38EF14-D646-4743-B2E1-05973FFC6ACA}"/>
    <dgm:cxn modelId="{4909392F-40B6-4118-8864-0CFB8C423947}" type="presOf" srcId="{3192ABA2-471F-4681-ACDC-E8F42268B0AB}" destId="{FEC3F2A2-D5DB-4833-8710-767E3CA3FD30}" srcOrd="1" destOrd="0" presId="urn:microsoft.com/office/officeart/2005/8/layout/radial1"/>
    <dgm:cxn modelId="{D7807B6E-64C0-4000-9790-58D712118536}" type="presOf" srcId="{37BCFA2B-F297-48C2-861E-2DA5478B2071}" destId="{3AED44D7-AB34-41FB-8F1C-DAD056C1C5DC}" srcOrd="0" destOrd="0" presId="urn:microsoft.com/office/officeart/2005/8/layout/radial1"/>
    <dgm:cxn modelId="{708525AD-14D0-4F37-910E-18FF273C2EB6}" type="presOf" srcId="{34F0D917-7833-46FC-9FBD-09034884CD31}" destId="{E3053D58-A4AB-4A6E-ADE0-829EE04D0553}" srcOrd="0" destOrd="0" presId="urn:microsoft.com/office/officeart/2005/8/layout/radial1"/>
    <dgm:cxn modelId="{33E05543-26F6-4FD7-8D06-870106916723}" type="presOf" srcId="{2819C85C-97A1-4366-BBE0-A7276E5A52D7}" destId="{A84F0D49-A282-40A7-AC00-8E1F8CB7B724}" srcOrd="0" destOrd="0" presId="urn:microsoft.com/office/officeart/2005/8/layout/radial1"/>
    <dgm:cxn modelId="{DADAFA33-2CCE-45BC-BD34-F9FB3519B31B}" type="presParOf" srcId="{E10234F1-7B9B-4016-AED5-CE13A3CE1FC9}" destId="{E3053D58-A4AB-4A6E-ADE0-829EE04D0553}" srcOrd="0" destOrd="0" presId="urn:microsoft.com/office/officeart/2005/8/layout/radial1"/>
    <dgm:cxn modelId="{95896935-B9F4-4604-A753-156DC3F97BD1}" type="presParOf" srcId="{E10234F1-7B9B-4016-AED5-CE13A3CE1FC9}" destId="{F83EFC59-7318-4459-8C4B-9105C868FD20}" srcOrd="1" destOrd="0" presId="urn:microsoft.com/office/officeart/2005/8/layout/radial1"/>
    <dgm:cxn modelId="{ABB8D0A7-4C57-460D-B0C6-90754F946A94}" type="presParOf" srcId="{F83EFC59-7318-4459-8C4B-9105C868FD20}" destId="{695BF72D-A52A-46C2-9369-05749C458A92}" srcOrd="0" destOrd="0" presId="urn:microsoft.com/office/officeart/2005/8/layout/radial1"/>
    <dgm:cxn modelId="{C9DE08D4-76F6-450B-A797-FC5545840AAA}" type="presParOf" srcId="{E10234F1-7B9B-4016-AED5-CE13A3CE1FC9}" destId="{3AED44D7-AB34-41FB-8F1C-DAD056C1C5DC}" srcOrd="2" destOrd="0" presId="urn:microsoft.com/office/officeart/2005/8/layout/radial1"/>
    <dgm:cxn modelId="{F4DFBB7F-6C63-42A3-83D7-611B119C3747}" type="presParOf" srcId="{E10234F1-7B9B-4016-AED5-CE13A3CE1FC9}" destId="{537A40A1-ADD5-40AD-8D84-CC1610020BD2}" srcOrd="3" destOrd="0" presId="urn:microsoft.com/office/officeart/2005/8/layout/radial1"/>
    <dgm:cxn modelId="{3C8FD30B-9777-4A40-ABF7-F73FB0402D92}" type="presParOf" srcId="{537A40A1-ADD5-40AD-8D84-CC1610020BD2}" destId="{473D5F2A-3029-4D55-A45A-D21EE25F6ECF}" srcOrd="0" destOrd="0" presId="urn:microsoft.com/office/officeart/2005/8/layout/radial1"/>
    <dgm:cxn modelId="{2B58EDD1-B2A2-4913-A69E-6697C26946DA}" type="presParOf" srcId="{E10234F1-7B9B-4016-AED5-CE13A3CE1FC9}" destId="{BCBA6C82-5667-4074-8B32-4255F86C14B7}" srcOrd="4" destOrd="0" presId="urn:microsoft.com/office/officeart/2005/8/layout/radial1"/>
    <dgm:cxn modelId="{1DA55E6F-F504-4C67-B495-F7D21D364FFF}" type="presParOf" srcId="{E10234F1-7B9B-4016-AED5-CE13A3CE1FC9}" destId="{8787AF4A-D75C-4C37-A9AF-60A6024DBC55}" srcOrd="5" destOrd="0" presId="urn:microsoft.com/office/officeart/2005/8/layout/radial1"/>
    <dgm:cxn modelId="{4D9F34C8-75CB-4CE4-8DC4-0E28BC72A35A}" type="presParOf" srcId="{8787AF4A-D75C-4C37-A9AF-60A6024DBC55}" destId="{FEC3F2A2-D5DB-4833-8710-767E3CA3FD30}" srcOrd="0" destOrd="0" presId="urn:microsoft.com/office/officeart/2005/8/layout/radial1"/>
    <dgm:cxn modelId="{1F7B4ABD-E525-4765-8196-62E7BF5D6486}" type="presParOf" srcId="{E10234F1-7B9B-4016-AED5-CE13A3CE1FC9}" destId="{188D0818-0CEC-4898-8DB1-04F2745018BF}" srcOrd="6" destOrd="0" presId="urn:microsoft.com/office/officeart/2005/8/layout/radial1"/>
    <dgm:cxn modelId="{BF2BC8C9-69D2-4741-9D54-D2CD2B8FFFF8}" type="presParOf" srcId="{E10234F1-7B9B-4016-AED5-CE13A3CE1FC9}" destId="{A84F0D49-A282-40A7-AC00-8E1F8CB7B724}" srcOrd="7" destOrd="0" presId="urn:microsoft.com/office/officeart/2005/8/layout/radial1"/>
    <dgm:cxn modelId="{ED67A6E2-4399-4869-BBB8-03D8CC2C0488}" type="presParOf" srcId="{A84F0D49-A282-40A7-AC00-8E1F8CB7B724}" destId="{5C3E3EAE-1889-4D82-A1D1-2EBC01177CB0}" srcOrd="0" destOrd="0" presId="urn:microsoft.com/office/officeart/2005/8/layout/radial1"/>
    <dgm:cxn modelId="{6F8D9228-033E-47B7-B49A-C7A65C0E9618}" type="presParOf" srcId="{E10234F1-7B9B-4016-AED5-CE13A3CE1FC9}" destId="{C0DFFDE3-AE59-485A-AE18-CA5127F4CF6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F3756-9CF9-4CC7-A8C1-0C7C2A54C105}">
      <dsp:nvSpPr>
        <dsp:cNvPr id="0" name=""/>
        <dsp:cNvSpPr/>
      </dsp:nvSpPr>
      <dsp:spPr>
        <a:xfrm>
          <a:off x="1374138" y="205"/>
          <a:ext cx="5632711" cy="193476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u="sng" kern="1200" dirty="0" smtClean="0">
              <a:solidFill>
                <a:schemeClr val="tx2"/>
              </a:solidFill>
            </a:rPr>
            <a:t>Missing</a:t>
          </a:r>
          <a:r>
            <a:rPr lang="en-US" sz="2000" kern="1200" dirty="0" smtClean="0">
              <a:solidFill>
                <a:schemeClr val="tx2"/>
              </a:solidFill>
            </a:rPr>
            <a:t> – CR is missing 867_03, 867_03F, 810s</a:t>
          </a:r>
          <a:endParaRPr lang="en-US" sz="2000" kern="1200" dirty="0">
            <a:solidFill>
              <a:schemeClr val="tx2"/>
            </a:solidFill>
          </a:endParaRPr>
        </a:p>
        <a:p>
          <a:pPr marL="228600" lvl="1" indent="-228600" algn="l" defTabSz="889000">
            <a:lnSpc>
              <a:spcPct val="90000"/>
            </a:lnSpc>
            <a:spcBef>
              <a:spcPct val="0"/>
            </a:spcBef>
            <a:spcAft>
              <a:spcPct val="15000"/>
            </a:spcAft>
            <a:buChar char="••"/>
          </a:pPr>
          <a:r>
            <a:rPr lang="en-US" sz="2000" b="1" u="sng" kern="1200" dirty="0" smtClean="0">
              <a:solidFill>
                <a:schemeClr val="tx2"/>
              </a:solidFill>
            </a:rPr>
            <a:t>Dispute</a:t>
          </a:r>
          <a:r>
            <a:rPr lang="en-US" sz="2000" kern="1200" dirty="0" smtClean="0">
              <a:solidFill>
                <a:schemeClr val="tx2"/>
              </a:solidFill>
            </a:rPr>
            <a:t> – CR has an issue with the data found on the 867and/or 810</a:t>
          </a:r>
          <a:endParaRPr lang="en-US" sz="2000" kern="1200" dirty="0">
            <a:solidFill>
              <a:schemeClr val="tx2"/>
            </a:solidFill>
          </a:endParaRPr>
        </a:p>
      </dsp:txBody>
      <dsp:txXfrm>
        <a:off x="1374138" y="242051"/>
        <a:ext cx="4907174" cy="1451073"/>
      </dsp:txXfrm>
    </dsp:sp>
    <dsp:sp modelId="{98246CD9-2A7F-4D8D-AB77-8C04F23795B8}">
      <dsp:nvSpPr>
        <dsp:cNvPr id="0" name=""/>
        <dsp:cNvSpPr/>
      </dsp:nvSpPr>
      <dsp:spPr>
        <a:xfrm>
          <a:off x="2183" y="195771"/>
          <a:ext cx="1370587" cy="15719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867/810s Usage &amp; Billing </a:t>
          </a:r>
          <a:endParaRPr lang="en-US" sz="2000" kern="1200" dirty="0"/>
        </a:p>
      </dsp:txBody>
      <dsp:txXfrm>
        <a:off x="69090" y="262678"/>
        <a:ext cx="1236773" cy="1438183"/>
      </dsp:txXfrm>
    </dsp:sp>
    <dsp:sp modelId="{8309227F-332C-4B39-9385-EB33AC1A01FE}">
      <dsp:nvSpPr>
        <dsp:cNvPr id="0" name=""/>
        <dsp:cNvSpPr/>
      </dsp:nvSpPr>
      <dsp:spPr>
        <a:xfrm>
          <a:off x="1377388" y="2128448"/>
          <a:ext cx="5632886" cy="19353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u="sng" kern="1200" dirty="0" smtClean="0">
              <a:solidFill>
                <a:schemeClr val="tx2"/>
              </a:solidFill>
            </a:rPr>
            <a:t>Missing</a:t>
          </a:r>
          <a:r>
            <a:rPr lang="en-US" sz="2000" b="1" u="none" kern="1200" dirty="0" smtClean="0">
              <a:solidFill>
                <a:schemeClr val="tx2"/>
              </a:solidFill>
            </a:rPr>
            <a:t> </a:t>
          </a:r>
          <a:r>
            <a:rPr lang="en-US" sz="2000" kern="1200" dirty="0" smtClean="0">
              <a:solidFill>
                <a:schemeClr val="tx2"/>
              </a:solidFill>
            </a:rPr>
            <a:t>– No LSE file or interval data for a period of time</a:t>
          </a:r>
          <a:endParaRPr lang="en-US" sz="2000" kern="1200" dirty="0">
            <a:solidFill>
              <a:schemeClr val="tx2"/>
            </a:solidFill>
          </a:endParaRPr>
        </a:p>
        <a:p>
          <a:pPr marL="228600" lvl="1" indent="-228600" algn="l" defTabSz="889000">
            <a:lnSpc>
              <a:spcPct val="90000"/>
            </a:lnSpc>
            <a:spcBef>
              <a:spcPct val="0"/>
            </a:spcBef>
            <a:spcAft>
              <a:spcPct val="15000"/>
            </a:spcAft>
            <a:buChar char="••"/>
          </a:pPr>
          <a:r>
            <a:rPr lang="en-US" sz="2000" b="1" u="sng" kern="1200" dirty="0" smtClean="0">
              <a:solidFill>
                <a:schemeClr val="tx2"/>
              </a:solidFill>
            </a:rPr>
            <a:t>Dispute</a:t>
          </a:r>
          <a:r>
            <a:rPr lang="en-US" sz="2000" b="1" u="none" kern="1200" dirty="0" smtClean="0">
              <a:solidFill>
                <a:schemeClr val="tx2"/>
              </a:solidFill>
            </a:rPr>
            <a:t> </a:t>
          </a:r>
          <a:r>
            <a:rPr lang="en-US" sz="2000" b="0" u="none" kern="1200" dirty="0" smtClean="0">
              <a:solidFill>
                <a:schemeClr val="tx2"/>
              </a:solidFill>
            </a:rPr>
            <a:t>– CR has an issue with the interval data on the LSE file</a:t>
          </a:r>
          <a:endParaRPr lang="en-US" sz="2000" b="1" u="sng" kern="1200" dirty="0">
            <a:solidFill>
              <a:schemeClr val="tx2"/>
            </a:solidFill>
          </a:endParaRPr>
        </a:p>
      </dsp:txBody>
      <dsp:txXfrm>
        <a:off x="1377388" y="2370366"/>
        <a:ext cx="4907131" cy="1451510"/>
      </dsp:txXfrm>
    </dsp:sp>
    <dsp:sp modelId="{C49AED29-6FBC-4917-889E-5C42F10FD3C1}">
      <dsp:nvSpPr>
        <dsp:cNvPr id="0" name=""/>
        <dsp:cNvSpPr/>
      </dsp:nvSpPr>
      <dsp:spPr>
        <a:xfrm>
          <a:off x="0" y="2310122"/>
          <a:ext cx="1377262" cy="15719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AMS interval data/LSE files</a:t>
          </a:r>
          <a:endParaRPr lang="en-US" sz="2000" kern="1200" dirty="0"/>
        </a:p>
      </dsp:txBody>
      <dsp:txXfrm>
        <a:off x="67232" y="2377354"/>
        <a:ext cx="1242798" cy="1437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53D58-A4AB-4A6E-ADE0-829EE04D0553}">
      <dsp:nvSpPr>
        <dsp:cNvPr id="0" name=""/>
        <dsp:cNvSpPr/>
      </dsp:nvSpPr>
      <dsp:spPr>
        <a:xfrm>
          <a:off x="2872079" y="1655892"/>
          <a:ext cx="1552960" cy="1552960"/>
        </a:xfrm>
        <a:prstGeom prst="ellipse">
          <a:avLst/>
        </a:prstGeom>
        <a:solidFill>
          <a:schemeClr val="tx2">
            <a:lumMod val="50000"/>
            <a:lumOff val="50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Customer</a:t>
          </a:r>
          <a:endParaRPr lang="en-US" sz="1800" b="1" kern="1200" dirty="0"/>
        </a:p>
      </dsp:txBody>
      <dsp:txXfrm>
        <a:off x="3099505" y="1883318"/>
        <a:ext cx="1098108" cy="1098108"/>
      </dsp:txXfrm>
    </dsp:sp>
    <dsp:sp modelId="{F83EFC59-7318-4459-8C4B-9105C868FD20}">
      <dsp:nvSpPr>
        <dsp:cNvPr id="0" name=""/>
        <dsp:cNvSpPr/>
      </dsp:nvSpPr>
      <dsp:spPr>
        <a:xfrm rot="16200000">
          <a:off x="3499270" y="1490078"/>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641095" y="1499139"/>
        <a:ext cx="14928" cy="14928"/>
      </dsp:txXfrm>
    </dsp:sp>
    <dsp:sp modelId="{3AED44D7-AB34-41FB-8F1C-DAD056C1C5DC}">
      <dsp:nvSpPr>
        <dsp:cNvPr id="0" name=""/>
        <dsp:cNvSpPr/>
      </dsp:nvSpPr>
      <dsp:spPr>
        <a:xfrm>
          <a:off x="2978637" y="17470"/>
          <a:ext cx="1339844" cy="13398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Gaining REP</a:t>
          </a:r>
          <a:endParaRPr lang="en-US" sz="1900" b="1" kern="1200" dirty="0"/>
        </a:p>
      </dsp:txBody>
      <dsp:txXfrm>
        <a:off x="3174853" y="213686"/>
        <a:ext cx="947412" cy="947412"/>
      </dsp:txXfrm>
    </dsp:sp>
    <dsp:sp modelId="{537A40A1-ADD5-40AD-8D84-CC1610020BD2}">
      <dsp:nvSpPr>
        <dsp:cNvPr id="0" name=""/>
        <dsp:cNvSpPr/>
      </dsp:nvSpPr>
      <dsp:spPr>
        <a:xfrm>
          <a:off x="4425039" y="2415847"/>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66864" y="2424908"/>
        <a:ext cx="14928" cy="14928"/>
      </dsp:txXfrm>
    </dsp:sp>
    <dsp:sp modelId="{BCBA6C82-5667-4074-8B32-4255F86C14B7}">
      <dsp:nvSpPr>
        <dsp:cNvPr id="0" name=""/>
        <dsp:cNvSpPr/>
      </dsp:nvSpPr>
      <dsp:spPr>
        <a:xfrm>
          <a:off x="4723617" y="1762450"/>
          <a:ext cx="1339844" cy="1339844"/>
        </a:xfrm>
        <a:prstGeom prst="ellipse">
          <a:avLst/>
        </a:prstGeom>
        <a:solidFill>
          <a:schemeClr val="accent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ERCOT</a:t>
          </a:r>
          <a:endParaRPr lang="en-US" sz="1900" b="1" kern="1200" dirty="0"/>
        </a:p>
      </dsp:txBody>
      <dsp:txXfrm>
        <a:off x="4919833" y="1958666"/>
        <a:ext cx="947412" cy="947412"/>
      </dsp:txXfrm>
    </dsp:sp>
    <dsp:sp modelId="{8787AF4A-D75C-4C37-A9AF-60A6024DBC55}">
      <dsp:nvSpPr>
        <dsp:cNvPr id="0" name=""/>
        <dsp:cNvSpPr/>
      </dsp:nvSpPr>
      <dsp:spPr>
        <a:xfrm rot="5400000">
          <a:off x="3499270" y="3341617"/>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41095" y="3350677"/>
        <a:ext cx="14928" cy="14928"/>
      </dsp:txXfrm>
    </dsp:sp>
    <dsp:sp modelId="{188D0818-0CEC-4898-8DB1-04F2745018BF}">
      <dsp:nvSpPr>
        <dsp:cNvPr id="0" name=""/>
        <dsp:cNvSpPr/>
      </dsp:nvSpPr>
      <dsp:spPr>
        <a:xfrm>
          <a:off x="2978637" y="3507431"/>
          <a:ext cx="1339844" cy="1339844"/>
        </a:xfrm>
        <a:prstGeom prst="ellipse">
          <a:avLst/>
        </a:prstGeom>
        <a:solidFill>
          <a:schemeClr val="tx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Losing REP</a:t>
          </a:r>
          <a:endParaRPr lang="en-US" sz="1900" b="1" kern="1200" dirty="0"/>
        </a:p>
      </dsp:txBody>
      <dsp:txXfrm>
        <a:off x="3174853" y="3703647"/>
        <a:ext cx="947412" cy="947412"/>
      </dsp:txXfrm>
    </dsp:sp>
    <dsp:sp modelId="{A84F0D49-A282-40A7-AC00-8E1F8CB7B724}">
      <dsp:nvSpPr>
        <dsp:cNvPr id="0" name=""/>
        <dsp:cNvSpPr/>
      </dsp:nvSpPr>
      <dsp:spPr>
        <a:xfrm rot="10800000">
          <a:off x="2573501" y="2415847"/>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15325" y="2424908"/>
        <a:ext cx="14928" cy="14928"/>
      </dsp:txXfrm>
    </dsp:sp>
    <dsp:sp modelId="{C0DFFDE3-AE59-485A-AE18-CA5127F4CF6E}">
      <dsp:nvSpPr>
        <dsp:cNvPr id="0" name=""/>
        <dsp:cNvSpPr/>
      </dsp:nvSpPr>
      <dsp:spPr>
        <a:xfrm>
          <a:off x="1233656" y="1762450"/>
          <a:ext cx="1339844" cy="1339844"/>
        </a:xfrm>
        <a:prstGeom prst="ellipse">
          <a:avLst/>
        </a:prstGeom>
        <a:solidFill>
          <a:schemeClr val="accent5"/>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TDU</a:t>
          </a:r>
          <a:endParaRPr lang="en-US" sz="1900" b="1" kern="1200" dirty="0"/>
        </a:p>
      </dsp:txBody>
      <dsp:txXfrm>
        <a:off x="1429872" y="1958666"/>
        <a:ext cx="947412" cy="94741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6/26/2019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6/26/2019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a:t>
            </a:fld>
            <a:endParaRPr lang="en-US"/>
          </a:p>
        </p:txBody>
      </p:sp>
    </p:spTree>
    <p:extLst>
      <p:ext uri="{BB962C8B-B14F-4D97-AF65-F5344CB8AC3E}">
        <p14:creationId xmlns:p14="http://schemas.microsoft.com/office/powerpoint/2010/main" val="237633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a:t>
            </a:fld>
            <a:endParaRPr lang="en-US"/>
          </a:p>
        </p:txBody>
      </p:sp>
    </p:spTree>
    <p:extLst>
      <p:ext uri="{BB962C8B-B14F-4D97-AF65-F5344CB8AC3E}">
        <p14:creationId xmlns:p14="http://schemas.microsoft.com/office/powerpoint/2010/main" val="36476880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122</a:t>
            </a:fld>
            <a:endParaRPr lang="en-US"/>
          </a:p>
        </p:txBody>
      </p:sp>
    </p:spTree>
    <p:extLst>
      <p:ext uri="{BB962C8B-B14F-4D97-AF65-F5344CB8AC3E}">
        <p14:creationId xmlns:p14="http://schemas.microsoft.com/office/powerpoint/2010/main" val="41269640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123</a:t>
            </a:fld>
            <a:endParaRPr lang="en-US"/>
          </a:p>
        </p:txBody>
      </p:sp>
    </p:spTree>
    <p:extLst>
      <p:ext uri="{BB962C8B-B14F-4D97-AF65-F5344CB8AC3E}">
        <p14:creationId xmlns:p14="http://schemas.microsoft.com/office/powerpoint/2010/main" val="11518603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124</a:t>
            </a:fld>
            <a:endParaRPr lang="en-US"/>
          </a:p>
        </p:txBody>
      </p:sp>
    </p:spTree>
    <p:extLst>
      <p:ext uri="{BB962C8B-B14F-4D97-AF65-F5344CB8AC3E}">
        <p14:creationId xmlns:p14="http://schemas.microsoft.com/office/powerpoint/2010/main" val="38943477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128</a:t>
            </a:fld>
            <a:endParaRPr lang="en-US" dirty="0"/>
          </a:p>
        </p:txBody>
      </p:sp>
    </p:spTree>
    <p:extLst>
      <p:ext uri="{BB962C8B-B14F-4D97-AF65-F5344CB8AC3E}">
        <p14:creationId xmlns:p14="http://schemas.microsoft.com/office/powerpoint/2010/main" val="28824956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129</a:t>
            </a:fld>
            <a:endParaRPr lang="en-US"/>
          </a:p>
        </p:txBody>
      </p:sp>
    </p:spTree>
    <p:extLst>
      <p:ext uri="{BB962C8B-B14F-4D97-AF65-F5344CB8AC3E}">
        <p14:creationId xmlns:p14="http://schemas.microsoft.com/office/powerpoint/2010/main" val="12400260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130</a:t>
            </a:fld>
            <a:endParaRPr lang="en-US"/>
          </a:p>
        </p:txBody>
      </p:sp>
    </p:spTree>
    <p:extLst>
      <p:ext uri="{BB962C8B-B14F-4D97-AF65-F5344CB8AC3E}">
        <p14:creationId xmlns:p14="http://schemas.microsoft.com/office/powerpoint/2010/main" val="41867296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131</a:t>
            </a:fld>
            <a:endParaRPr lang="en-US"/>
          </a:p>
        </p:txBody>
      </p:sp>
    </p:spTree>
    <p:extLst>
      <p:ext uri="{BB962C8B-B14F-4D97-AF65-F5344CB8AC3E}">
        <p14:creationId xmlns:p14="http://schemas.microsoft.com/office/powerpoint/2010/main" val="27253145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132</a:t>
            </a:fld>
            <a:endParaRPr lang="en-US"/>
          </a:p>
        </p:txBody>
      </p:sp>
    </p:spTree>
    <p:extLst>
      <p:ext uri="{BB962C8B-B14F-4D97-AF65-F5344CB8AC3E}">
        <p14:creationId xmlns:p14="http://schemas.microsoft.com/office/powerpoint/2010/main" val="8587378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133</a:t>
            </a:fld>
            <a:endParaRPr lang="en-US"/>
          </a:p>
        </p:txBody>
      </p:sp>
    </p:spTree>
    <p:extLst>
      <p:ext uri="{BB962C8B-B14F-4D97-AF65-F5344CB8AC3E}">
        <p14:creationId xmlns:p14="http://schemas.microsoft.com/office/powerpoint/2010/main" val="10644899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134</a:t>
            </a:fld>
            <a:endParaRPr lang="en-US"/>
          </a:p>
        </p:txBody>
      </p:sp>
    </p:spTree>
    <p:extLst>
      <p:ext uri="{BB962C8B-B14F-4D97-AF65-F5344CB8AC3E}">
        <p14:creationId xmlns:p14="http://schemas.microsoft.com/office/powerpoint/2010/main" val="86437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14</a:t>
            </a:fld>
            <a:endParaRPr lang="en-US"/>
          </a:p>
        </p:txBody>
      </p:sp>
    </p:spTree>
    <p:extLst>
      <p:ext uri="{BB962C8B-B14F-4D97-AF65-F5344CB8AC3E}">
        <p14:creationId xmlns:p14="http://schemas.microsoft.com/office/powerpoint/2010/main" val="29730127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135</a:t>
            </a:fld>
            <a:endParaRPr lang="en-US"/>
          </a:p>
        </p:txBody>
      </p:sp>
    </p:spTree>
    <p:extLst>
      <p:ext uri="{BB962C8B-B14F-4D97-AF65-F5344CB8AC3E}">
        <p14:creationId xmlns:p14="http://schemas.microsoft.com/office/powerpoint/2010/main" val="6788457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136</a:t>
            </a:fld>
            <a:endParaRPr lang="en-US"/>
          </a:p>
        </p:txBody>
      </p:sp>
    </p:spTree>
    <p:extLst>
      <p:ext uri="{BB962C8B-B14F-4D97-AF65-F5344CB8AC3E}">
        <p14:creationId xmlns:p14="http://schemas.microsoft.com/office/powerpoint/2010/main" val="35993879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137</a:t>
            </a:fld>
            <a:endParaRPr lang="en-US"/>
          </a:p>
        </p:txBody>
      </p:sp>
    </p:spTree>
    <p:extLst>
      <p:ext uri="{BB962C8B-B14F-4D97-AF65-F5344CB8AC3E}">
        <p14:creationId xmlns:p14="http://schemas.microsoft.com/office/powerpoint/2010/main" val="2029311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138</a:t>
            </a:fld>
            <a:endParaRPr lang="en-US"/>
          </a:p>
        </p:txBody>
      </p:sp>
    </p:spTree>
    <p:extLst>
      <p:ext uri="{BB962C8B-B14F-4D97-AF65-F5344CB8AC3E}">
        <p14:creationId xmlns:p14="http://schemas.microsoft.com/office/powerpoint/2010/main" val="4322601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139</a:t>
            </a:fld>
            <a:endParaRPr lang="en-US"/>
          </a:p>
        </p:txBody>
      </p:sp>
    </p:spTree>
    <p:extLst>
      <p:ext uri="{BB962C8B-B14F-4D97-AF65-F5344CB8AC3E}">
        <p14:creationId xmlns:p14="http://schemas.microsoft.com/office/powerpoint/2010/main" val="28188644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141</a:t>
            </a:fld>
            <a:endParaRPr lang="en-US"/>
          </a:p>
        </p:txBody>
      </p:sp>
    </p:spTree>
    <p:extLst>
      <p:ext uri="{BB962C8B-B14F-4D97-AF65-F5344CB8AC3E}">
        <p14:creationId xmlns:p14="http://schemas.microsoft.com/office/powerpoint/2010/main" val="16748621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142</a:t>
            </a:fld>
            <a:endParaRPr lang="en-US"/>
          </a:p>
        </p:txBody>
      </p:sp>
    </p:spTree>
    <p:extLst>
      <p:ext uri="{BB962C8B-B14F-4D97-AF65-F5344CB8AC3E}">
        <p14:creationId xmlns:p14="http://schemas.microsoft.com/office/powerpoint/2010/main" val="19680942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149</a:t>
            </a:fld>
            <a:endParaRPr lang="en-US"/>
          </a:p>
        </p:txBody>
      </p:sp>
    </p:spTree>
    <p:extLst>
      <p:ext uri="{BB962C8B-B14F-4D97-AF65-F5344CB8AC3E}">
        <p14:creationId xmlns:p14="http://schemas.microsoft.com/office/powerpoint/2010/main" val="28188644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NEW SLIDE</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377945-E3BA-4DC0-9B23-7757F5CA59EB}" type="slidenum">
              <a:rPr lang="en-US" altLang="en-US"/>
              <a:pPr>
                <a:spcBef>
                  <a:spcPct val="0"/>
                </a:spcBef>
              </a:pPr>
              <a:t>154</a:t>
            </a:fld>
            <a:endParaRPr lang="en-US" altLang="en-US"/>
          </a:p>
        </p:txBody>
      </p:sp>
    </p:spTree>
    <p:extLst>
      <p:ext uri="{BB962C8B-B14F-4D97-AF65-F5344CB8AC3E}">
        <p14:creationId xmlns:p14="http://schemas.microsoft.com/office/powerpoint/2010/main" val="21670704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171</a:t>
            </a:fld>
            <a:endParaRPr lang="en-US"/>
          </a:p>
        </p:txBody>
      </p:sp>
    </p:spTree>
    <p:extLst>
      <p:ext uri="{BB962C8B-B14F-4D97-AF65-F5344CB8AC3E}">
        <p14:creationId xmlns:p14="http://schemas.microsoft.com/office/powerpoint/2010/main" val="73521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15</a:t>
            </a:fld>
            <a:endParaRPr lang="en-US"/>
          </a:p>
        </p:txBody>
      </p:sp>
    </p:spTree>
    <p:extLst>
      <p:ext uri="{BB962C8B-B14F-4D97-AF65-F5344CB8AC3E}">
        <p14:creationId xmlns:p14="http://schemas.microsoft.com/office/powerpoint/2010/main" val="11028537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192</a:t>
            </a:fld>
            <a:endParaRPr lang="en-US"/>
          </a:p>
        </p:txBody>
      </p:sp>
    </p:spTree>
    <p:extLst>
      <p:ext uri="{BB962C8B-B14F-4D97-AF65-F5344CB8AC3E}">
        <p14:creationId xmlns:p14="http://schemas.microsoft.com/office/powerpoint/2010/main" val="34159484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203</a:t>
            </a:fld>
            <a:endParaRPr lang="en-US"/>
          </a:p>
        </p:txBody>
      </p:sp>
    </p:spTree>
    <p:extLst>
      <p:ext uri="{BB962C8B-B14F-4D97-AF65-F5344CB8AC3E}">
        <p14:creationId xmlns:p14="http://schemas.microsoft.com/office/powerpoint/2010/main" val="26875455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210</a:t>
            </a:fld>
            <a:endParaRPr lang="en-US"/>
          </a:p>
        </p:txBody>
      </p:sp>
    </p:spTree>
    <p:extLst>
      <p:ext uri="{BB962C8B-B14F-4D97-AF65-F5344CB8AC3E}">
        <p14:creationId xmlns:p14="http://schemas.microsoft.com/office/powerpoint/2010/main" val="41571828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226</a:t>
            </a:fld>
            <a:endParaRPr lang="en-US"/>
          </a:p>
        </p:txBody>
      </p:sp>
    </p:spTree>
    <p:extLst>
      <p:ext uri="{BB962C8B-B14F-4D97-AF65-F5344CB8AC3E}">
        <p14:creationId xmlns:p14="http://schemas.microsoft.com/office/powerpoint/2010/main" val="27370546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228</a:t>
            </a:fld>
            <a:endParaRPr lang="en-US"/>
          </a:p>
        </p:txBody>
      </p:sp>
    </p:spTree>
    <p:extLst>
      <p:ext uri="{BB962C8B-B14F-4D97-AF65-F5344CB8AC3E}">
        <p14:creationId xmlns:p14="http://schemas.microsoft.com/office/powerpoint/2010/main" val="20416666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229</a:t>
            </a:fld>
            <a:endParaRPr lang="en-US"/>
          </a:p>
        </p:txBody>
      </p:sp>
    </p:spTree>
    <p:extLst>
      <p:ext uri="{BB962C8B-B14F-4D97-AF65-F5344CB8AC3E}">
        <p14:creationId xmlns:p14="http://schemas.microsoft.com/office/powerpoint/2010/main" val="18987135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230</a:t>
            </a:fld>
            <a:endParaRPr lang="en-US"/>
          </a:p>
        </p:txBody>
      </p:sp>
    </p:spTree>
    <p:extLst>
      <p:ext uri="{BB962C8B-B14F-4D97-AF65-F5344CB8AC3E}">
        <p14:creationId xmlns:p14="http://schemas.microsoft.com/office/powerpoint/2010/main" val="13956878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231</a:t>
            </a:fld>
            <a:endParaRPr lang="en-US"/>
          </a:p>
        </p:txBody>
      </p:sp>
    </p:spTree>
    <p:extLst>
      <p:ext uri="{BB962C8B-B14F-4D97-AF65-F5344CB8AC3E}">
        <p14:creationId xmlns:p14="http://schemas.microsoft.com/office/powerpoint/2010/main" val="4451515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232</a:t>
            </a:fld>
            <a:endParaRPr lang="en-US"/>
          </a:p>
        </p:txBody>
      </p:sp>
    </p:spTree>
    <p:extLst>
      <p:ext uri="{BB962C8B-B14F-4D97-AF65-F5344CB8AC3E}">
        <p14:creationId xmlns:p14="http://schemas.microsoft.com/office/powerpoint/2010/main" val="2280020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233</a:t>
            </a:fld>
            <a:endParaRPr lang="en-US"/>
          </a:p>
        </p:txBody>
      </p:sp>
    </p:spTree>
    <p:extLst>
      <p:ext uri="{BB962C8B-B14F-4D97-AF65-F5344CB8AC3E}">
        <p14:creationId xmlns:p14="http://schemas.microsoft.com/office/powerpoint/2010/main" val="404256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16</a:t>
            </a:fld>
            <a:endParaRPr lang="en-US"/>
          </a:p>
        </p:txBody>
      </p:sp>
    </p:spTree>
    <p:extLst>
      <p:ext uri="{BB962C8B-B14F-4D97-AF65-F5344CB8AC3E}">
        <p14:creationId xmlns:p14="http://schemas.microsoft.com/office/powerpoint/2010/main" val="288934349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234</a:t>
            </a:fld>
            <a:endParaRPr lang="en-US"/>
          </a:p>
        </p:txBody>
      </p:sp>
    </p:spTree>
    <p:extLst>
      <p:ext uri="{BB962C8B-B14F-4D97-AF65-F5344CB8AC3E}">
        <p14:creationId xmlns:p14="http://schemas.microsoft.com/office/powerpoint/2010/main" val="129753478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235</a:t>
            </a:fld>
            <a:endParaRPr lang="en-US"/>
          </a:p>
        </p:txBody>
      </p:sp>
    </p:spTree>
    <p:extLst>
      <p:ext uri="{BB962C8B-B14F-4D97-AF65-F5344CB8AC3E}">
        <p14:creationId xmlns:p14="http://schemas.microsoft.com/office/powerpoint/2010/main" val="28425125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236</a:t>
            </a:fld>
            <a:endParaRPr lang="en-US"/>
          </a:p>
        </p:txBody>
      </p:sp>
    </p:spTree>
    <p:extLst>
      <p:ext uri="{BB962C8B-B14F-4D97-AF65-F5344CB8AC3E}">
        <p14:creationId xmlns:p14="http://schemas.microsoft.com/office/powerpoint/2010/main" val="35565473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237</a:t>
            </a:fld>
            <a:endParaRPr lang="en-US"/>
          </a:p>
        </p:txBody>
      </p:sp>
    </p:spTree>
    <p:extLst>
      <p:ext uri="{BB962C8B-B14F-4D97-AF65-F5344CB8AC3E}">
        <p14:creationId xmlns:p14="http://schemas.microsoft.com/office/powerpoint/2010/main" val="20935775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238</a:t>
            </a:fld>
            <a:endParaRPr lang="en-US"/>
          </a:p>
        </p:txBody>
      </p:sp>
    </p:spTree>
    <p:extLst>
      <p:ext uri="{BB962C8B-B14F-4D97-AF65-F5344CB8AC3E}">
        <p14:creationId xmlns:p14="http://schemas.microsoft.com/office/powerpoint/2010/main" val="21156626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239</a:t>
            </a:fld>
            <a:endParaRPr lang="en-US"/>
          </a:p>
        </p:txBody>
      </p:sp>
    </p:spTree>
    <p:extLst>
      <p:ext uri="{BB962C8B-B14F-4D97-AF65-F5344CB8AC3E}">
        <p14:creationId xmlns:p14="http://schemas.microsoft.com/office/powerpoint/2010/main" val="12615143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240</a:t>
            </a:fld>
            <a:endParaRPr lang="en-US"/>
          </a:p>
        </p:txBody>
      </p:sp>
    </p:spTree>
    <p:extLst>
      <p:ext uri="{BB962C8B-B14F-4D97-AF65-F5344CB8AC3E}">
        <p14:creationId xmlns:p14="http://schemas.microsoft.com/office/powerpoint/2010/main" val="31256131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241</a:t>
            </a:fld>
            <a:endParaRPr lang="en-US"/>
          </a:p>
        </p:txBody>
      </p:sp>
    </p:spTree>
    <p:extLst>
      <p:ext uri="{BB962C8B-B14F-4D97-AF65-F5344CB8AC3E}">
        <p14:creationId xmlns:p14="http://schemas.microsoft.com/office/powerpoint/2010/main" val="29464606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243</a:t>
            </a:fld>
            <a:endParaRPr lang="en-US"/>
          </a:p>
        </p:txBody>
      </p:sp>
    </p:spTree>
    <p:extLst>
      <p:ext uri="{BB962C8B-B14F-4D97-AF65-F5344CB8AC3E}">
        <p14:creationId xmlns:p14="http://schemas.microsoft.com/office/powerpoint/2010/main" val="268754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17</a:t>
            </a:fld>
            <a:endParaRPr lang="en-US"/>
          </a:p>
        </p:txBody>
      </p:sp>
    </p:spTree>
    <p:extLst>
      <p:ext uri="{BB962C8B-B14F-4D97-AF65-F5344CB8AC3E}">
        <p14:creationId xmlns:p14="http://schemas.microsoft.com/office/powerpoint/2010/main" val="1489113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18</a:t>
            </a:fld>
            <a:endParaRPr lang="en-US"/>
          </a:p>
        </p:txBody>
      </p:sp>
    </p:spTree>
    <p:extLst>
      <p:ext uri="{BB962C8B-B14F-4D97-AF65-F5344CB8AC3E}">
        <p14:creationId xmlns:p14="http://schemas.microsoft.com/office/powerpoint/2010/main" val="810618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20</a:t>
            </a:fld>
            <a:endParaRPr lang="en-US"/>
          </a:p>
        </p:txBody>
      </p:sp>
    </p:spTree>
    <p:extLst>
      <p:ext uri="{BB962C8B-B14F-4D97-AF65-F5344CB8AC3E}">
        <p14:creationId xmlns:p14="http://schemas.microsoft.com/office/powerpoint/2010/main" val="3339841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a:t>
            </a:fld>
            <a:endParaRPr lang="en-US"/>
          </a:p>
        </p:txBody>
      </p:sp>
    </p:spTree>
    <p:extLst>
      <p:ext uri="{BB962C8B-B14F-4D97-AF65-F5344CB8AC3E}">
        <p14:creationId xmlns:p14="http://schemas.microsoft.com/office/powerpoint/2010/main" val="21354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a:t>
            </a:fld>
            <a:endParaRPr lang="en-US"/>
          </a:p>
        </p:txBody>
      </p:sp>
    </p:spTree>
    <p:extLst>
      <p:ext uri="{BB962C8B-B14F-4D97-AF65-F5344CB8AC3E}">
        <p14:creationId xmlns:p14="http://schemas.microsoft.com/office/powerpoint/2010/main" val="2897968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25</a:t>
            </a:fld>
            <a:endParaRPr lang="en-US"/>
          </a:p>
        </p:txBody>
      </p:sp>
    </p:spTree>
    <p:extLst>
      <p:ext uri="{BB962C8B-B14F-4D97-AF65-F5344CB8AC3E}">
        <p14:creationId xmlns:p14="http://schemas.microsoft.com/office/powerpoint/2010/main" val="367260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AC51D-6DAA-4455-8EA7-D54B64909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366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26</a:t>
            </a:fld>
            <a:endParaRPr lang="en-US"/>
          </a:p>
        </p:txBody>
      </p:sp>
    </p:spTree>
    <p:extLst>
      <p:ext uri="{BB962C8B-B14F-4D97-AF65-F5344CB8AC3E}">
        <p14:creationId xmlns:p14="http://schemas.microsoft.com/office/powerpoint/2010/main" val="945568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28</a:t>
            </a:fld>
            <a:endParaRPr lang="en-US"/>
          </a:p>
        </p:txBody>
      </p:sp>
    </p:spTree>
    <p:extLst>
      <p:ext uri="{BB962C8B-B14F-4D97-AF65-F5344CB8AC3E}">
        <p14:creationId xmlns:p14="http://schemas.microsoft.com/office/powerpoint/2010/main" val="126826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32</a:t>
            </a:fld>
            <a:endParaRPr lang="en-US"/>
          </a:p>
        </p:txBody>
      </p:sp>
    </p:spTree>
    <p:extLst>
      <p:ext uri="{BB962C8B-B14F-4D97-AF65-F5344CB8AC3E}">
        <p14:creationId xmlns:p14="http://schemas.microsoft.com/office/powerpoint/2010/main" val="4926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33</a:t>
            </a:fld>
            <a:endParaRPr lang="en-US"/>
          </a:p>
        </p:txBody>
      </p:sp>
    </p:spTree>
    <p:extLst>
      <p:ext uri="{BB962C8B-B14F-4D97-AF65-F5344CB8AC3E}">
        <p14:creationId xmlns:p14="http://schemas.microsoft.com/office/powerpoint/2010/main" val="27700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34</a:t>
            </a:fld>
            <a:endParaRPr lang="en-US"/>
          </a:p>
        </p:txBody>
      </p:sp>
    </p:spTree>
    <p:extLst>
      <p:ext uri="{BB962C8B-B14F-4D97-AF65-F5344CB8AC3E}">
        <p14:creationId xmlns:p14="http://schemas.microsoft.com/office/powerpoint/2010/main" val="2086944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35</a:t>
            </a:fld>
            <a:endParaRPr lang="en-US"/>
          </a:p>
        </p:txBody>
      </p:sp>
    </p:spTree>
    <p:extLst>
      <p:ext uri="{BB962C8B-B14F-4D97-AF65-F5344CB8AC3E}">
        <p14:creationId xmlns:p14="http://schemas.microsoft.com/office/powerpoint/2010/main" val="3423134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36</a:t>
            </a:fld>
            <a:endParaRPr lang="en-US"/>
          </a:p>
        </p:txBody>
      </p:sp>
    </p:spTree>
    <p:extLst>
      <p:ext uri="{BB962C8B-B14F-4D97-AF65-F5344CB8AC3E}">
        <p14:creationId xmlns:p14="http://schemas.microsoft.com/office/powerpoint/2010/main" val="803719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37</a:t>
            </a:fld>
            <a:endParaRPr lang="en-US"/>
          </a:p>
        </p:txBody>
      </p:sp>
    </p:spTree>
    <p:extLst>
      <p:ext uri="{BB962C8B-B14F-4D97-AF65-F5344CB8AC3E}">
        <p14:creationId xmlns:p14="http://schemas.microsoft.com/office/powerpoint/2010/main" val="1487709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38</a:t>
            </a:fld>
            <a:endParaRPr lang="en-US"/>
          </a:p>
        </p:txBody>
      </p:sp>
    </p:spTree>
    <p:extLst>
      <p:ext uri="{BB962C8B-B14F-4D97-AF65-F5344CB8AC3E}">
        <p14:creationId xmlns:p14="http://schemas.microsoft.com/office/powerpoint/2010/main" val="2437195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39</a:t>
            </a:fld>
            <a:endParaRPr lang="en-US"/>
          </a:p>
        </p:txBody>
      </p:sp>
    </p:spTree>
    <p:extLst>
      <p:ext uri="{BB962C8B-B14F-4D97-AF65-F5344CB8AC3E}">
        <p14:creationId xmlns:p14="http://schemas.microsoft.com/office/powerpoint/2010/main" val="59244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AC51D-6DAA-4455-8EA7-D54B64909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9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40</a:t>
            </a:fld>
            <a:endParaRPr lang="en-US"/>
          </a:p>
        </p:txBody>
      </p:sp>
    </p:spTree>
    <p:extLst>
      <p:ext uri="{BB962C8B-B14F-4D97-AF65-F5344CB8AC3E}">
        <p14:creationId xmlns:p14="http://schemas.microsoft.com/office/powerpoint/2010/main" val="1399371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41</a:t>
            </a:fld>
            <a:endParaRPr lang="en-US"/>
          </a:p>
        </p:txBody>
      </p:sp>
    </p:spTree>
    <p:extLst>
      <p:ext uri="{BB962C8B-B14F-4D97-AF65-F5344CB8AC3E}">
        <p14:creationId xmlns:p14="http://schemas.microsoft.com/office/powerpoint/2010/main" val="2616819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42</a:t>
            </a:fld>
            <a:endParaRPr lang="en-US"/>
          </a:p>
        </p:txBody>
      </p:sp>
    </p:spTree>
    <p:extLst>
      <p:ext uri="{BB962C8B-B14F-4D97-AF65-F5344CB8AC3E}">
        <p14:creationId xmlns:p14="http://schemas.microsoft.com/office/powerpoint/2010/main" val="3021889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43</a:t>
            </a:fld>
            <a:endParaRPr lang="en-US"/>
          </a:p>
        </p:txBody>
      </p:sp>
    </p:spTree>
    <p:extLst>
      <p:ext uri="{BB962C8B-B14F-4D97-AF65-F5344CB8AC3E}">
        <p14:creationId xmlns:p14="http://schemas.microsoft.com/office/powerpoint/2010/main" val="3263682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44</a:t>
            </a:fld>
            <a:endParaRPr lang="en-US"/>
          </a:p>
        </p:txBody>
      </p:sp>
    </p:spTree>
    <p:extLst>
      <p:ext uri="{BB962C8B-B14F-4D97-AF65-F5344CB8AC3E}">
        <p14:creationId xmlns:p14="http://schemas.microsoft.com/office/powerpoint/2010/main" val="4148954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45</a:t>
            </a:fld>
            <a:endParaRPr lang="en-US"/>
          </a:p>
        </p:txBody>
      </p:sp>
    </p:spTree>
    <p:extLst>
      <p:ext uri="{BB962C8B-B14F-4D97-AF65-F5344CB8AC3E}">
        <p14:creationId xmlns:p14="http://schemas.microsoft.com/office/powerpoint/2010/main" val="3305762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46</a:t>
            </a:fld>
            <a:endParaRPr lang="en-US"/>
          </a:p>
        </p:txBody>
      </p:sp>
    </p:spTree>
    <p:extLst>
      <p:ext uri="{BB962C8B-B14F-4D97-AF65-F5344CB8AC3E}">
        <p14:creationId xmlns:p14="http://schemas.microsoft.com/office/powerpoint/2010/main" val="84487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47</a:t>
            </a:fld>
            <a:endParaRPr lang="en-US"/>
          </a:p>
        </p:txBody>
      </p:sp>
    </p:spTree>
    <p:extLst>
      <p:ext uri="{BB962C8B-B14F-4D97-AF65-F5344CB8AC3E}">
        <p14:creationId xmlns:p14="http://schemas.microsoft.com/office/powerpoint/2010/main" val="2257115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48</a:t>
            </a:fld>
            <a:endParaRPr lang="en-US"/>
          </a:p>
        </p:txBody>
      </p:sp>
    </p:spTree>
    <p:extLst>
      <p:ext uri="{BB962C8B-B14F-4D97-AF65-F5344CB8AC3E}">
        <p14:creationId xmlns:p14="http://schemas.microsoft.com/office/powerpoint/2010/main" val="1432476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49</a:t>
            </a:fld>
            <a:endParaRPr lang="en-US"/>
          </a:p>
        </p:txBody>
      </p:sp>
    </p:spTree>
    <p:extLst>
      <p:ext uri="{BB962C8B-B14F-4D97-AF65-F5344CB8AC3E}">
        <p14:creationId xmlns:p14="http://schemas.microsoft.com/office/powerpoint/2010/main" val="205204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a:t>
            </a:fld>
            <a:endParaRPr lang="en-US"/>
          </a:p>
        </p:txBody>
      </p:sp>
    </p:spTree>
    <p:extLst>
      <p:ext uri="{BB962C8B-B14F-4D97-AF65-F5344CB8AC3E}">
        <p14:creationId xmlns:p14="http://schemas.microsoft.com/office/powerpoint/2010/main" val="1936033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50</a:t>
            </a:fld>
            <a:endParaRPr lang="en-US"/>
          </a:p>
        </p:txBody>
      </p:sp>
    </p:spTree>
    <p:extLst>
      <p:ext uri="{BB962C8B-B14F-4D97-AF65-F5344CB8AC3E}">
        <p14:creationId xmlns:p14="http://schemas.microsoft.com/office/powerpoint/2010/main" val="4166285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51</a:t>
            </a:fld>
            <a:endParaRPr lang="en-US"/>
          </a:p>
        </p:txBody>
      </p:sp>
    </p:spTree>
    <p:extLst>
      <p:ext uri="{BB962C8B-B14F-4D97-AF65-F5344CB8AC3E}">
        <p14:creationId xmlns:p14="http://schemas.microsoft.com/office/powerpoint/2010/main" val="998032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52</a:t>
            </a:fld>
            <a:endParaRPr lang="en-US"/>
          </a:p>
        </p:txBody>
      </p:sp>
    </p:spTree>
    <p:extLst>
      <p:ext uri="{BB962C8B-B14F-4D97-AF65-F5344CB8AC3E}">
        <p14:creationId xmlns:p14="http://schemas.microsoft.com/office/powerpoint/2010/main" val="3346157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53</a:t>
            </a:fld>
            <a:endParaRPr lang="en-US"/>
          </a:p>
        </p:txBody>
      </p:sp>
    </p:spTree>
    <p:extLst>
      <p:ext uri="{BB962C8B-B14F-4D97-AF65-F5344CB8AC3E}">
        <p14:creationId xmlns:p14="http://schemas.microsoft.com/office/powerpoint/2010/main" val="319376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54</a:t>
            </a:fld>
            <a:endParaRPr lang="en-US"/>
          </a:p>
        </p:txBody>
      </p:sp>
    </p:spTree>
    <p:extLst>
      <p:ext uri="{BB962C8B-B14F-4D97-AF65-F5344CB8AC3E}">
        <p14:creationId xmlns:p14="http://schemas.microsoft.com/office/powerpoint/2010/main" val="3483212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55</a:t>
            </a:fld>
            <a:endParaRPr lang="en-US"/>
          </a:p>
        </p:txBody>
      </p:sp>
    </p:spTree>
    <p:extLst>
      <p:ext uri="{BB962C8B-B14F-4D97-AF65-F5344CB8AC3E}">
        <p14:creationId xmlns:p14="http://schemas.microsoft.com/office/powerpoint/2010/main" val="3104268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56</a:t>
            </a:fld>
            <a:endParaRPr lang="en-US"/>
          </a:p>
        </p:txBody>
      </p:sp>
    </p:spTree>
    <p:extLst>
      <p:ext uri="{BB962C8B-B14F-4D97-AF65-F5344CB8AC3E}">
        <p14:creationId xmlns:p14="http://schemas.microsoft.com/office/powerpoint/2010/main" val="30337787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57</a:t>
            </a:fld>
            <a:endParaRPr lang="en-US"/>
          </a:p>
        </p:txBody>
      </p:sp>
    </p:spTree>
    <p:extLst>
      <p:ext uri="{BB962C8B-B14F-4D97-AF65-F5344CB8AC3E}">
        <p14:creationId xmlns:p14="http://schemas.microsoft.com/office/powerpoint/2010/main" val="1847591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61</a:t>
            </a:fld>
            <a:endParaRPr lang="en-US"/>
          </a:p>
        </p:txBody>
      </p:sp>
    </p:spTree>
    <p:extLst>
      <p:ext uri="{BB962C8B-B14F-4D97-AF65-F5344CB8AC3E}">
        <p14:creationId xmlns:p14="http://schemas.microsoft.com/office/powerpoint/2010/main" val="2818864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63</a:t>
            </a:fld>
            <a:endParaRPr lang="en-US"/>
          </a:p>
        </p:txBody>
      </p:sp>
    </p:spTree>
    <p:extLst>
      <p:ext uri="{BB962C8B-B14F-4D97-AF65-F5344CB8AC3E}">
        <p14:creationId xmlns:p14="http://schemas.microsoft.com/office/powerpoint/2010/main" val="126826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a:t>
            </a:fld>
            <a:endParaRPr lang="en-US"/>
          </a:p>
        </p:txBody>
      </p:sp>
    </p:spTree>
    <p:extLst>
      <p:ext uri="{BB962C8B-B14F-4D97-AF65-F5344CB8AC3E}">
        <p14:creationId xmlns:p14="http://schemas.microsoft.com/office/powerpoint/2010/main" val="1430494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64</a:t>
            </a:fld>
            <a:endParaRPr lang="en-US"/>
          </a:p>
        </p:txBody>
      </p:sp>
    </p:spTree>
    <p:extLst>
      <p:ext uri="{BB962C8B-B14F-4D97-AF65-F5344CB8AC3E}">
        <p14:creationId xmlns:p14="http://schemas.microsoft.com/office/powerpoint/2010/main" val="1680532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65</a:t>
            </a:fld>
            <a:endParaRPr lang="en-US"/>
          </a:p>
        </p:txBody>
      </p:sp>
    </p:spTree>
    <p:extLst>
      <p:ext uri="{BB962C8B-B14F-4D97-AF65-F5344CB8AC3E}">
        <p14:creationId xmlns:p14="http://schemas.microsoft.com/office/powerpoint/2010/main" val="2780031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66</a:t>
            </a:fld>
            <a:endParaRPr lang="en-US"/>
          </a:p>
        </p:txBody>
      </p:sp>
    </p:spTree>
    <p:extLst>
      <p:ext uri="{BB962C8B-B14F-4D97-AF65-F5344CB8AC3E}">
        <p14:creationId xmlns:p14="http://schemas.microsoft.com/office/powerpoint/2010/main" val="1527490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67</a:t>
            </a:fld>
            <a:endParaRPr lang="en-US"/>
          </a:p>
        </p:txBody>
      </p:sp>
    </p:spTree>
    <p:extLst>
      <p:ext uri="{BB962C8B-B14F-4D97-AF65-F5344CB8AC3E}">
        <p14:creationId xmlns:p14="http://schemas.microsoft.com/office/powerpoint/2010/main" val="40956628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68</a:t>
            </a:fld>
            <a:endParaRPr lang="en-US"/>
          </a:p>
        </p:txBody>
      </p:sp>
    </p:spTree>
    <p:extLst>
      <p:ext uri="{BB962C8B-B14F-4D97-AF65-F5344CB8AC3E}">
        <p14:creationId xmlns:p14="http://schemas.microsoft.com/office/powerpoint/2010/main" val="1430055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69</a:t>
            </a:fld>
            <a:endParaRPr lang="en-US"/>
          </a:p>
        </p:txBody>
      </p:sp>
    </p:spTree>
    <p:extLst>
      <p:ext uri="{BB962C8B-B14F-4D97-AF65-F5344CB8AC3E}">
        <p14:creationId xmlns:p14="http://schemas.microsoft.com/office/powerpoint/2010/main" val="2209257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70</a:t>
            </a:fld>
            <a:endParaRPr lang="en-US"/>
          </a:p>
        </p:txBody>
      </p:sp>
    </p:spTree>
    <p:extLst>
      <p:ext uri="{BB962C8B-B14F-4D97-AF65-F5344CB8AC3E}">
        <p14:creationId xmlns:p14="http://schemas.microsoft.com/office/powerpoint/2010/main" val="28655602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71</a:t>
            </a:fld>
            <a:endParaRPr lang="en-US"/>
          </a:p>
        </p:txBody>
      </p:sp>
    </p:spTree>
    <p:extLst>
      <p:ext uri="{BB962C8B-B14F-4D97-AF65-F5344CB8AC3E}">
        <p14:creationId xmlns:p14="http://schemas.microsoft.com/office/powerpoint/2010/main" val="31162299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72</a:t>
            </a:fld>
            <a:endParaRPr lang="en-US"/>
          </a:p>
        </p:txBody>
      </p:sp>
    </p:spTree>
    <p:extLst>
      <p:ext uri="{BB962C8B-B14F-4D97-AF65-F5344CB8AC3E}">
        <p14:creationId xmlns:p14="http://schemas.microsoft.com/office/powerpoint/2010/main" val="3835092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73</a:t>
            </a:fld>
            <a:endParaRPr lang="en-US"/>
          </a:p>
        </p:txBody>
      </p:sp>
    </p:spTree>
    <p:extLst>
      <p:ext uri="{BB962C8B-B14F-4D97-AF65-F5344CB8AC3E}">
        <p14:creationId xmlns:p14="http://schemas.microsoft.com/office/powerpoint/2010/main" val="121082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a:t>
            </a:fld>
            <a:endParaRPr lang="en-US"/>
          </a:p>
        </p:txBody>
      </p:sp>
    </p:spTree>
    <p:extLst>
      <p:ext uri="{BB962C8B-B14F-4D97-AF65-F5344CB8AC3E}">
        <p14:creationId xmlns:p14="http://schemas.microsoft.com/office/powerpoint/2010/main" val="365250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74</a:t>
            </a:fld>
            <a:endParaRPr lang="en-US"/>
          </a:p>
        </p:txBody>
      </p:sp>
    </p:spTree>
    <p:extLst>
      <p:ext uri="{BB962C8B-B14F-4D97-AF65-F5344CB8AC3E}">
        <p14:creationId xmlns:p14="http://schemas.microsoft.com/office/powerpoint/2010/main" val="1354479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75</a:t>
            </a:fld>
            <a:endParaRPr lang="en-US"/>
          </a:p>
        </p:txBody>
      </p:sp>
    </p:spTree>
    <p:extLst>
      <p:ext uri="{BB962C8B-B14F-4D97-AF65-F5344CB8AC3E}">
        <p14:creationId xmlns:p14="http://schemas.microsoft.com/office/powerpoint/2010/main" val="3417061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76</a:t>
            </a:fld>
            <a:endParaRPr lang="en-US"/>
          </a:p>
        </p:txBody>
      </p:sp>
    </p:spTree>
    <p:extLst>
      <p:ext uri="{BB962C8B-B14F-4D97-AF65-F5344CB8AC3E}">
        <p14:creationId xmlns:p14="http://schemas.microsoft.com/office/powerpoint/2010/main" val="23335946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77</a:t>
            </a:fld>
            <a:endParaRPr lang="en-US"/>
          </a:p>
        </p:txBody>
      </p:sp>
    </p:spTree>
    <p:extLst>
      <p:ext uri="{BB962C8B-B14F-4D97-AF65-F5344CB8AC3E}">
        <p14:creationId xmlns:p14="http://schemas.microsoft.com/office/powerpoint/2010/main" val="26125323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78</a:t>
            </a:fld>
            <a:endParaRPr lang="en-US"/>
          </a:p>
        </p:txBody>
      </p:sp>
    </p:spTree>
    <p:extLst>
      <p:ext uri="{BB962C8B-B14F-4D97-AF65-F5344CB8AC3E}">
        <p14:creationId xmlns:p14="http://schemas.microsoft.com/office/powerpoint/2010/main" val="4250282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79</a:t>
            </a:fld>
            <a:endParaRPr lang="en-US"/>
          </a:p>
        </p:txBody>
      </p:sp>
    </p:spTree>
    <p:extLst>
      <p:ext uri="{BB962C8B-B14F-4D97-AF65-F5344CB8AC3E}">
        <p14:creationId xmlns:p14="http://schemas.microsoft.com/office/powerpoint/2010/main" val="3402086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80</a:t>
            </a:fld>
            <a:endParaRPr lang="en-US"/>
          </a:p>
        </p:txBody>
      </p:sp>
    </p:spTree>
    <p:extLst>
      <p:ext uri="{BB962C8B-B14F-4D97-AF65-F5344CB8AC3E}">
        <p14:creationId xmlns:p14="http://schemas.microsoft.com/office/powerpoint/2010/main" val="6370434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81</a:t>
            </a:fld>
            <a:endParaRPr lang="en-US"/>
          </a:p>
        </p:txBody>
      </p:sp>
    </p:spTree>
    <p:extLst>
      <p:ext uri="{BB962C8B-B14F-4D97-AF65-F5344CB8AC3E}">
        <p14:creationId xmlns:p14="http://schemas.microsoft.com/office/powerpoint/2010/main" val="24830609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82</a:t>
            </a:fld>
            <a:endParaRPr lang="en-US"/>
          </a:p>
        </p:txBody>
      </p:sp>
    </p:spTree>
    <p:extLst>
      <p:ext uri="{BB962C8B-B14F-4D97-AF65-F5344CB8AC3E}">
        <p14:creationId xmlns:p14="http://schemas.microsoft.com/office/powerpoint/2010/main" val="28329479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83</a:t>
            </a:fld>
            <a:endParaRPr lang="en-US"/>
          </a:p>
        </p:txBody>
      </p:sp>
    </p:spTree>
    <p:extLst>
      <p:ext uri="{BB962C8B-B14F-4D97-AF65-F5344CB8AC3E}">
        <p14:creationId xmlns:p14="http://schemas.microsoft.com/office/powerpoint/2010/main" val="3570189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a:p>
        </p:txBody>
      </p:sp>
    </p:spTree>
    <p:extLst>
      <p:ext uri="{BB962C8B-B14F-4D97-AF65-F5344CB8AC3E}">
        <p14:creationId xmlns:p14="http://schemas.microsoft.com/office/powerpoint/2010/main" val="322068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84</a:t>
            </a:fld>
            <a:endParaRPr lang="en-US"/>
          </a:p>
        </p:txBody>
      </p:sp>
    </p:spTree>
    <p:extLst>
      <p:ext uri="{BB962C8B-B14F-4D97-AF65-F5344CB8AC3E}">
        <p14:creationId xmlns:p14="http://schemas.microsoft.com/office/powerpoint/2010/main" val="21730206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85</a:t>
            </a:fld>
            <a:endParaRPr lang="en-US"/>
          </a:p>
        </p:txBody>
      </p:sp>
    </p:spTree>
    <p:extLst>
      <p:ext uri="{BB962C8B-B14F-4D97-AF65-F5344CB8AC3E}">
        <p14:creationId xmlns:p14="http://schemas.microsoft.com/office/powerpoint/2010/main" val="13489779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86</a:t>
            </a:fld>
            <a:endParaRPr lang="en-US"/>
          </a:p>
        </p:txBody>
      </p:sp>
    </p:spTree>
    <p:extLst>
      <p:ext uri="{BB962C8B-B14F-4D97-AF65-F5344CB8AC3E}">
        <p14:creationId xmlns:p14="http://schemas.microsoft.com/office/powerpoint/2010/main" val="37274451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87</a:t>
            </a:fld>
            <a:endParaRPr lang="en-US"/>
          </a:p>
        </p:txBody>
      </p:sp>
    </p:spTree>
    <p:extLst>
      <p:ext uri="{BB962C8B-B14F-4D97-AF65-F5344CB8AC3E}">
        <p14:creationId xmlns:p14="http://schemas.microsoft.com/office/powerpoint/2010/main" val="14404283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88</a:t>
            </a:fld>
            <a:endParaRPr lang="en-US"/>
          </a:p>
        </p:txBody>
      </p:sp>
    </p:spTree>
    <p:extLst>
      <p:ext uri="{BB962C8B-B14F-4D97-AF65-F5344CB8AC3E}">
        <p14:creationId xmlns:p14="http://schemas.microsoft.com/office/powerpoint/2010/main" val="30578822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89</a:t>
            </a:fld>
            <a:endParaRPr lang="en-US"/>
          </a:p>
        </p:txBody>
      </p:sp>
    </p:spTree>
    <p:extLst>
      <p:ext uri="{BB962C8B-B14F-4D97-AF65-F5344CB8AC3E}">
        <p14:creationId xmlns:p14="http://schemas.microsoft.com/office/powerpoint/2010/main" val="14358867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90</a:t>
            </a:fld>
            <a:endParaRPr lang="en-US"/>
          </a:p>
        </p:txBody>
      </p:sp>
    </p:spTree>
    <p:extLst>
      <p:ext uri="{BB962C8B-B14F-4D97-AF65-F5344CB8AC3E}">
        <p14:creationId xmlns:p14="http://schemas.microsoft.com/office/powerpoint/2010/main" val="5750020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91</a:t>
            </a:fld>
            <a:endParaRPr lang="en-US"/>
          </a:p>
        </p:txBody>
      </p:sp>
    </p:spTree>
    <p:extLst>
      <p:ext uri="{BB962C8B-B14F-4D97-AF65-F5344CB8AC3E}">
        <p14:creationId xmlns:p14="http://schemas.microsoft.com/office/powerpoint/2010/main" val="31610709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92</a:t>
            </a:fld>
            <a:endParaRPr lang="en-US"/>
          </a:p>
        </p:txBody>
      </p:sp>
    </p:spTree>
    <p:extLst>
      <p:ext uri="{BB962C8B-B14F-4D97-AF65-F5344CB8AC3E}">
        <p14:creationId xmlns:p14="http://schemas.microsoft.com/office/powerpoint/2010/main" val="31687476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93</a:t>
            </a:fld>
            <a:endParaRPr lang="en-US"/>
          </a:p>
        </p:txBody>
      </p:sp>
    </p:spTree>
    <p:extLst>
      <p:ext uri="{BB962C8B-B14F-4D97-AF65-F5344CB8AC3E}">
        <p14:creationId xmlns:p14="http://schemas.microsoft.com/office/powerpoint/2010/main" val="2202347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a:t>
            </a:fld>
            <a:endParaRPr lang="en-US"/>
          </a:p>
        </p:txBody>
      </p:sp>
    </p:spTree>
    <p:extLst>
      <p:ext uri="{BB962C8B-B14F-4D97-AF65-F5344CB8AC3E}">
        <p14:creationId xmlns:p14="http://schemas.microsoft.com/office/powerpoint/2010/main" val="41059642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94</a:t>
            </a:fld>
            <a:endParaRPr lang="en-US"/>
          </a:p>
        </p:txBody>
      </p:sp>
    </p:spTree>
    <p:extLst>
      <p:ext uri="{BB962C8B-B14F-4D97-AF65-F5344CB8AC3E}">
        <p14:creationId xmlns:p14="http://schemas.microsoft.com/office/powerpoint/2010/main" val="24942103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95</a:t>
            </a:fld>
            <a:endParaRPr lang="en-US"/>
          </a:p>
        </p:txBody>
      </p:sp>
    </p:spTree>
    <p:extLst>
      <p:ext uri="{BB962C8B-B14F-4D97-AF65-F5344CB8AC3E}">
        <p14:creationId xmlns:p14="http://schemas.microsoft.com/office/powerpoint/2010/main" val="18663972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99</a:t>
            </a:fld>
            <a:endParaRPr lang="en-US"/>
          </a:p>
        </p:txBody>
      </p:sp>
    </p:spTree>
    <p:extLst>
      <p:ext uri="{BB962C8B-B14F-4D97-AF65-F5344CB8AC3E}">
        <p14:creationId xmlns:p14="http://schemas.microsoft.com/office/powerpoint/2010/main" val="28188644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101</a:t>
            </a:fld>
            <a:endParaRPr lang="en-US"/>
          </a:p>
        </p:txBody>
      </p:sp>
    </p:spTree>
    <p:extLst>
      <p:ext uri="{BB962C8B-B14F-4D97-AF65-F5344CB8AC3E}">
        <p14:creationId xmlns:p14="http://schemas.microsoft.com/office/powerpoint/2010/main" val="34168576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102</a:t>
            </a:fld>
            <a:endParaRPr lang="en-US"/>
          </a:p>
        </p:txBody>
      </p:sp>
    </p:spTree>
    <p:extLst>
      <p:ext uri="{BB962C8B-B14F-4D97-AF65-F5344CB8AC3E}">
        <p14:creationId xmlns:p14="http://schemas.microsoft.com/office/powerpoint/2010/main" val="33595076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104</a:t>
            </a:fld>
            <a:endParaRPr lang="en-US"/>
          </a:p>
        </p:txBody>
      </p:sp>
    </p:spTree>
    <p:extLst>
      <p:ext uri="{BB962C8B-B14F-4D97-AF65-F5344CB8AC3E}">
        <p14:creationId xmlns:p14="http://schemas.microsoft.com/office/powerpoint/2010/main" val="14805303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105</a:t>
            </a:fld>
            <a:endParaRPr lang="en-US"/>
          </a:p>
        </p:txBody>
      </p:sp>
    </p:spTree>
    <p:extLst>
      <p:ext uri="{BB962C8B-B14F-4D97-AF65-F5344CB8AC3E}">
        <p14:creationId xmlns:p14="http://schemas.microsoft.com/office/powerpoint/2010/main" val="13370363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109</a:t>
            </a:fld>
            <a:endParaRPr lang="en-US"/>
          </a:p>
        </p:txBody>
      </p:sp>
    </p:spTree>
    <p:extLst>
      <p:ext uri="{BB962C8B-B14F-4D97-AF65-F5344CB8AC3E}">
        <p14:creationId xmlns:p14="http://schemas.microsoft.com/office/powerpoint/2010/main" val="35047648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110</a:t>
            </a:fld>
            <a:endParaRPr lang="en-US"/>
          </a:p>
        </p:txBody>
      </p:sp>
    </p:spTree>
    <p:extLst>
      <p:ext uri="{BB962C8B-B14F-4D97-AF65-F5344CB8AC3E}">
        <p14:creationId xmlns:p14="http://schemas.microsoft.com/office/powerpoint/2010/main" val="3902332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111</a:t>
            </a:fld>
            <a:endParaRPr lang="en-US"/>
          </a:p>
        </p:txBody>
      </p:sp>
    </p:spTree>
    <p:extLst>
      <p:ext uri="{BB962C8B-B14F-4D97-AF65-F5344CB8AC3E}">
        <p14:creationId xmlns:p14="http://schemas.microsoft.com/office/powerpoint/2010/main" val="401357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a:t>
            </a:fld>
            <a:endParaRPr lang="en-US"/>
          </a:p>
        </p:txBody>
      </p:sp>
    </p:spTree>
    <p:extLst>
      <p:ext uri="{BB962C8B-B14F-4D97-AF65-F5344CB8AC3E}">
        <p14:creationId xmlns:p14="http://schemas.microsoft.com/office/powerpoint/2010/main" val="13421662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112</a:t>
            </a:fld>
            <a:endParaRPr lang="en-US"/>
          </a:p>
        </p:txBody>
      </p:sp>
    </p:spTree>
    <p:extLst>
      <p:ext uri="{BB962C8B-B14F-4D97-AF65-F5344CB8AC3E}">
        <p14:creationId xmlns:p14="http://schemas.microsoft.com/office/powerpoint/2010/main" val="22729267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113</a:t>
            </a:fld>
            <a:endParaRPr lang="en-US"/>
          </a:p>
        </p:txBody>
      </p:sp>
    </p:spTree>
    <p:extLst>
      <p:ext uri="{BB962C8B-B14F-4D97-AF65-F5344CB8AC3E}">
        <p14:creationId xmlns:p14="http://schemas.microsoft.com/office/powerpoint/2010/main" val="18929143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114</a:t>
            </a:fld>
            <a:endParaRPr lang="en-US"/>
          </a:p>
        </p:txBody>
      </p:sp>
    </p:spTree>
    <p:extLst>
      <p:ext uri="{BB962C8B-B14F-4D97-AF65-F5344CB8AC3E}">
        <p14:creationId xmlns:p14="http://schemas.microsoft.com/office/powerpoint/2010/main" val="4945948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115</a:t>
            </a:fld>
            <a:endParaRPr lang="en-US"/>
          </a:p>
        </p:txBody>
      </p:sp>
    </p:spTree>
    <p:extLst>
      <p:ext uri="{BB962C8B-B14F-4D97-AF65-F5344CB8AC3E}">
        <p14:creationId xmlns:p14="http://schemas.microsoft.com/office/powerpoint/2010/main" val="36643849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116</a:t>
            </a:fld>
            <a:endParaRPr lang="en-US"/>
          </a:p>
        </p:txBody>
      </p:sp>
    </p:spTree>
    <p:extLst>
      <p:ext uri="{BB962C8B-B14F-4D97-AF65-F5344CB8AC3E}">
        <p14:creationId xmlns:p14="http://schemas.microsoft.com/office/powerpoint/2010/main" val="41404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117</a:t>
            </a:fld>
            <a:endParaRPr lang="en-US"/>
          </a:p>
        </p:txBody>
      </p:sp>
    </p:spTree>
    <p:extLst>
      <p:ext uri="{BB962C8B-B14F-4D97-AF65-F5344CB8AC3E}">
        <p14:creationId xmlns:p14="http://schemas.microsoft.com/office/powerpoint/2010/main" val="30530926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118</a:t>
            </a:fld>
            <a:endParaRPr lang="en-US"/>
          </a:p>
        </p:txBody>
      </p:sp>
    </p:spTree>
    <p:extLst>
      <p:ext uri="{BB962C8B-B14F-4D97-AF65-F5344CB8AC3E}">
        <p14:creationId xmlns:p14="http://schemas.microsoft.com/office/powerpoint/2010/main" val="3120656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119</a:t>
            </a:fld>
            <a:endParaRPr lang="en-US"/>
          </a:p>
        </p:txBody>
      </p:sp>
    </p:spTree>
    <p:extLst>
      <p:ext uri="{BB962C8B-B14F-4D97-AF65-F5344CB8AC3E}">
        <p14:creationId xmlns:p14="http://schemas.microsoft.com/office/powerpoint/2010/main" val="12844054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120</a:t>
            </a:fld>
            <a:endParaRPr lang="en-US"/>
          </a:p>
        </p:txBody>
      </p:sp>
    </p:spTree>
    <p:extLst>
      <p:ext uri="{BB962C8B-B14F-4D97-AF65-F5344CB8AC3E}">
        <p14:creationId xmlns:p14="http://schemas.microsoft.com/office/powerpoint/2010/main" val="4218970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121</a:t>
            </a:fld>
            <a:endParaRPr lang="en-US"/>
          </a:p>
        </p:txBody>
      </p:sp>
    </p:spTree>
    <p:extLst>
      <p:ext uri="{BB962C8B-B14F-4D97-AF65-F5344CB8AC3E}">
        <p14:creationId xmlns:p14="http://schemas.microsoft.com/office/powerpoint/2010/main" val="51106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Footer text goes here.</a:t>
            </a:r>
            <a:endParaRPr lang="en-US"/>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40000"/>
                  <a:lumOff val="60000"/>
                </a:scheme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smtClean="0"/>
              <a:t>Footer text goes here.</a:t>
            </a:r>
            <a:endParaRPr lang="en-US"/>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Footer text goes here.</a:t>
            </a:r>
            <a:endParaRPr lang="en-US" dirty="0"/>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dirty="0" smtClean="0">
                <a:solidFill>
                  <a:schemeClr val="tx2"/>
                </a:solidFill>
              </a:rPr>
              <a:t>PUBLIC</a:t>
            </a:r>
            <a:endParaRPr lang="en-US" sz="1000" b="1" dirty="0">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2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2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lists.ercot.co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ercot.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3136612"/>
            <a:ext cx="5029200" cy="584775"/>
          </a:xfrm>
          <a:prstGeom prst="rect">
            <a:avLst/>
          </a:prstGeom>
          <a:noFill/>
        </p:spPr>
        <p:txBody>
          <a:bodyPr wrap="square" rtlCol="0" anchor="ctr">
            <a:spAutoFit/>
          </a:bodyPr>
          <a:lstStyle/>
          <a:p>
            <a:r>
              <a:rPr lang="en-US" sz="3200" b="1" dirty="0" err="1" smtClean="0">
                <a:solidFill>
                  <a:schemeClr val="tx2"/>
                </a:solidFill>
              </a:rPr>
              <a:t>MarkeTrak</a:t>
            </a:r>
            <a:r>
              <a:rPr lang="en-US" sz="3200" b="1" dirty="0">
                <a:solidFill>
                  <a:schemeClr val="tx2"/>
                </a:solidFill>
              </a:rPr>
              <a:t> </a:t>
            </a:r>
            <a:r>
              <a:rPr lang="en-US" sz="3200" b="1" dirty="0" smtClean="0">
                <a:solidFill>
                  <a:schemeClr val="tx2"/>
                </a:solidFill>
              </a:rPr>
              <a:t>Training</a:t>
            </a:r>
          </a:p>
        </p:txBody>
      </p:sp>
    </p:spTree>
    <p:extLst>
      <p:ext uri="{BB962C8B-B14F-4D97-AF65-F5344CB8AC3E}">
        <p14:creationId xmlns:p14="http://schemas.microsoft.com/office/powerpoint/2010/main" val="4288294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pPr marL="0" indent="0">
              <a:lnSpc>
                <a:spcPct val="150000"/>
              </a:lnSpc>
              <a:buNone/>
            </a:pPr>
            <a:r>
              <a:rPr lang="en-US" sz="2000" b="1" dirty="0"/>
              <a:t>Setting a specific Home Page Report</a:t>
            </a:r>
          </a:p>
          <a:p>
            <a:pPr marL="457200" lvl="1" indent="0">
              <a:lnSpc>
                <a:spcPct val="150000"/>
              </a:lnSpc>
              <a:buNone/>
            </a:pPr>
            <a:r>
              <a:rPr lang="en-US" sz="1600" dirty="0"/>
              <a:t>Select the link at the bottom of the Task Page to set a specific Home Page Report.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9962"/>
          <a:stretch>
            <a:fillRect/>
          </a:stretch>
        </p:blipFill>
        <p:spPr bwMode="auto">
          <a:xfrm>
            <a:off x="1295400" y="1828800"/>
            <a:ext cx="6553200" cy="409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5468938"/>
            <a:ext cx="1752600" cy="4572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Tree>
    <p:extLst>
      <p:ext uri="{BB962C8B-B14F-4D97-AF65-F5344CB8AC3E}">
        <p14:creationId xmlns:p14="http://schemas.microsoft.com/office/powerpoint/2010/main" val="13244243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Training</a:t>
            </a:r>
            <a:endParaRPr lang="en-US" sz="1400" dirty="0">
              <a:solidFill>
                <a:schemeClr val="tx2"/>
              </a:solidFill>
            </a:endParaRPr>
          </a:p>
          <a:p>
            <a:pPr>
              <a:spcBef>
                <a:spcPts val="600"/>
              </a:spcBef>
            </a:pPr>
            <a:r>
              <a:rPr lang="en-US" sz="2800" b="1" dirty="0" smtClean="0">
                <a:solidFill>
                  <a:schemeClr val="tx2"/>
                </a:solidFill>
              </a:rPr>
              <a:t>Siebel Change</a:t>
            </a:r>
            <a:endParaRPr lang="en-US" sz="2800" b="1" dirty="0">
              <a:solidFill>
                <a:schemeClr val="tx2"/>
              </a:solidFill>
            </a:endParaRPr>
          </a:p>
        </p:txBody>
      </p:sp>
    </p:spTree>
    <p:extLst>
      <p:ext uri="{BB962C8B-B14F-4D97-AF65-F5344CB8AC3E}">
        <p14:creationId xmlns:p14="http://schemas.microsoft.com/office/powerpoint/2010/main" val="22147090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Siebel </a:t>
            </a:r>
            <a:r>
              <a:rPr lang="en-US" dirty="0" smtClean="0"/>
              <a:t>Change/Info</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a:spcBef>
                <a:spcPts val="1800"/>
              </a:spcBef>
            </a:pPr>
            <a:r>
              <a:rPr lang="en-US" sz="1800" dirty="0"/>
              <a:t>Examples of Siebel Change/Info:</a:t>
            </a:r>
          </a:p>
          <a:p>
            <a:pPr lvl="1">
              <a:spcBef>
                <a:spcPts val="1800"/>
              </a:spcBef>
              <a:buFont typeface="+mj-lt"/>
              <a:buAutoNum type="arabicParenR"/>
            </a:pPr>
            <a:r>
              <a:rPr lang="en-US" sz="1800" b="1" dirty="0"/>
              <a:t>Service order status changes</a:t>
            </a:r>
          </a:p>
          <a:p>
            <a:pPr lvl="2">
              <a:spcBef>
                <a:spcPts val="1800"/>
              </a:spcBef>
            </a:pPr>
            <a:r>
              <a:rPr lang="en-US" sz="1800" dirty="0"/>
              <a:t>Questions pertaining to transactions status updates where EDI message is present on ERCOT MIS.  NOTE:  If not present, then submit under “Missing Enrollment Transaction”</a:t>
            </a:r>
          </a:p>
          <a:p>
            <a:pPr lvl="2">
              <a:spcBef>
                <a:spcPts val="1800"/>
              </a:spcBef>
            </a:pPr>
            <a:r>
              <a:rPr lang="en-US" sz="1800" dirty="0"/>
              <a:t>Questions pertaining to why a transaction was cancelled</a:t>
            </a:r>
          </a:p>
          <a:p>
            <a:pPr lvl="2">
              <a:spcBef>
                <a:spcPts val="1800"/>
              </a:spcBef>
            </a:pPr>
            <a:r>
              <a:rPr lang="en-US" sz="1800" dirty="0"/>
              <a:t>Questions pertaining to Siebel not reflecting the correct status based on transaction(s) that the TDSP has submitted</a:t>
            </a:r>
          </a:p>
          <a:p>
            <a:pPr lvl="2">
              <a:spcBef>
                <a:spcPts val="1800"/>
              </a:spcBef>
            </a:pPr>
            <a:r>
              <a:rPr lang="en-US" sz="1800" dirty="0"/>
              <a:t>Cancelling a Siebel service order after completion</a:t>
            </a:r>
          </a:p>
          <a:p>
            <a:pPr lvl="2">
              <a:spcBef>
                <a:spcPts val="1800"/>
              </a:spcBef>
            </a:pPr>
            <a:r>
              <a:rPr lang="en-US" sz="1800" dirty="0"/>
              <a:t>Completing a Siebel service order after it was cancelled – </a:t>
            </a:r>
            <a:r>
              <a:rPr lang="en-US" sz="1800" dirty="0">
                <a:solidFill>
                  <a:schemeClr val="accent5"/>
                </a:solidFill>
              </a:rPr>
              <a:t>limited to one year from original processing </a:t>
            </a:r>
            <a:r>
              <a:rPr lang="en-US" sz="1800" dirty="0" smtClean="0">
                <a:solidFill>
                  <a:schemeClr val="accent5"/>
                </a:solidFill>
              </a:rPr>
              <a:t>date</a:t>
            </a:r>
            <a:endParaRPr lang="en-US" sz="1800"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101</a:t>
            </a:fld>
            <a:endParaRPr lang="en-US"/>
          </a:p>
        </p:txBody>
      </p:sp>
    </p:spTree>
    <p:extLst>
      <p:ext uri="{BB962C8B-B14F-4D97-AF65-F5344CB8AC3E}">
        <p14:creationId xmlns:p14="http://schemas.microsoft.com/office/powerpoint/2010/main" val="34588930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Siebel </a:t>
            </a:r>
            <a:r>
              <a:rPr lang="en-US" dirty="0" smtClean="0"/>
              <a:t>Change/Info</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a:spcBef>
                <a:spcPts val="1800"/>
              </a:spcBef>
            </a:pPr>
            <a:r>
              <a:rPr lang="en-US" sz="1800" dirty="0"/>
              <a:t>Examples of Siebel Change/Info:</a:t>
            </a:r>
          </a:p>
          <a:p>
            <a:pPr lvl="1">
              <a:spcBef>
                <a:spcPts val="1800"/>
              </a:spcBef>
              <a:buFont typeface="+mj-lt"/>
              <a:buAutoNum type="arabicParenR" startAt="2"/>
            </a:pPr>
            <a:r>
              <a:rPr lang="en-US" sz="1800" b="1" dirty="0" smtClean="0"/>
              <a:t>Start </a:t>
            </a:r>
            <a:r>
              <a:rPr lang="en-US" sz="1800" b="1" dirty="0"/>
              <a:t>time issues</a:t>
            </a:r>
          </a:p>
          <a:p>
            <a:pPr lvl="2">
              <a:spcBef>
                <a:spcPts val="1800"/>
              </a:spcBef>
            </a:pPr>
            <a:r>
              <a:rPr lang="en-US" sz="1800" dirty="0"/>
              <a:t>Questions pertaining to why an ESIID is not in ERCOT’s system</a:t>
            </a:r>
          </a:p>
          <a:p>
            <a:pPr lvl="2">
              <a:spcBef>
                <a:spcPts val="1800"/>
              </a:spcBef>
            </a:pPr>
            <a:r>
              <a:rPr lang="en-US" sz="1800" dirty="0"/>
              <a:t>Changing a start time of a Siebel service order</a:t>
            </a:r>
          </a:p>
          <a:p>
            <a:pPr lvl="1">
              <a:spcBef>
                <a:spcPts val="1800"/>
              </a:spcBef>
            </a:pPr>
            <a:r>
              <a:rPr lang="en-US" sz="1800" dirty="0"/>
              <a:t>A CR or TDSP can submit this subtype</a:t>
            </a:r>
          </a:p>
          <a:p>
            <a:pPr lvl="1">
              <a:spcBef>
                <a:spcPts val="1800"/>
              </a:spcBef>
            </a:pPr>
            <a:r>
              <a:rPr lang="en-US" sz="1800" b="1" dirty="0"/>
              <a:t>Required fields on Submit:</a:t>
            </a:r>
          </a:p>
          <a:p>
            <a:pPr lvl="2">
              <a:spcBef>
                <a:spcPts val="1800"/>
              </a:spcBef>
            </a:pPr>
            <a:r>
              <a:rPr lang="en-US" sz="1800" dirty="0"/>
              <a:t>ASSIGNEE	</a:t>
            </a:r>
          </a:p>
          <a:p>
            <a:pPr lvl="2">
              <a:spcBef>
                <a:spcPts val="1200"/>
              </a:spcBef>
            </a:pPr>
            <a:r>
              <a:rPr lang="en-US" sz="1800" dirty="0"/>
              <a:t>ESIID</a:t>
            </a:r>
          </a:p>
          <a:p>
            <a:pPr lvl="2">
              <a:spcBef>
                <a:spcPts val="1200"/>
              </a:spcBef>
            </a:pPr>
            <a:r>
              <a:rPr lang="en-US" sz="1800" dirty="0"/>
              <a:t>Original Tran ID  - BGN02 of the initiating transaction (814_01, 814_16, 814_24)</a:t>
            </a:r>
          </a:p>
          <a:p>
            <a:pPr lvl="2">
              <a:spcBef>
                <a:spcPts val="1200"/>
              </a:spcBef>
            </a:pPr>
            <a:r>
              <a:rPr lang="en-US" sz="1800" dirty="0"/>
              <a:t>Comments – </a:t>
            </a:r>
            <a:r>
              <a:rPr lang="en-US" sz="1800" dirty="0">
                <a:solidFill>
                  <a:schemeClr val="accent5"/>
                </a:solidFill>
              </a:rPr>
              <a:t>always encouraged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102</a:t>
            </a:fld>
            <a:endParaRPr lang="en-US"/>
          </a:p>
        </p:txBody>
      </p:sp>
    </p:spTree>
    <p:extLst>
      <p:ext uri="{BB962C8B-B14F-4D97-AF65-F5344CB8AC3E}">
        <p14:creationId xmlns:p14="http://schemas.microsoft.com/office/powerpoint/2010/main" val="35780400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2"/>
            <a:ext cx="5105400" cy="1246495"/>
          </a:xfrm>
          <a:prstGeom prst="rect">
            <a:avLst/>
          </a:prstGeom>
          <a:noFill/>
        </p:spPr>
        <p:txBody>
          <a:bodyPr wrap="square" rtlCol="0">
            <a:spAutoFit/>
          </a:bodyPr>
          <a:lstStyle/>
          <a:p>
            <a:r>
              <a:rPr lang="en-US" sz="1400" b="1" dirty="0" err="1" smtClean="0">
                <a:solidFill>
                  <a:schemeClr val="tx2"/>
                </a:solidFill>
              </a:rPr>
              <a:t>MarkeTrak</a:t>
            </a:r>
            <a:r>
              <a:rPr lang="en-US" sz="1400" b="1" dirty="0" smtClean="0">
                <a:solidFill>
                  <a:schemeClr val="tx2"/>
                </a:solidFill>
              </a:rPr>
              <a:t> Training</a:t>
            </a:r>
            <a:endParaRPr lang="en-US" sz="1400" dirty="0">
              <a:solidFill>
                <a:schemeClr val="tx2"/>
              </a:solidFill>
            </a:endParaRPr>
          </a:p>
          <a:p>
            <a:pPr>
              <a:spcBef>
                <a:spcPts val="600"/>
              </a:spcBef>
            </a:pPr>
            <a:r>
              <a:rPr lang="en-US" sz="2800" b="1" dirty="0">
                <a:solidFill>
                  <a:schemeClr val="tx2"/>
                </a:solidFill>
              </a:rPr>
              <a:t>Data Extract Variance (DEV) Issue Subtypes</a:t>
            </a:r>
          </a:p>
        </p:txBody>
      </p:sp>
    </p:spTree>
    <p:extLst>
      <p:ext uri="{BB962C8B-B14F-4D97-AF65-F5344CB8AC3E}">
        <p14:creationId xmlns:p14="http://schemas.microsoft.com/office/powerpoint/2010/main" val="21295483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Data Extract Variance (DEV) Overview</a:t>
            </a:r>
            <a:endParaRPr lang="en-US" b="1" dirty="0">
              <a:solidFill>
                <a:schemeClr val="accent1"/>
              </a:solidFill>
            </a:endParaRPr>
          </a:p>
        </p:txBody>
      </p:sp>
      <p:sp>
        <p:nvSpPr>
          <p:cNvPr id="3" name="Content Placeholder 2"/>
          <p:cNvSpPr>
            <a:spLocks noGrp="1"/>
          </p:cNvSpPr>
          <p:nvPr>
            <p:ph idx="1"/>
          </p:nvPr>
        </p:nvSpPr>
        <p:spPr>
          <a:xfrm>
            <a:off x="304800" y="762000"/>
            <a:ext cx="8534400" cy="5334000"/>
          </a:xfrm>
        </p:spPr>
        <p:txBody>
          <a:bodyPr/>
          <a:lstStyle/>
          <a:p>
            <a:pPr marL="347472" indent="-347472">
              <a:spcBef>
                <a:spcPts val="1200"/>
              </a:spcBef>
            </a:pPr>
            <a:r>
              <a:rPr lang="en-US" sz="1700" dirty="0"/>
              <a:t>Data Extract Variances (DEVs) are used to synchronize the data among all Market Participants (MP)</a:t>
            </a:r>
          </a:p>
          <a:p>
            <a:pPr marL="347472" indent="-347472">
              <a:spcBef>
                <a:spcPts val="1200"/>
              </a:spcBef>
            </a:pPr>
            <a:r>
              <a:rPr lang="en-US" sz="1700" dirty="0"/>
              <a:t>What is a DEV?  It's a discrepancy between the MP’s data and ERCOT’s extract data.  There are two types of DEVs listed below:</a:t>
            </a:r>
          </a:p>
          <a:p>
            <a:pPr marL="400050" lvl="1" indent="0">
              <a:spcBef>
                <a:spcPts val="1200"/>
              </a:spcBef>
              <a:buNone/>
            </a:pPr>
            <a:r>
              <a:rPr lang="en-US" sz="1700" b="1" dirty="0"/>
              <a:t>DEV LSE </a:t>
            </a:r>
            <a:r>
              <a:rPr lang="en-US" sz="1700" dirty="0"/>
              <a:t>(Load Serving Entity):</a:t>
            </a:r>
          </a:p>
          <a:p>
            <a:pPr marL="857250" lvl="1" indent="-347472">
              <a:spcBef>
                <a:spcPts val="1200"/>
              </a:spcBef>
            </a:pPr>
            <a:r>
              <a:rPr lang="en-US" sz="1700" dirty="0">
                <a:solidFill>
                  <a:prstClr val="black"/>
                </a:solidFill>
              </a:rPr>
              <a:t>LSE DEVs are used to correct the MP's </a:t>
            </a:r>
            <a:r>
              <a:rPr lang="en-US" sz="1700" dirty="0" err="1">
                <a:solidFill>
                  <a:prstClr val="black"/>
                </a:solidFill>
              </a:rPr>
              <a:t>StartTime</a:t>
            </a:r>
            <a:r>
              <a:rPr lang="en-US" sz="1700" dirty="0">
                <a:solidFill>
                  <a:prstClr val="black"/>
                </a:solidFill>
              </a:rPr>
              <a:t> and/or </a:t>
            </a:r>
            <a:r>
              <a:rPr lang="en-US" sz="1700" dirty="0" err="1">
                <a:solidFill>
                  <a:prstClr val="black"/>
                </a:solidFill>
              </a:rPr>
              <a:t>StopTime</a:t>
            </a:r>
            <a:r>
              <a:rPr lang="en-US" sz="1700" dirty="0">
                <a:solidFill>
                  <a:prstClr val="black"/>
                </a:solidFill>
              </a:rPr>
              <a:t> for Rep of Record (ROR) synchronization</a:t>
            </a:r>
          </a:p>
          <a:p>
            <a:pPr marL="400050" lvl="1" indent="0">
              <a:spcBef>
                <a:spcPts val="1200"/>
              </a:spcBef>
              <a:buNone/>
            </a:pPr>
            <a:r>
              <a:rPr lang="en-US" sz="1700" b="1" dirty="0"/>
              <a:t>DEV Non-LSE:</a:t>
            </a:r>
            <a:endParaRPr lang="en-US" sz="1700" dirty="0"/>
          </a:p>
          <a:p>
            <a:pPr marL="857250" lvl="1" indent="-347472">
              <a:spcBef>
                <a:spcPts val="1200"/>
              </a:spcBef>
            </a:pPr>
            <a:r>
              <a:rPr lang="en-US" sz="1700" dirty="0"/>
              <a:t>Non-LSE DEVs are used to synchronize ESI_ID Characteristics, Existence and/or usage data</a:t>
            </a:r>
          </a:p>
          <a:p>
            <a:pPr marL="347472" indent="-347472">
              <a:spcBef>
                <a:spcPts val="1200"/>
              </a:spcBef>
            </a:pPr>
            <a:r>
              <a:rPr lang="en-US" sz="1700" dirty="0"/>
              <a:t>“Invalid” DEV submissions involves the </a:t>
            </a:r>
            <a:r>
              <a:rPr lang="en-US" sz="1700" b="1" dirty="0"/>
              <a:t>+/-</a:t>
            </a:r>
            <a:r>
              <a:rPr lang="en-US" sz="1700" dirty="0"/>
              <a:t> (2 calendar day) window for the </a:t>
            </a:r>
            <a:r>
              <a:rPr lang="en-US" sz="1700" dirty="0" err="1"/>
              <a:t>StartTime</a:t>
            </a:r>
            <a:r>
              <a:rPr lang="en-US" sz="1700" dirty="0"/>
              <a:t> and/or </a:t>
            </a:r>
            <a:r>
              <a:rPr lang="en-US" sz="1700" dirty="0" err="1"/>
              <a:t>StopTime</a:t>
            </a:r>
            <a:r>
              <a:rPr lang="en-US" sz="1700" dirty="0"/>
              <a:t>.  If your discrepancy is within this 2 day window and you attempt to file a DEV issue, ERCOT will ‘</a:t>
            </a:r>
            <a:r>
              <a:rPr lang="en-US" sz="1700" i="1" dirty="0"/>
              <a:t>reject’</a:t>
            </a:r>
            <a:r>
              <a:rPr lang="en-US" sz="1700" dirty="0"/>
              <a:t> it.  The correct action is to file a </a:t>
            </a:r>
            <a:r>
              <a:rPr lang="en-US" sz="1700" b="1" u="sng" dirty="0"/>
              <a:t>D2D Siebel </a:t>
            </a:r>
            <a:r>
              <a:rPr lang="en-US" sz="1700" b="1" u="sng" dirty="0" smtClean="0"/>
              <a:t>Change </a:t>
            </a:r>
            <a:r>
              <a:rPr lang="en-US" sz="1700" b="1" u="sng" dirty="0" err="1" smtClean="0"/>
              <a:t>MarkeTrak</a:t>
            </a:r>
            <a:r>
              <a:rPr lang="en-US" sz="1700" b="1" u="sng" dirty="0" smtClean="0"/>
              <a:t> </a:t>
            </a:r>
            <a:r>
              <a:rPr lang="en-US" sz="1700" b="1" u="sng" dirty="0"/>
              <a:t>issue </a:t>
            </a:r>
            <a:r>
              <a:rPr lang="en-US" sz="1700" dirty="0"/>
              <a:t>(</a:t>
            </a:r>
            <a:r>
              <a:rPr lang="en-US" sz="1700" i="1" dirty="0"/>
              <a:t>Reference: MarkeTrak SubTypes Quick Reference</a:t>
            </a:r>
            <a:r>
              <a:rPr lang="en-US" sz="1700" dirty="0"/>
              <a:t>)</a:t>
            </a:r>
          </a:p>
          <a:p>
            <a:pPr marL="347472" indent="-347472">
              <a:spcBef>
                <a:spcPts val="1200"/>
              </a:spcBef>
            </a:pPr>
            <a:r>
              <a:rPr lang="en-US" sz="1700" dirty="0"/>
              <a:t>“Valid” DEV submissions should only occur after transactions have been attempted to correct the discrepancy.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104</a:t>
            </a:fld>
            <a:endParaRPr lang="en-US"/>
          </a:p>
        </p:txBody>
      </p:sp>
    </p:spTree>
    <p:extLst>
      <p:ext uri="{BB962C8B-B14F-4D97-AF65-F5344CB8AC3E}">
        <p14:creationId xmlns:p14="http://schemas.microsoft.com/office/powerpoint/2010/main" val="35160204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Data Extract Variance (DEV) Issues</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347472" indent="-347472">
              <a:spcBef>
                <a:spcPts val="1800"/>
              </a:spcBef>
            </a:pPr>
            <a:r>
              <a:rPr lang="en-US" sz="1800" dirty="0"/>
              <a:t>There are many possible scenarios that may result in differences between ERCOT data and MP data. There are two Types of Data Extract Variances:</a:t>
            </a:r>
          </a:p>
          <a:p>
            <a:pPr marL="747522" lvl="1" indent="-347472">
              <a:spcBef>
                <a:spcPts val="1800"/>
              </a:spcBef>
            </a:pPr>
            <a:r>
              <a:rPr lang="en-US" sz="1800" b="1" dirty="0"/>
              <a:t>Invalid submission</a:t>
            </a:r>
            <a:r>
              <a:rPr lang="en-US" sz="1800" dirty="0"/>
              <a:t>: Differences that have been found invalid and do not require resolution. A Data Extract Variance cannot be filed for ‘Invalid submission’.</a:t>
            </a:r>
          </a:p>
          <a:p>
            <a:pPr marL="747522" lvl="1" indent="-347472">
              <a:spcBef>
                <a:spcPts val="1800"/>
              </a:spcBef>
            </a:pPr>
            <a:r>
              <a:rPr lang="en-US" sz="1800" b="1" dirty="0"/>
              <a:t>Valid submission</a:t>
            </a:r>
            <a:r>
              <a:rPr lang="en-US" sz="1800" dirty="0"/>
              <a:t>: Differences that are ‘Valid’ and do require analysis. A Data Extract Variance should be filed for ‘Valid submission’.</a:t>
            </a:r>
          </a:p>
          <a:p>
            <a:pPr marL="347472" indent="-347472">
              <a:spcBef>
                <a:spcPts val="1800"/>
              </a:spcBef>
            </a:pPr>
            <a:r>
              <a:rPr lang="en-US" sz="1800" dirty="0"/>
              <a:t>DEV issues should be filed for data discrepancies identified by comparing Extract data to the MP source system data.</a:t>
            </a:r>
          </a:p>
          <a:p>
            <a:pPr marL="747522" lvl="1" indent="-347472">
              <a:spcBef>
                <a:spcPts val="1800"/>
              </a:spcBef>
            </a:pPr>
            <a:r>
              <a:rPr lang="en-US" sz="1800" dirty="0"/>
              <a:t>DEV issues require that transactions have been tried to correct the data discrepancy (i.e. back dated MVI, 814_20 Update for ESIID Characteristics, etc.), if applicable.</a:t>
            </a:r>
          </a:p>
          <a:p>
            <a:pPr marL="747522" lvl="1" indent="-347472">
              <a:spcBef>
                <a:spcPts val="1800"/>
              </a:spcBef>
            </a:pPr>
            <a:r>
              <a:rPr lang="en-US" sz="1800" dirty="0"/>
              <a:t>DEV issues require the most recent SCR 727 Extract </a:t>
            </a:r>
            <a:r>
              <a:rPr lang="en-US" sz="1800" dirty="0" err="1"/>
              <a:t>Addtime</a:t>
            </a:r>
            <a:r>
              <a:rPr lang="en-US" sz="1800" dirty="0"/>
              <a:t> record to complete and update SCR 727 data extract.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105</a:t>
            </a:fld>
            <a:endParaRPr lang="en-US"/>
          </a:p>
        </p:txBody>
      </p:sp>
    </p:spTree>
    <p:extLst>
      <p:ext uri="{BB962C8B-B14F-4D97-AF65-F5344CB8AC3E}">
        <p14:creationId xmlns:p14="http://schemas.microsoft.com/office/powerpoint/2010/main" val="37517615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1459706"/>
          </a:xfrm>
        </p:spPr>
        <p:txBody>
          <a:bodyPr/>
          <a:lstStyle/>
          <a:p>
            <a:pPr marL="0" indent="0">
              <a:spcBef>
                <a:spcPts val="1800"/>
              </a:spcBef>
              <a:buNone/>
            </a:pPr>
            <a:r>
              <a:rPr lang="en-US" sz="2000" b="1" i="1" dirty="0"/>
              <a:t>True or </a:t>
            </a:r>
            <a:r>
              <a:rPr lang="en-US" sz="2000" b="1" i="1" dirty="0" smtClean="0"/>
              <a:t>False</a:t>
            </a:r>
          </a:p>
          <a:p>
            <a:pPr marL="0" indent="0">
              <a:spcBef>
                <a:spcPts val="1800"/>
              </a:spcBef>
              <a:buNone/>
            </a:pPr>
            <a:r>
              <a:rPr lang="en-US" sz="2000" dirty="0"/>
              <a:t>In order to synchronize a Move-In </a:t>
            </a:r>
            <a:r>
              <a:rPr lang="en-US" sz="2000" dirty="0" err="1"/>
              <a:t>StartTime</a:t>
            </a:r>
            <a:r>
              <a:rPr lang="en-US" sz="2000" dirty="0"/>
              <a:t> from May 1, 2016  to May 3, 2016, a </a:t>
            </a:r>
            <a:r>
              <a:rPr lang="en-US" sz="2000" dirty="0" err="1"/>
              <a:t>MarkeTrak</a:t>
            </a:r>
            <a:r>
              <a:rPr lang="en-US" sz="2000" dirty="0"/>
              <a:t> DEV LSE should be submitted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106</a:t>
            </a:fld>
            <a:endParaRPr lang="en-US"/>
          </a:p>
        </p:txBody>
      </p:sp>
      <p:sp>
        <p:nvSpPr>
          <p:cNvPr id="5" name="Content Placeholder 2"/>
          <p:cNvSpPr txBox="1">
            <a:spLocks/>
          </p:cNvSpPr>
          <p:nvPr/>
        </p:nvSpPr>
        <p:spPr>
          <a:xfrm>
            <a:off x="304800" y="31242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smtClean="0">
                <a:solidFill>
                  <a:schemeClr val="accent1"/>
                </a:solidFill>
              </a:rPr>
              <a:t>FALSE</a:t>
            </a:r>
          </a:p>
          <a:p>
            <a:pPr marL="0" indent="0" algn="ctr">
              <a:spcBef>
                <a:spcPts val="1800"/>
              </a:spcBef>
              <a:buNone/>
            </a:pPr>
            <a:r>
              <a:rPr lang="en-US" sz="2000" i="1" dirty="0"/>
              <a:t>Invalid submission via the +/- (2 calendar day) </a:t>
            </a:r>
            <a:r>
              <a:rPr lang="en-US" sz="2000" i="1" dirty="0" smtClean="0"/>
              <a:t>window.</a:t>
            </a:r>
            <a:endParaRPr lang="en-US" sz="2000" i="1" dirty="0"/>
          </a:p>
        </p:txBody>
      </p:sp>
      <p:sp>
        <p:nvSpPr>
          <p:cNvPr id="6" name="Rectangle 5"/>
          <p:cNvSpPr/>
          <p:nvPr/>
        </p:nvSpPr>
        <p:spPr>
          <a:xfrm>
            <a:off x="685800" y="3048000"/>
            <a:ext cx="75438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9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3280568"/>
          </a:xfrm>
        </p:spPr>
        <p:txBody>
          <a:bodyPr/>
          <a:lstStyle/>
          <a:p>
            <a:pPr marL="0" indent="0">
              <a:spcBef>
                <a:spcPts val="1800"/>
              </a:spcBef>
              <a:buNone/>
            </a:pPr>
            <a:r>
              <a:rPr lang="en-US" sz="2000" b="1" i="1" dirty="0"/>
              <a:t>DEV Non-LSE </a:t>
            </a:r>
            <a:r>
              <a:rPr lang="en-US" sz="2000" b="1" i="1" dirty="0" err="1"/>
              <a:t>MarkeTrak</a:t>
            </a:r>
            <a:r>
              <a:rPr lang="en-US" sz="2000" b="1" i="1" dirty="0"/>
              <a:t> issues are submitted to synchronize the following</a:t>
            </a:r>
            <a:r>
              <a:rPr lang="en-US" sz="2000" b="1" i="1" dirty="0" smtClean="0"/>
              <a:t>:</a:t>
            </a:r>
          </a:p>
          <a:p>
            <a:pPr marL="857250" lvl="1" indent="-457200">
              <a:spcBef>
                <a:spcPts val="2400"/>
              </a:spcBef>
              <a:buFont typeface="+mj-lt"/>
              <a:buAutoNum type="alphaLcParenR"/>
            </a:pPr>
            <a:r>
              <a:rPr lang="en-US" sz="2000" dirty="0"/>
              <a:t>ESI_ID Characteristics</a:t>
            </a:r>
          </a:p>
          <a:p>
            <a:pPr marL="857250" lvl="1" indent="-457200">
              <a:spcBef>
                <a:spcPts val="1200"/>
              </a:spcBef>
              <a:buFont typeface="+mj-lt"/>
              <a:buAutoNum type="alphaLcParenR"/>
            </a:pPr>
            <a:r>
              <a:rPr lang="en-US" sz="2000" dirty="0"/>
              <a:t>Usage Data</a:t>
            </a:r>
          </a:p>
          <a:p>
            <a:pPr marL="857250" lvl="1" indent="-457200">
              <a:spcBef>
                <a:spcPts val="1200"/>
              </a:spcBef>
              <a:buFont typeface="+mj-lt"/>
              <a:buAutoNum type="alphaLcParenR"/>
            </a:pPr>
            <a:r>
              <a:rPr lang="en-US" sz="2000" dirty="0"/>
              <a:t>ESI_ID Existence</a:t>
            </a:r>
          </a:p>
          <a:p>
            <a:pPr marL="857250" lvl="1" indent="-457200">
              <a:spcBef>
                <a:spcPts val="1200"/>
              </a:spcBef>
              <a:buFont typeface="+mj-lt"/>
              <a:buAutoNum type="alphaLcParenR"/>
            </a:pPr>
            <a:r>
              <a:rPr lang="en-US" sz="2000" dirty="0"/>
              <a:t>A and C Only</a:t>
            </a:r>
          </a:p>
          <a:p>
            <a:pPr marL="857250" lvl="1" indent="-457200">
              <a:spcBef>
                <a:spcPts val="1200"/>
              </a:spcBef>
              <a:buFont typeface="+mj-lt"/>
              <a:buAutoNum type="alphaLcParenR"/>
            </a:pPr>
            <a:r>
              <a:rPr lang="en-US" sz="2000" dirty="0"/>
              <a:t>All of the Above</a:t>
            </a:r>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107</a:t>
            </a:fld>
            <a:endParaRPr lang="en-US"/>
          </a:p>
        </p:txBody>
      </p:sp>
      <p:sp>
        <p:nvSpPr>
          <p:cNvPr id="5" name="Content Placeholder 2"/>
          <p:cNvSpPr txBox="1">
            <a:spLocks/>
          </p:cNvSpPr>
          <p:nvPr/>
        </p:nvSpPr>
        <p:spPr>
          <a:xfrm>
            <a:off x="304800" y="4800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endParaRPr lang="en-US" sz="2000" b="1" dirty="0" smtClean="0">
              <a:solidFill>
                <a:schemeClr val="accent1"/>
              </a:solidFill>
            </a:endParaRPr>
          </a:p>
          <a:p>
            <a:pPr marL="0" indent="0" algn="ctr">
              <a:spcBef>
                <a:spcPts val="1800"/>
              </a:spcBef>
              <a:buNone/>
            </a:pPr>
            <a:r>
              <a:rPr lang="en-US" sz="2000" i="1" dirty="0" smtClean="0"/>
              <a:t>All </a:t>
            </a:r>
            <a:r>
              <a:rPr lang="en-US" sz="2000" i="1" dirty="0"/>
              <a:t>of the </a:t>
            </a:r>
            <a:r>
              <a:rPr lang="en-US" sz="2000" i="1" dirty="0" smtClean="0"/>
              <a:t>Above</a:t>
            </a:r>
            <a:endParaRPr lang="en-US" sz="2000" i="1" dirty="0"/>
          </a:p>
        </p:txBody>
      </p:sp>
      <p:sp>
        <p:nvSpPr>
          <p:cNvPr id="6" name="Rectangle 5"/>
          <p:cNvSpPr/>
          <p:nvPr/>
        </p:nvSpPr>
        <p:spPr>
          <a:xfrm>
            <a:off x="1828800" y="48006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7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Training</a:t>
            </a:r>
            <a:endParaRPr lang="en-US" sz="1400" dirty="0">
              <a:solidFill>
                <a:schemeClr val="tx2"/>
              </a:solidFill>
            </a:endParaRPr>
          </a:p>
          <a:p>
            <a:pPr>
              <a:spcBef>
                <a:spcPts val="600"/>
              </a:spcBef>
            </a:pPr>
            <a:r>
              <a:rPr lang="en-US" sz="2800" b="1" dirty="0" smtClean="0">
                <a:solidFill>
                  <a:schemeClr val="tx2"/>
                </a:solidFill>
              </a:rPr>
              <a:t>Bulk </a:t>
            </a:r>
            <a:r>
              <a:rPr lang="en-US" sz="2800" b="1" dirty="0">
                <a:solidFill>
                  <a:schemeClr val="tx2"/>
                </a:solidFill>
              </a:rPr>
              <a:t>Insert Process</a:t>
            </a:r>
          </a:p>
        </p:txBody>
      </p:sp>
    </p:spTree>
    <p:extLst>
      <p:ext uri="{BB962C8B-B14F-4D97-AF65-F5344CB8AC3E}">
        <p14:creationId xmlns:p14="http://schemas.microsoft.com/office/powerpoint/2010/main" val="25415739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Overview</a:t>
            </a:r>
            <a:endParaRPr lang="en-US" b="1" dirty="0">
              <a:solidFill>
                <a:schemeClr val="accent1"/>
              </a:solidFill>
            </a:endParaRPr>
          </a:p>
        </p:txBody>
      </p:sp>
      <p:sp>
        <p:nvSpPr>
          <p:cNvPr id="3" name="Content Placeholder 2"/>
          <p:cNvSpPr>
            <a:spLocks noGrp="1"/>
          </p:cNvSpPr>
          <p:nvPr>
            <p:ph idx="1"/>
          </p:nvPr>
        </p:nvSpPr>
        <p:spPr>
          <a:xfrm>
            <a:off x="342900" y="1223169"/>
            <a:ext cx="8534400" cy="4876800"/>
          </a:xfrm>
        </p:spPr>
        <p:txBody>
          <a:bodyPr/>
          <a:lstStyle/>
          <a:p>
            <a:pPr marL="0" indent="0">
              <a:buNone/>
            </a:pPr>
            <a:r>
              <a:rPr lang="en-US" sz="2400" dirty="0" err="1" smtClean="0"/>
              <a:t>MarkeTrak</a:t>
            </a:r>
            <a:r>
              <a:rPr lang="en-US" sz="2400" dirty="0" smtClean="0"/>
              <a:t> </a:t>
            </a:r>
            <a:r>
              <a:rPr lang="en-US" sz="2400" dirty="0"/>
              <a:t>Bulk Insert </a:t>
            </a:r>
            <a:r>
              <a:rPr lang="en-US" sz="2400" dirty="0" smtClean="0"/>
              <a:t>functionality is </a:t>
            </a:r>
            <a:r>
              <a:rPr lang="en-US" sz="2400" dirty="0"/>
              <a:t>a browser-driven, automated method of submitting multiple </a:t>
            </a:r>
            <a:r>
              <a:rPr lang="en-US" sz="2400" dirty="0" err="1"/>
              <a:t>MarkeTrak</a:t>
            </a:r>
            <a:r>
              <a:rPr lang="en-US" sz="2400" dirty="0"/>
              <a:t> Issues using the </a:t>
            </a:r>
            <a:r>
              <a:rPr lang="en-US" sz="2400" dirty="0" smtClean="0"/>
              <a:t>GUI. Through </a:t>
            </a:r>
            <a:r>
              <a:rPr lang="en-US" sz="2400" dirty="0"/>
              <a:t>a web browser interface, a CSV file containing the data for a batch of issues is uploaded via the Bulk Insert </a:t>
            </a:r>
            <a:r>
              <a:rPr lang="en-US" sz="2400" dirty="0" smtClean="0"/>
              <a:t>workflow. The </a:t>
            </a:r>
            <a:r>
              <a:rPr lang="en-US" sz="2400" dirty="0"/>
              <a:t>data contained in the CSV file will use the defined </a:t>
            </a:r>
            <a:r>
              <a:rPr lang="en-US" sz="2400" b="1" dirty="0">
                <a:solidFill>
                  <a:schemeClr val="accent5"/>
                </a:solidFill>
              </a:rPr>
              <a:t>required</a:t>
            </a:r>
            <a:r>
              <a:rPr lang="en-US" sz="2400" dirty="0"/>
              <a:t> field ordering that must be used for the issue type being submitted by the user</a:t>
            </a:r>
            <a:r>
              <a:rPr lang="en-US" sz="2400" dirty="0" smtClean="0"/>
              <a:t>.</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109</a:t>
            </a:fld>
            <a:endParaRPr lang="en-US"/>
          </a:p>
        </p:txBody>
      </p:sp>
    </p:spTree>
    <p:extLst>
      <p:ext uri="{BB962C8B-B14F-4D97-AF65-F5344CB8AC3E}">
        <p14:creationId xmlns:p14="http://schemas.microsoft.com/office/powerpoint/2010/main" val="241066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606425" y="876300"/>
            <a:ext cx="8534400" cy="838200"/>
          </a:xfrm>
        </p:spPr>
        <p:txBody>
          <a:bodyPr/>
          <a:lstStyle/>
          <a:p>
            <a:pPr marL="0" indent="0">
              <a:spcBef>
                <a:spcPts val="1200"/>
              </a:spcBef>
              <a:buNone/>
            </a:pPr>
            <a:r>
              <a:rPr lang="en-US" sz="2000" dirty="0"/>
              <a:t>Select a report from the list displayed for your Home Page Report and click Save.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828800"/>
            <a:ext cx="79311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3750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a:spcBef>
                <a:spcPts val="1200"/>
              </a:spcBef>
            </a:pPr>
            <a:r>
              <a:rPr lang="en-US" sz="1500" dirty="0"/>
              <a:t>The data format required for Bulk Insert is a file which will contain a text-row list of data for Issues of common type and subtype. A text-row will be a set of Comma Separated Value (CSV) data fields, with these fields in an expected order based on their Issue type .  Any text-row that does not conform to the expected order will not be processed by Bulk Insert</a:t>
            </a:r>
            <a:r>
              <a:rPr lang="en-US" sz="1500" dirty="0" smtClean="0"/>
              <a:t>.</a:t>
            </a:r>
            <a:endParaRPr lang="en-US" sz="1500" dirty="0"/>
          </a:p>
          <a:p>
            <a:pPr>
              <a:spcBef>
                <a:spcPts val="1200"/>
              </a:spcBef>
            </a:pPr>
            <a:r>
              <a:rPr lang="en-US" sz="1500" dirty="0"/>
              <a:t>If enabled, validations are performed on certain fields contained within the CSV file.  All validations will default to “off”.  If any processing validation flag is “blank”, the processing will assume the validation is turned “off”.  If populated with “1” the validation is turned “on”.  If enabled, validations are performed on the following fields</a:t>
            </a:r>
            <a:r>
              <a:rPr lang="en-US" sz="1500" dirty="0" smtClean="0"/>
              <a:t>:</a:t>
            </a:r>
            <a:endParaRPr lang="en-US" sz="1500" dirty="0"/>
          </a:p>
          <a:p>
            <a:pPr marL="0" indent="0">
              <a:spcBef>
                <a:spcPts val="1200"/>
              </a:spcBef>
              <a:buNone/>
            </a:pPr>
            <a:r>
              <a:rPr lang="en-US" sz="1500" b="1" u="sng" dirty="0">
                <a:solidFill>
                  <a:schemeClr val="accent5"/>
                </a:solidFill>
              </a:rPr>
              <a:t>Validation Types</a:t>
            </a:r>
            <a:r>
              <a:rPr lang="en-US" sz="1500" dirty="0" smtClean="0">
                <a:solidFill>
                  <a:schemeClr val="accent5"/>
                </a:solidFill>
              </a:rPr>
              <a:t>:</a:t>
            </a:r>
            <a:endParaRPr lang="en-US" sz="1500" dirty="0">
              <a:solidFill>
                <a:schemeClr val="accent5"/>
              </a:solidFill>
            </a:endParaRPr>
          </a:p>
          <a:p>
            <a:pPr>
              <a:spcBef>
                <a:spcPts val="1200"/>
              </a:spcBef>
            </a:pPr>
            <a:r>
              <a:rPr lang="en-US" sz="1500" b="1" dirty="0"/>
              <a:t>ESIID Duplicate Check</a:t>
            </a:r>
          </a:p>
          <a:p>
            <a:pPr lvl="1">
              <a:spcBef>
                <a:spcPts val="1200"/>
              </a:spcBef>
            </a:pPr>
            <a:r>
              <a:rPr lang="en-US" sz="1500" dirty="0"/>
              <a:t>‘1’ indicates that Duplicate ESIID Check be performed.  Will NOT submit issue with this check enabled if a duplicate issue is located in </a:t>
            </a:r>
            <a:r>
              <a:rPr lang="en-US" sz="1500" dirty="0" err="1"/>
              <a:t>MarkeTrak</a:t>
            </a:r>
            <a:r>
              <a:rPr lang="en-US" sz="1500" dirty="0"/>
              <a:t> containing this ESIID to which the submitter has access.  Potentially duplicated issues will be returned in result set.</a:t>
            </a:r>
          </a:p>
          <a:p>
            <a:pPr lvl="1">
              <a:spcBef>
                <a:spcPts val="1200"/>
              </a:spcBef>
            </a:pPr>
            <a:r>
              <a:rPr lang="en-US" sz="1500" dirty="0"/>
              <a:t>‘0’ indicates that Duplicate ESIID Check should be overridden.  This option will submit the issue (given all criteria and validations met) regardless of potentially duplicated items in the </a:t>
            </a:r>
            <a:r>
              <a:rPr lang="en-US" sz="1500" dirty="0" err="1"/>
              <a:t>MarkeTrak</a:t>
            </a:r>
            <a:r>
              <a:rPr lang="en-US" sz="1500" dirty="0"/>
              <a:t> system.</a:t>
            </a:r>
          </a:p>
          <a:p>
            <a:pPr lvl="1">
              <a:spcBef>
                <a:spcPts val="1200"/>
              </a:spcBef>
            </a:pPr>
            <a:r>
              <a:rPr lang="en-US" sz="1500" dirty="0"/>
              <a:t>If this field is left blank, a ‘0’ will automatically default in and the Duplicate ESIID Check will NOT be performed.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110</a:t>
            </a:fld>
            <a:endParaRPr lang="en-US"/>
          </a:p>
        </p:txBody>
      </p:sp>
    </p:spTree>
    <p:extLst>
      <p:ext uri="{BB962C8B-B14F-4D97-AF65-F5344CB8AC3E}">
        <p14:creationId xmlns:p14="http://schemas.microsoft.com/office/powerpoint/2010/main" val="17610820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File </a:t>
            </a:r>
            <a:r>
              <a:rPr lang="en-US" sz="2000" dirty="0" smtClean="0"/>
              <a:t>(cont.)</a:t>
            </a:r>
            <a:endParaRPr lang="en-US" sz="2000"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200"/>
              </a:spcBef>
            </a:pPr>
            <a:r>
              <a:rPr lang="en-US" sz="1450" b="1" dirty="0"/>
              <a:t>Global ID Duplicate Check</a:t>
            </a:r>
          </a:p>
          <a:p>
            <a:pPr lvl="1">
              <a:spcBef>
                <a:spcPts val="1200"/>
              </a:spcBef>
            </a:pPr>
            <a:r>
              <a:rPr lang="en-US" sz="1450" dirty="0"/>
              <a:t>‘1’ indicates that Duplicate Global ID Check be performed.  Will NOT submit issue with this check enabled if a duplicate issue is located in </a:t>
            </a:r>
            <a:r>
              <a:rPr lang="en-US" sz="1450" dirty="0" err="1"/>
              <a:t>MarkeTrak</a:t>
            </a:r>
            <a:r>
              <a:rPr lang="en-US" sz="1450" dirty="0"/>
              <a:t> containing this ESIID to which the submitter has access.  Potentially duplicated issues will be returned in result set.</a:t>
            </a:r>
          </a:p>
          <a:p>
            <a:pPr lvl="1">
              <a:spcBef>
                <a:spcPts val="1200"/>
              </a:spcBef>
            </a:pPr>
            <a:r>
              <a:rPr lang="en-US" sz="1450" dirty="0"/>
              <a:t>‘0’ indicates that Duplicate Global ID Check should be overridden.  This option will submit the issue (given all criteria and validations met) regardless of potentially duplicated items in the </a:t>
            </a:r>
            <a:r>
              <a:rPr lang="en-US" sz="1450" dirty="0" err="1"/>
              <a:t>MarkeTrak</a:t>
            </a:r>
            <a:r>
              <a:rPr lang="en-US" sz="1450" dirty="0"/>
              <a:t> system.</a:t>
            </a:r>
          </a:p>
          <a:p>
            <a:pPr lvl="1">
              <a:spcBef>
                <a:spcPts val="1200"/>
              </a:spcBef>
            </a:pPr>
            <a:r>
              <a:rPr lang="en-US" sz="1450" dirty="0"/>
              <a:t>If this field is left blank, a ‘0’ will automatically default in and the Duplicate Global ID Check will NOT be performed</a:t>
            </a:r>
            <a:r>
              <a:rPr lang="en-US" sz="1450" dirty="0" smtClean="0"/>
              <a:t>.</a:t>
            </a:r>
            <a:endParaRPr lang="en-US" sz="1450" dirty="0"/>
          </a:p>
          <a:p>
            <a:pPr>
              <a:spcBef>
                <a:spcPts val="1200"/>
              </a:spcBef>
            </a:pPr>
            <a:r>
              <a:rPr lang="en-US" sz="1450" b="1" dirty="0"/>
              <a:t>ESIID Validation</a:t>
            </a:r>
          </a:p>
          <a:p>
            <a:pPr lvl="1">
              <a:spcBef>
                <a:spcPts val="1200"/>
              </a:spcBef>
            </a:pPr>
            <a:r>
              <a:rPr lang="en-US" sz="1450" dirty="0"/>
              <a:t>‘1’ indicates the submitter wishes to submit the ESIID for validation against the ERCOT Registration System.  If the ESIID is not returned as valid, the issue will not be created</a:t>
            </a:r>
          </a:p>
          <a:p>
            <a:pPr lvl="1">
              <a:spcBef>
                <a:spcPts val="1200"/>
              </a:spcBef>
            </a:pPr>
            <a:r>
              <a:rPr lang="en-US" sz="1450" dirty="0"/>
              <a:t>‘0’ indicates the submitter wishes to submit the item to the </a:t>
            </a:r>
            <a:r>
              <a:rPr lang="en-US" sz="1450" dirty="0" err="1"/>
              <a:t>MarkeTrak</a:t>
            </a:r>
            <a:r>
              <a:rPr lang="en-US" sz="1450" dirty="0"/>
              <a:t> system regardless of ESIID existence in the ERCOT Registration System.</a:t>
            </a:r>
          </a:p>
          <a:p>
            <a:pPr lvl="1">
              <a:spcBef>
                <a:spcPts val="1200"/>
              </a:spcBef>
            </a:pPr>
            <a:r>
              <a:rPr lang="en-US" sz="1450" dirty="0"/>
              <a:t>If this field is left blank, a ‘0’ will automatically default in and the ESIID Validation check will NOT be performed.</a:t>
            </a:r>
          </a:p>
          <a:p>
            <a:pPr lvl="1">
              <a:spcBef>
                <a:spcPts val="1200"/>
              </a:spcBef>
            </a:pPr>
            <a:r>
              <a:rPr lang="en-US" sz="1450" dirty="0"/>
              <a:t>ESIID Validation must be enabled for Premise Type to be returned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111</a:t>
            </a:fld>
            <a:endParaRPr lang="en-US"/>
          </a:p>
        </p:txBody>
      </p:sp>
    </p:spTree>
    <p:extLst>
      <p:ext uri="{BB962C8B-B14F-4D97-AF65-F5344CB8AC3E}">
        <p14:creationId xmlns:p14="http://schemas.microsoft.com/office/powerpoint/2010/main" val="385005029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200"/>
              </a:spcBef>
            </a:pPr>
            <a:r>
              <a:rPr lang="en-US" sz="1450" b="1" dirty="0"/>
              <a:t>Evaluation Window </a:t>
            </a:r>
            <a:r>
              <a:rPr lang="en-US" sz="1450" b="1" dirty="0" smtClean="0"/>
              <a:t>Validation</a:t>
            </a:r>
            <a:endParaRPr lang="en-US" sz="1450" b="1" dirty="0"/>
          </a:p>
          <a:p>
            <a:pPr lvl="1">
              <a:spcBef>
                <a:spcPts val="1200"/>
              </a:spcBef>
            </a:pPr>
            <a:r>
              <a:rPr lang="en-US" sz="1450" dirty="0"/>
              <a:t>‘1’ indicates the submitter wishes to enable the Tran Type/SMRD evaluation rules for Cancel With Approval new Issues.  If the evaluation rule is violated, the issue will not be created.</a:t>
            </a:r>
          </a:p>
          <a:p>
            <a:pPr lvl="1">
              <a:spcBef>
                <a:spcPts val="1200"/>
              </a:spcBef>
            </a:pPr>
            <a:r>
              <a:rPr lang="en-US" sz="1450" dirty="0"/>
              <a:t>‘0’ indicates the submitter does NOT wish to enable the Tran Type/SMRD evaluation rules for Cancel With Approval new Issues.  If the evaluation rule is violated, the violation will be ignored and the issue will be created.</a:t>
            </a:r>
          </a:p>
          <a:p>
            <a:pPr lvl="1">
              <a:spcBef>
                <a:spcPts val="1200"/>
              </a:spcBef>
            </a:pPr>
            <a:r>
              <a:rPr lang="en-US" sz="1450" dirty="0"/>
              <a:t>If this field is left blank, a ‘0’ will automatically default and the Tran Type/SMRD evaluation rules for Cancel With Approval will NOT be performed.</a:t>
            </a:r>
          </a:p>
          <a:p>
            <a:pPr lvl="1">
              <a:spcBef>
                <a:spcPts val="1200"/>
              </a:spcBef>
            </a:pPr>
            <a:r>
              <a:rPr lang="en-US" sz="1450" dirty="0"/>
              <a:t>Global ID Validation must be enabled for Evaluation Window Validation flag to be evaluated</a:t>
            </a:r>
            <a:r>
              <a:rPr lang="en-US" sz="1450" dirty="0" smtClean="0"/>
              <a:t>.</a:t>
            </a:r>
            <a:endParaRPr lang="en-US" sz="1450" dirty="0"/>
          </a:p>
          <a:p>
            <a:pPr>
              <a:spcBef>
                <a:spcPts val="1200"/>
              </a:spcBef>
            </a:pPr>
            <a:r>
              <a:rPr lang="en-US" sz="1450" b="1" dirty="0"/>
              <a:t>Global ID </a:t>
            </a:r>
            <a:r>
              <a:rPr lang="en-US" sz="1450" b="1" dirty="0" smtClean="0"/>
              <a:t>Validation</a:t>
            </a:r>
            <a:endParaRPr lang="en-US" sz="1450" b="1" dirty="0"/>
          </a:p>
          <a:p>
            <a:pPr lvl="1">
              <a:spcBef>
                <a:spcPts val="1200"/>
              </a:spcBef>
            </a:pPr>
            <a:r>
              <a:rPr lang="en-US" sz="1450" dirty="0"/>
              <a:t>‘1’ indicates the submitter wishes to validate the Global ID involved with the submitted issue against the ERCOT Registration System.  If the Global ID involved with issue is not in the ERCOT Registration System, the issue will not be created</a:t>
            </a:r>
          </a:p>
          <a:p>
            <a:pPr lvl="1">
              <a:spcBef>
                <a:spcPts val="1200"/>
              </a:spcBef>
            </a:pPr>
            <a:r>
              <a:rPr lang="en-US" sz="1450" dirty="0"/>
              <a:t>‘0’ indicates the submitter does NOT wish to validate the Global ID involved with the submitted issue against the ERCOT Registration System.</a:t>
            </a:r>
          </a:p>
          <a:p>
            <a:pPr lvl="1">
              <a:spcBef>
                <a:spcPts val="1200"/>
              </a:spcBef>
            </a:pPr>
            <a:r>
              <a:rPr lang="en-US" sz="1450" dirty="0"/>
              <a:t>If this field is left blank, a ‘0’ will automatically default and the Global ID Validation will NOT be performed.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112</a:t>
            </a:fld>
            <a:endParaRPr lang="en-US"/>
          </a:p>
        </p:txBody>
      </p:sp>
    </p:spTree>
    <p:extLst>
      <p:ext uri="{BB962C8B-B14F-4D97-AF65-F5344CB8AC3E}">
        <p14:creationId xmlns:p14="http://schemas.microsoft.com/office/powerpoint/2010/main" val="31587036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r>
              <a:rPr lang="en-US" sz="1450" dirty="0"/>
              <a:t>Bulk Insert Templates: </a:t>
            </a:r>
          </a:p>
          <a:p>
            <a:pPr lvl="1"/>
            <a:r>
              <a:rPr lang="en-US" sz="1450" dirty="0"/>
              <a:t>Bulk Insert templates for every applicable subtype are available on the </a:t>
            </a:r>
            <a:r>
              <a:rPr lang="en-US" sz="1450" dirty="0" err="1"/>
              <a:t>MarkeTrak</a:t>
            </a:r>
            <a:r>
              <a:rPr lang="en-US" sz="1450" dirty="0"/>
              <a:t> Information </a:t>
            </a:r>
            <a:r>
              <a:rPr lang="en-US" sz="1450" dirty="0" smtClean="0"/>
              <a:t>Page.  </a:t>
            </a:r>
            <a:r>
              <a:rPr lang="en-US" sz="1450" dirty="0"/>
              <a:t>Below is a sample of the </a:t>
            </a:r>
            <a:r>
              <a:rPr lang="en-US" sz="1450" dirty="0" smtClean="0"/>
              <a:t>template </a:t>
            </a:r>
            <a:r>
              <a:rPr lang="en-US" sz="1450" dirty="0"/>
              <a:t>for the Usage/Billing Missing subtype: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113</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69942"/>
          <a:stretch>
            <a:fillRect/>
          </a:stretch>
        </p:blipFill>
        <p:spPr bwMode="auto">
          <a:xfrm>
            <a:off x="284957" y="1752600"/>
            <a:ext cx="8574087"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284957" y="3749040"/>
            <a:ext cx="8534400" cy="2438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50" dirty="0">
                <a:solidFill>
                  <a:schemeClr val="tx2"/>
                </a:solidFill>
              </a:rPr>
              <a:t>The definition of the data fields is as follows:</a:t>
            </a:r>
          </a:p>
          <a:p>
            <a:pPr lvl="1"/>
            <a:r>
              <a:rPr lang="en-US" sz="1450" dirty="0">
                <a:solidFill>
                  <a:schemeClr val="tx2"/>
                </a:solidFill>
              </a:rPr>
              <a:t>Required (</a:t>
            </a:r>
            <a:r>
              <a:rPr lang="en-US" sz="1450" dirty="0" err="1">
                <a:solidFill>
                  <a:schemeClr val="tx2"/>
                </a:solidFill>
              </a:rPr>
              <a:t>Req</a:t>
            </a:r>
            <a:r>
              <a:rPr lang="en-US" sz="1450" dirty="0">
                <a:solidFill>
                  <a:schemeClr val="tx2"/>
                </a:solidFill>
              </a:rPr>
              <a:t>)</a:t>
            </a:r>
          </a:p>
          <a:p>
            <a:pPr lvl="1"/>
            <a:r>
              <a:rPr lang="en-US" sz="1450" dirty="0">
                <a:solidFill>
                  <a:schemeClr val="tx2"/>
                </a:solidFill>
              </a:rPr>
              <a:t>Optional (Opt) </a:t>
            </a:r>
          </a:p>
          <a:p>
            <a:pPr lvl="1"/>
            <a:r>
              <a:rPr lang="en-US" sz="1450" dirty="0">
                <a:solidFill>
                  <a:schemeClr val="tx2"/>
                </a:solidFill>
              </a:rPr>
              <a:t>Not Applicable (N/A)</a:t>
            </a:r>
          </a:p>
          <a:p>
            <a:pPr lvl="1"/>
            <a:r>
              <a:rPr lang="en-US" sz="1450" dirty="0">
                <a:solidFill>
                  <a:schemeClr val="tx2"/>
                </a:solidFill>
              </a:rPr>
              <a:t>Required or Optional (R/O)</a:t>
            </a:r>
          </a:p>
          <a:p>
            <a:pPr lvl="1"/>
            <a:r>
              <a:rPr lang="en-US" sz="1450" dirty="0">
                <a:solidFill>
                  <a:schemeClr val="tx2"/>
                </a:solidFill>
              </a:rPr>
              <a:t>Required or Not Applicable (R/NA)</a:t>
            </a:r>
          </a:p>
          <a:p>
            <a:pPr lvl="1"/>
            <a:r>
              <a:rPr lang="en-US" sz="1450" dirty="0">
                <a:solidFill>
                  <a:schemeClr val="tx2"/>
                </a:solidFill>
              </a:rPr>
              <a:t>Optional or Not Applicable (O/NA)</a:t>
            </a:r>
          </a:p>
          <a:p>
            <a:pPr lvl="1"/>
            <a:r>
              <a:rPr lang="en-US" sz="1450" dirty="0" err="1">
                <a:solidFill>
                  <a:schemeClr val="tx2"/>
                </a:solidFill>
              </a:rPr>
              <a:t>DateTime</a:t>
            </a:r>
            <a:r>
              <a:rPr lang="en-US" sz="1450" dirty="0">
                <a:solidFill>
                  <a:schemeClr val="tx2"/>
                </a:solidFill>
              </a:rPr>
              <a:t> format = </a:t>
            </a:r>
            <a:r>
              <a:rPr lang="en-US" sz="1450" b="1" dirty="0" err="1" smtClean="0">
                <a:solidFill>
                  <a:schemeClr val="accent5"/>
                </a:solidFill>
              </a:rPr>
              <a:t>ccyy-mm-ddThh:mm:ss</a:t>
            </a:r>
            <a:r>
              <a:rPr lang="en-US" sz="1450" b="1" dirty="0" smtClean="0">
                <a:solidFill>
                  <a:schemeClr val="accent5"/>
                </a:solidFill>
              </a:rPr>
              <a:t>	</a:t>
            </a:r>
            <a:r>
              <a:rPr lang="en-US" sz="1450" b="1" dirty="0" err="1" smtClean="0">
                <a:solidFill>
                  <a:schemeClr val="accent5"/>
                </a:solidFill>
              </a:rPr>
              <a:t>eg</a:t>
            </a:r>
            <a:r>
              <a:rPr lang="en-US" sz="1450" b="1" dirty="0">
                <a:solidFill>
                  <a:schemeClr val="accent5"/>
                </a:solidFill>
              </a:rPr>
              <a:t>: 2015-11-15T13:20:57</a:t>
            </a:r>
          </a:p>
          <a:p>
            <a:pPr lvl="1"/>
            <a:r>
              <a:rPr lang="en-US" sz="1450" dirty="0">
                <a:solidFill>
                  <a:schemeClr val="tx2"/>
                </a:solidFill>
              </a:rPr>
              <a:t>Date format         = </a:t>
            </a:r>
            <a:r>
              <a:rPr lang="en-US" sz="1450" b="1" dirty="0" err="1">
                <a:solidFill>
                  <a:schemeClr val="accent5"/>
                </a:solidFill>
              </a:rPr>
              <a:t>ccyy</a:t>
            </a:r>
            <a:r>
              <a:rPr lang="en-US" sz="1450" b="1" dirty="0">
                <a:solidFill>
                  <a:schemeClr val="accent5"/>
                </a:solidFill>
              </a:rPr>
              <a:t>-mm-</a:t>
            </a:r>
            <a:r>
              <a:rPr lang="en-US" sz="1450" b="1" dirty="0" err="1">
                <a:solidFill>
                  <a:schemeClr val="accent5"/>
                </a:solidFill>
              </a:rPr>
              <a:t>dd</a:t>
            </a:r>
            <a:r>
              <a:rPr lang="en-US" sz="1450" b="1" dirty="0">
                <a:solidFill>
                  <a:schemeClr val="accent5"/>
                </a:solidFill>
              </a:rPr>
              <a:t>              </a:t>
            </a:r>
            <a:r>
              <a:rPr lang="en-US" sz="1450" b="1" dirty="0" smtClean="0">
                <a:solidFill>
                  <a:schemeClr val="accent5"/>
                </a:solidFill>
              </a:rPr>
              <a:t>	</a:t>
            </a:r>
            <a:r>
              <a:rPr lang="en-US" sz="1450" b="1" dirty="0" err="1" smtClean="0">
                <a:solidFill>
                  <a:schemeClr val="accent5"/>
                </a:solidFill>
              </a:rPr>
              <a:t>eg</a:t>
            </a:r>
            <a:r>
              <a:rPr lang="en-US" sz="1450" b="1" dirty="0">
                <a:solidFill>
                  <a:schemeClr val="accent5"/>
                </a:solidFill>
              </a:rPr>
              <a:t>: 2015-11-15</a:t>
            </a:r>
          </a:p>
        </p:txBody>
      </p:sp>
    </p:spTree>
    <p:extLst>
      <p:ext uri="{BB962C8B-B14F-4D97-AF65-F5344CB8AC3E}">
        <p14:creationId xmlns:p14="http://schemas.microsoft.com/office/powerpoint/2010/main" val="7696600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 Template</a:t>
            </a:r>
            <a:endParaRPr lang="en-US" b="1" dirty="0">
              <a:solidFill>
                <a:schemeClr val="accent1"/>
              </a:solidFill>
            </a:endParaRPr>
          </a:p>
        </p:txBody>
      </p:sp>
      <p:sp>
        <p:nvSpPr>
          <p:cNvPr id="3" name="Content Placeholder 2"/>
          <p:cNvSpPr>
            <a:spLocks noGrp="1"/>
          </p:cNvSpPr>
          <p:nvPr>
            <p:ph idx="1"/>
          </p:nvPr>
        </p:nvSpPr>
        <p:spPr>
          <a:xfrm>
            <a:off x="304800" y="914400"/>
            <a:ext cx="8534400" cy="1083852"/>
          </a:xfrm>
        </p:spPr>
        <p:txBody>
          <a:bodyPr/>
          <a:lstStyle/>
          <a:p>
            <a:r>
              <a:rPr lang="en-US" sz="2000" dirty="0"/>
              <a:t>Once all data has been entered into the required fields the bulk insert template header row should be deleted before saving the file in the CSV format.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114</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292306"/>
            <a:ext cx="8172450" cy="60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04800" y="3329442"/>
            <a:ext cx="8534400" cy="12425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chemeClr val="tx2"/>
                </a:solidFill>
              </a:rPr>
              <a:t>Before submission of the bulk insert CSV file the user should ensure all rows are accounted for in the file template to successfully pass validation for submission of the file.</a:t>
            </a:r>
          </a:p>
        </p:txBody>
      </p:sp>
    </p:spTree>
    <p:extLst>
      <p:ext uri="{BB962C8B-B14F-4D97-AF65-F5344CB8AC3E}">
        <p14:creationId xmlns:p14="http://schemas.microsoft.com/office/powerpoint/2010/main" val="42525944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a:t>
            </a:r>
            <a:endParaRPr lang="en-US" sz="2000" b="1" dirty="0">
              <a:solidFill>
                <a:schemeClr val="accent1"/>
              </a:solidFill>
            </a:endParaRPr>
          </a:p>
        </p:txBody>
      </p:sp>
      <p:sp>
        <p:nvSpPr>
          <p:cNvPr id="3" name="Content Placeholder 2"/>
          <p:cNvSpPr>
            <a:spLocks noGrp="1"/>
          </p:cNvSpPr>
          <p:nvPr>
            <p:ph idx="1"/>
          </p:nvPr>
        </p:nvSpPr>
        <p:spPr>
          <a:xfrm>
            <a:off x="304800" y="914400"/>
            <a:ext cx="8534400" cy="2528094"/>
          </a:xfrm>
        </p:spPr>
        <p:txBody>
          <a:bodyPr/>
          <a:lstStyle/>
          <a:p>
            <a:pPr>
              <a:spcBef>
                <a:spcPts val="1200"/>
              </a:spcBef>
            </a:pPr>
            <a:r>
              <a:rPr lang="en-US" sz="1500" dirty="0"/>
              <a:t>Submitting a Bulk Insert Issue:</a:t>
            </a:r>
          </a:p>
          <a:p>
            <a:pPr lvl="1">
              <a:spcBef>
                <a:spcPts val="1200"/>
              </a:spcBef>
            </a:pPr>
            <a:r>
              <a:rPr lang="en-US" sz="1500" dirty="0"/>
              <a:t>The following fields must be populated for successful submission of Bulk Insert:  Note: This is not for the CSV file. </a:t>
            </a:r>
          </a:p>
          <a:p>
            <a:pPr lvl="2">
              <a:spcBef>
                <a:spcPts val="1200"/>
              </a:spcBef>
            </a:pPr>
            <a:r>
              <a:rPr lang="en-US" sz="1500" dirty="0"/>
              <a:t>Issue Type	</a:t>
            </a:r>
          </a:p>
          <a:p>
            <a:pPr lvl="2">
              <a:spcBef>
                <a:spcPts val="1200"/>
              </a:spcBef>
            </a:pPr>
            <a:r>
              <a:rPr lang="en-US" sz="1500" dirty="0"/>
              <a:t>Sub-Type</a:t>
            </a:r>
          </a:p>
          <a:p>
            <a:pPr lvl="2">
              <a:spcBef>
                <a:spcPts val="1200"/>
              </a:spcBef>
            </a:pPr>
            <a:r>
              <a:rPr lang="en-US" sz="1500" dirty="0"/>
              <a:t>Report Destination</a:t>
            </a:r>
          </a:p>
          <a:p>
            <a:pPr lvl="1">
              <a:spcBef>
                <a:spcPts val="1200"/>
              </a:spcBef>
            </a:pPr>
            <a:r>
              <a:rPr lang="en-US" sz="1500" dirty="0"/>
              <a:t>The Submitter selects OK</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115</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3505200"/>
            <a:ext cx="65913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064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361949"/>
          </a:xfrm>
        </p:spPr>
        <p:txBody>
          <a:bodyPr/>
          <a:lstStyle/>
          <a:p>
            <a:r>
              <a:rPr lang="en-US" sz="1500" dirty="0"/>
              <a:t>From the Actions dropdown, </a:t>
            </a:r>
            <a:r>
              <a:rPr lang="en-US" sz="1500" dirty="0" smtClean="0"/>
              <a:t>select Add </a:t>
            </a:r>
            <a:r>
              <a:rPr lang="en-US" sz="1500" dirty="0"/>
              <a:t>File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116</a:t>
            </a:fld>
            <a:endParaRPr lang="en-US"/>
          </a:p>
        </p:txBody>
      </p:sp>
      <p:sp>
        <p:nvSpPr>
          <p:cNvPr id="5" name="Content Placeholder 2"/>
          <p:cNvSpPr txBox="1">
            <a:spLocks/>
          </p:cNvSpPr>
          <p:nvPr/>
        </p:nvSpPr>
        <p:spPr>
          <a:xfrm>
            <a:off x="304800" y="3429001"/>
            <a:ext cx="8534400" cy="36194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solidFill>
                  <a:schemeClr val="tx2"/>
                </a:solidFill>
              </a:rPr>
              <a:t>Select Browse, locate the CSV file for your Bulk Insert, and then press Upload &amp; Attach File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295400"/>
            <a:ext cx="5495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9886"/>
          <a:stretch>
            <a:fillRect/>
          </a:stretch>
        </p:blipFill>
        <p:spPr bwMode="auto">
          <a:xfrm>
            <a:off x="1824038" y="3838575"/>
            <a:ext cx="549592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43620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304800"/>
          </a:xfrm>
        </p:spPr>
        <p:txBody>
          <a:bodyPr/>
          <a:lstStyle/>
          <a:p>
            <a:r>
              <a:rPr lang="en-US" sz="1500" dirty="0"/>
              <a:t>Press Attach and Validate.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117</a:t>
            </a:fld>
            <a:endParaRPr lang="en-US"/>
          </a:p>
        </p:txBody>
      </p:sp>
      <p:sp>
        <p:nvSpPr>
          <p:cNvPr id="5" name="Content Placeholder 2"/>
          <p:cNvSpPr txBox="1">
            <a:spLocks/>
          </p:cNvSpPr>
          <p:nvPr/>
        </p:nvSpPr>
        <p:spPr>
          <a:xfrm>
            <a:off x="304800" y="3638550"/>
            <a:ext cx="8534400" cy="304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solidFill>
                  <a:schemeClr val="tx2"/>
                </a:solidFill>
              </a:rPr>
              <a:t>Once the file has been attached select OK to validate the format of the CSV file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238250"/>
            <a:ext cx="54959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2252" b="29581"/>
          <a:stretch>
            <a:fillRect/>
          </a:stretch>
        </p:blipFill>
        <p:spPr bwMode="auto">
          <a:xfrm>
            <a:off x="1824038" y="3962400"/>
            <a:ext cx="549592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8720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2819400" cy="5257800"/>
          </a:xfrm>
        </p:spPr>
        <p:txBody>
          <a:bodyPr/>
          <a:lstStyle/>
          <a:p>
            <a:r>
              <a:rPr lang="en-US" sz="1450" dirty="0"/>
              <a:t>Validation will be done on </a:t>
            </a:r>
            <a:r>
              <a:rPr lang="en-US" sz="1450" dirty="0" smtClean="0"/>
              <a:t>the uploaded </a:t>
            </a:r>
            <a:r>
              <a:rPr lang="en-US" sz="1450" dirty="0"/>
              <a:t>file.  </a:t>
            </a:r>
          </a:p>
          <a:p>
            <a:pPr lvl="1"/>
            <a:r>
              <a:rPr lang="en-US" sz="1450" dirty="0"/>
              <a:t>If the upload fails for incorrect number of columns or the file is formatted incorrectly it will not pass validation and, the comments section will display a failure message. The user will then have the option of correcting the CSV </a:t>
            </a:r>
            <a:r>
              <a:rPr lang="en-US" sz="1450" dirty="0" smtClean="0"/>
              <a:t>file. Once </a:t>
            </a:r>
            <a:r>
              <a:rPr lang="en-US" sz="1450" dirty="0"/>
              <a:t>the file is corrected the file must be deleted before it can be re-attached. To delete the file, select the trash can icon(delete)  next to the attached file and select “Delete File” from the resulting “pop up” window.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118</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0638" b="7903"/>
          <a:stretch>
            <a:fillRect/>
          </a:stretch>
        </p:blipFill>
        <p:spPr bwMode="auto">
          <a:xfrm>
            <a:off x="3366135" y="990600"/>
            <a:ext cx="54959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035" y="3962400"/>
            <a:ext cx="54959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21521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500" dirty="0"/>
              <a:t>If the upload is successful, a message indicating “All rows passed validation” will appear.</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119</a:t>
            </a:fld>
            <a:endParaRPr lang="en-US"/>
          </a:p>
        </p:txBody>
      </p:sp>
      <p:sp>
        <p:nvSpPr>
          <p:cNvPr id="5" name="Content Placeholder 2"/>
          <p:cNvSpPr txBox="1">
            <a:spLocks/>
          </p:cNvSpPr>
          <p:nvPr/>
        </p:nvSpPr>
        <p:spPr>
          <a:xfrm>
            <a:off x="381000" y="40386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solidFill>
                  <a:schemeClr val="tx2"/>
                </a:solidFill>
              </a:rPr>
              <a:t>Select Submit Bulk File to create individual issues.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419225"/>
            <a:ext cx="54959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b="25592"/>
          <a:stretch>
            <a:fillRect/>
          </a:stretch>
        </p:blipFill>
        <p:spPr bwMode="auto">
          <a:xfrm>
            <a:off x="1824038" y="4572000"/>
            <a:ext cx="54959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020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694099" y="914400"/>
            <a:ext cx="8534400" cy="533400"/>
          </a:xfrm>
        </p:spPr>
        <p:txBody>
          <a:bodyPr/>
          <a:lstStyle/>
          <a:p>
            <a:pPr marL="0" indent="0">
              <a:spcBef>
                <a:spcPts val="1800"/>
              </a:spcBef>
              <a:buNone/>
            </a:pPr>
            <a:r>
              <a:rPr lang="en-US" sz="2000" dirty="0"/>
              <a:t>Home page now defaults to the selected report with each login.</a:t>
            </a:r>
            <a:endParaRPr lang="en-US" sz="20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pPr/>
              <a:t>12</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47800"/>
            <a:ext cx="5041900"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4343400" y="2628900"/>
            <a:ext cx="1828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23428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762000"/>
          </a:xfrm>
        </p:spPr>
        <p:txBody>
          <a:bodyPr/>
          <a:lstStyle/>
          <a:p>
            <a:r>
              <a:rPr lang="en-US" sz="2000" dirty="0"/>
              <a:t>After submitting the issue it will automatically close the Bulk Insert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120</a:t>
            </a:fld>
            <a:endParaRPr lang="en-US"/>
          </a:p>
        </p:txBody>
      </p:sp>
      <p:sp>
        <p:nvSpPr>
          <p:cNvPr id="5" name="Content Placeholder 2"/>
          <p:cNvSpPr txBox="1">
            <a:spLocks/>
          </p:cNvSpPr>
          <p:nvPr/>
        </p:nvSpPr>
        <p:spPr>
          <a:xfrm>
            <a:off x="304800" y="4495800"/>
            <a:ext cx="8534400" cy="10747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chemeClr val="tx2"/>
                </a:solidFill>
              </a:rPr>
              <a:t>When a Bulk Insert is submitted, the Bulk Insert </a:t>
            </a:r>
            <a:r>
              <a:rPr lang="en-US" sz="2000" dirty="0" err="1">
                <a:solidFill>
                  <a:schemeClr val="tx2"/>
                </a:solidFill>
              </a:rPr>
              <a:t>MarkeTrak</a:t>
            </a:r>
            <a:r>
              <a:rPr lang="en-US" sz="2000" dirty="0">
                <a:solidFill>
                  <a:schemeClr val="tx2"/>
                </a:solidFill>
              </a:rPr>
              <a:t> Number becomes the “parent” and will be populated on each individual </a:t>
            </a:r>
            <a:r>
              <a:rPr lang="en-US" sz="2000" dirty="0" err="1">
                <a:solidFill>
                  <a:schemeClr val="tx2"/>
                </a:solidFill>
              </a:rPr>
              <a:t>MarkeTrak</a:t>
            </a:r>
            <a:r>
              <a:rPr lang="en-US" sz="2000" dirty="0">
                <a:solidFill>
                  <a:schemeClr val="tx2"/>
                </a:solidFill>
              </a:rPr>
              <a:t> issue (which are the “children</a:t>
            </a:r>
            <a:r>
              <a:rPr lang="en-US" sz="2000" dirty="0" smtClean="0">
                <a:solidFill>
                  <a:schemeClr val="tx2"/>
                </a:solidFill>
              </a:rPr>
              <a:t>”) created </a:t>
            </a:r>
            <a:r>
              <a:rPr lang="en-US" sz="2000" dirty="0">
                <a:solidFill>
                  <a:schemeClr val="tx2"/>
                </a:solidFill>
              </a:rPr>
              <a:t>by the Bulk Insert.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828800"/>
            <a:ext cx="54959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1854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a:t>
            </a:r>
            <a:r>
              <a:rPr lang="en-US" dirty="0"/>
              <a:t>Validations</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a:spcBef>
                <a:spcPts val="600"/>
              </a:spcBef>
            </a:pPr>
            <a:r>
              <a:rPr lang="en-US" sz="1300" dirty="0" smtClean="0"/>
              <a:t>File format level validation </a:t>
            </a:r>
            <a:r>
              <a:rPr lang="en-US" sz="1300" dirty="0"/>
              <a:t>is performed on the CSV file during the Attach and Validation transition to determine if the correct number of columns is present and will immediately return confirmation results back to </a:t>
            </a:r>
            <a:r>
              <a:rPr lang="en-US" sz="1300" dirty="0" err="1"/>
              <a:t>MarkeTrak</a:t>
            </a:r>
            <a:r>
              <a:rPr lang="en-US" sz="1300" dirty="0"/>
              <a:t>.  This will show the number of rows that successfully uploaded and the number that did not upload due to an invalid number of columns.</a:t>
            </a:r>
          </a:p>
          <a:p>
            <a:pPr>
              <a:spcBef>
                <a:spcPts val="600"/>
              </a:spcBef>
            </a:pPr>
            <a:r>
              <a:rPr lang="en-US" sz="1300" dirty="0"/>
              <a:t>Business </a:t>
            </a:r>
            <a:r>
              <a:rPr lang="en-US" sz="1300" dirty="0" smtClean="0"/>
              <a:t>data validations are </a:t>
            </a:r>
            <a:r>
              <a:rPr lang="en-US" sz="1300" dirty="0"/>
              <a:t>also performed on the file and the results from this will be posted to the report destination selected during Submit.  This validation is performed on the required field’s portion of the CSV file.  The results will either post to the </a:t>
            </a:r>
            <a:r>
              <a:rPr lang="en-US" sz="1300" dirty="0" err="1"/>
              <a:t>MarkeTrak</a:t>
            </a:r>
            <a:r>
              <a:rPr lang="en-US" sz="1300" dirty="0"/>
              <a:t> issue or  the Reports  and Extracts Index on MIS, depending upon which report destination was selected upon Submit. This report will contain five additional fields, which will be added at the end of each row on the report.  The additional fields will represent the following data:</a:t>
            </a:r>
          </a:p>
          <a:p>
            <a:pPr lvl="1">
              <a:spcBef>
                <a:spcPts val="600"/>
              </a:spcBef>
            </a:pPr>
            <a:r>
              <a:rPr lang="en-US" sz="1300" b="1" dirty="0"/>
              <a:t>Success or </a:t>
            </a:r>
            <a:r>
              <a:rPr lang="en-US" sz="1300" b="1" dirty="0" smtClean="0"/>
              <a:t>Fail</a:t>
            </a:r>
            <a:r>
              <a:rPr lang="en-US" sz="1300" dirty="0" smtClean="0"/>
              <a:t>: This </a:t>
            </a:r>
            <a:r>
              <a:rPr lang="en-US" sz="1300" dirty="0"/>
              <a:t>field contains the word “success” or “fail”.  Success will indicate the </a:t>
            </a:r>
            <a:r>
              <a:rPr lang="en-US" sz="1300" dirty="0" err="1"/>
              <a:t>MarkeTrak</a:t>
            </a:r>
            <a:r>
              <a:rPr lang="en-US" sz="1300" dirty="0"/>
              <a:t> issue was successfully submitted in </a:t>
            </a:r>
            <a:r>
              <a:rPr lang="en-US" sz="1300" dirty="0" err="1"/>
              <a:t>MarkeTrak</a:t>
            </a:r>
            <a:r>
              <a:rPr lang="en-US" sz="1300" dirty="0"/>
              <a:t> via bulk insert.  Fail will indicate the </a:t>
            </a:r>
            <a:r>
              <a:rPr lang="en-US" sz="1300" dirty="0" err="1"/>
              <a:t>MarkeTrak</a:t>
            </a:r>
            <a:r>
              <a:rPr lang="en-US" sz="1300" dirty="0"/>
              <a:t> issue failed to be submitted in </a:t>
            </a:r>
            <a:r>
              <a:rPr lang="en-US" sz="1300" dirty="0" err="1"/>
              <a:t>MarkeTrak</a:t>
            </a:r>
            <a:r>
              <a:rPr lang="en-US" sz="1300" dirty="0"/>
              <a:t> via bulk insert.</a:t>
            </a:r>
          </a:p>
          <a:p>
            <a:pPr lvl="1">
              <a:spcBef>
                <a:spcPts val="600"/>
              </a:spcBef>
            </a:pPr>
            <a:r>
              <a:rPr lang="en-US" sz="1300" b="1" dirty="0"/>
              <a:t>Error </a:t>
            </a:r>
            <a:r>
              <a:rPr lang="en-US" sz="1300" b="1" dirty="0" smtClean="0"/>
              <a:t>Code</a:t>
            </a:r>
            <a:r>
              <a:rPr lang="en-US" sz="1300" dirty="0" smtClean="0"/>
              <a:t>: This </a:t>
            </a:r>
            <a:r>
              <a:rPr lang="en-US" sz="1300" dirty="0"/>
              <a:t>code contains the error code of a failed attempt to submit a </a:t>
            </a:r>
            <a:r>
              <a:rPr lang="en-US" sz="1300" dirty="0" err="1"/>
              <a:t>MarkeTrak</a:t>
            </a:r>
            <a:r>
              <a:rPr lang="en-US" sz="1300" dirty="0"/>
              <a:t> issue via bulk insert.  This field will only be populated when an issue has failed.</a:t>
            </a:r>
          </a:p>
          <a:p>
            <a:pPr lvl="1">
              <a:spcBef>
                <a:spcPts val="600"/>
              </a:spcBef>
            </a:pPr>
            <a:r>
              <a:rPr lang="en-US" sz="1300" b="1" dirty="0"/>
              <a:t>Error </a:t>
            </a:r>
            <a:r>
              <a:rPr lang="en-US" sz="1300" b="1" dirty="0" smtClean="0"/>
              <a:t>Message</a:t>
            </a:r>
            <a:r>
              <a:rPr lang="en-US" sz="1300" dirty="0" smtClean="0"/>
              <a:t>: This </a:t>
            </a:r>
            <a:r>
              <a:rPr lang="en-US" sz="1300" dirty="0"/>
              <a:t>field contains the error message explaining why the </a:t>
            </a:r>
            <a:r>
              <a:rPr lang="en-US" sz="1300" dirty="0" err="1"/>
              <a:t>MarkeTrak</a:t>
            </a:r>
            <a:r>
              <a:rPr lang="en-US" sz="1300" dirty="0"/>
              <a:t> issued failed to be submitted via bulk insert.  This field will only be populated when an issue has failed.</a:t>
            </a:r>
          </a:p>
          <a:p>
            <a:pPr lvl="1">
              <a:spcBef>
                <a:spcPts val="600"/>
              </a:spcBef>
            </a:pPr>
            <a:r>
              <a:rPr lang="en-US" sz="1300" b="1" dirty="0"/>
              <a:t>Date/Time </a:t>
            </a:r>
            <a:r>
              <a:rPr lang="en-US" sz="1300" b="1" dirty="0" smtClean="0"/>
              <a:t>Stamp</a:t>
            </a:r>
            <a:r>
              <a:rPr lang="en-US" sz="1300" dirty="0" smtClean="0"/>
              <a:t>: This </a:t>
            </a:r>
            <a:r>
              <a:rPr lang="en-US" sz="1300" dirty="0"/>
              <a:t>field contains the date and time of when the issue was attempted to be submitted via bulk insert in </a:t>
            </a:r>
            <a:r>
              <a:rPr lang="en-US" sz="1300" dirty="0" err="1"/>
              <a:t>MarkeTrak</a:t>
            </a:r>
            <a:r>
              <a:rPr lang="en-US" sz="1300" dirty="0"/>
              <a:t>.</a:t>
            </a:r>
          </a:p>
          <a:p>
            <a:pPr lvl="1">
              <a:spcBef>
                <a:spcPts val="600"/>
              </a:spcBef>
            </a:pPr>
            <a:r>
              <a:rPr lang="en-US" sz="1300" b="1" dirty="0"/>
              <a:t>Issue </a:t>
            </a:r>
            <a:r>
              <a:rPr lang="en-US" sz="1300" b="1" dirty="0" smtClean="0"/>
              <a:t>ID</a:t>
            </a:r>
            <a:r>
              <a:rPr lang="en-US" sz="1300" dirty="0" smtClean="0"/>
              <a:t>: The </a:t>
            </a:r>
            <a:r>
              <a:rPr lang="en-US" sz="1300" dirty="0"/>
              <a:t>field contains the </a:t>
            </a:r>
            <a:r>
              <a:rPr lang="en-US" sz="1300" dirty="0" err="1"/>
              <a:t>MarkeTrak</a:t>
            </a:r>
            <a:r>
              <a:rPr lang="en-US" sz="1300" dirty="0"/>
              <a:t> issue ID for successfully submitted issues.</a:t>
            </a:r>
          </a:p>
          <a:p>
            <a:pPr>
              <a:spcBef>
                <a:spcPts val="600"/>
              </a:spcBef>
            </a:pPr>
            <a:r>
              <a:rPr lang="en-US" sz="1300" dirty="0"/>
              <a:t>Allow adequate time after submitting a bulk insert issue for the system to create each individual issue.  This will take an average of just a few seconds for each issue or row submitted, but can add up if several are submitted at once.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121</a:t>
            </a:fld>
            <a:endParaRPr lang="en-US"/>
          </a:p>
        </p:txBody>
      </p:sp>
    </p:spTree>
    <p:extLst>
      <p:ext uri="{BB962C8B-B14F-4D97-AF65-F5344CB8AC3E}">
        <p14:creationId xmlns:p14="http://schemas.microsoft.com/office/powerpoint/2010/main" val="41108875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Report </a:t>
            </a:r>
            <a:r>
              <a:rPr lang="en-US" dirty="0"/>
              <a:t>Destination</a:t>
            </a:r>
            <a:endParaRPr lang="en-US" b="1" dirty="0">
              <a:solidFill>
                <a:schemeClr val="accent1"/>
              </a:solidFill>
            </a:endParaRPr>
          </a:p>
        </p:txBody>
      </p:sp>
      <p:sp>
        <p:nvSpPr>
          <p:cNvPr id="3" name="Content Placeholder 2"/>
          <p:cNvSpPr>
            <a:spLocks noGrp="1"/>
          </p:cNvSpPr>
          <p:nvPr>
            <p:ph idx="1"/>
          </p:nvPr>
        </p:nvSpPr>
        <p:spPr>
          <a:xfrm>
            <a:off x="304800" y="914400"/>
            <a:ext cx="8534400" cy="1524000"/>
          </a:xfrm>
          <a:ln>
            <a:noFill/>
          </a:ln>
        </p:spPr>
        <p:txBody>
          <a:bodyPr/>
          <a:lstStyle/>
          <a:p>
            <a:r>
              <a:rPr lang="en-US" sz="1800" dirty="0"/>
              <a:t>Users have a choice during the submit process to post the results file as an attachment to the </a:t>
            </a:r>
            <a:r>
              <a:rPr lang="en-US" sz="1800" dirty="0" err="1"/>
              <a:t>MarkeTrak</a:t>
            </a:r>
            <a:r>
              <a:rPr lang="en-US" sz="1800" dirty="0"/>
              <a:t> issue or to the reports section on </a:t>
            </a:r>
            <a:r>
              <a:rPr lang="en-US" sz="1800" dirty="0" smtClean="0"/>
              <a:t>MIS. If </a:t>
            </a:r>
            <a:r>
              <a:rPr lang="en-US" sz="1800" dirty="0"/>
              <a:t>MIS is the report destination selected, the results file will post to MIS and the user will need to download the </a:t>
            </a:r>
            <a:r>
              <a:rPr lang="en-US" sz="1800" dirty="0" smtClean="0"/>
              <a:t>file. To </a:t>
            </a:r>
            <a:r>
              <a:rPr lang="en-US" sz="1800" dirty="0"/>
              <a:t>access MIS, select the MIS link at the top of the </a:t>
            </a:r>
            <a:r>
              <a:rPr lang="en-US" sz="1800" dirty="0" err="1"/>
              <a:t>MarkeTrak</a:t>
            </a:r>
            <a:r>
              <a:rPr lang="en-US" sz="1800" dirty="0"/>
              <a:t> GUI screen.</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122</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2636837"/>
            <a:ext cx="8477250" cy="109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867400" y="2484437"/>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9282577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Report </a:t>
            </a:r>
            <a:r>
              <a:rPr lang="en-US" dirty="0"/>
              <a:t>Destination</a:t>
            </a:r>
            <a:endParaRPr lang="en-US" b="1" dirty="0">
              <a:solidFill>
                <a:schemeClr val="accent1"/>
              </a:solidFill>
            </a:endParaRPr>
          </a:p>
        </p:txBody>
      </p:sp>
      <p:sp>
        <p:nvSpPr>
          <p:cNvPr id="3" name="Content Placeholder 2"/>
          <p:cNvSpPr>
            <a:spLocks noGrp="1"/>
          </p:cNvSpPr>
          <p:nvPr>
            <p:ph idx="1"/>
          </p:nvPr>
        </p:nvSpPr>
        <p:spPr>
          <a:xfrm>
            <a:off x="304800" y="914400"/>
            <a:ext cx="8534400" cy="304800"/>
          </a:xfrm>
        </p:spPr>
        <p:txBody>
          <a:bodyPr/>
          <a:lstStyle/>
          <a:p>
            <a:r>
              <a:rPr lang="en-US" sz="1600" dirty="0"/>
              <a:t>From within MIS, select the Retail link to access the reports.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123</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16470" t="11836" r="17738" b="20692"/>
          <a:stretch>
            <a:fillRect/>
          </a:stretch>
        </p:blipFill>
        <p:spPr bwMode="auto">
          <a:xfrm>
            <a:off x="1524000" y="1382712"/>
            <a:ext cx="6172200" cy="48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733800" y="1828800"/>
            <a:ext cx="1524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762407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Insert: Report Destination</a:t>
            </a:r>
            <a:endParaRPr lang="en-US" b="1" dirty="0">
              <a:solidFill>
                <a:schemeClr val="accent1"/>
              </a:solidFill>
            </a:endParaRPr>
          </a:p>
        </p:txBody>
      </p:sp>
      <p:sp>
        <p:nvSpPr>
          <p:cNvPr id="3" name="Content Placeholder 2"/>
          <p:cNvSpPr>
            <a:spLocks noGrp="1"/>
          </p:cNvSpPr>
          <p:nvPr>
            <p:ph idx="1"/>
          </p:nvPr>
        </p:nvSpPr>
        <p:spPr>
          <a:xfrm>
            <a:off x="304800" y="914400"/>
            <a:ext cx="8534400" cy="304800"/>
          </a:xfrm>
        </p:spPr>
        <p:txBody>
          <a:bodyPr/>
          <a:lstStyle/>
          <a:p>
            <a:r>
              <a:rPr lang="en-US" sz="1800" dirty="0"/>
              <a:t>Select the </a:t>
            </a:r>
            <a:r>
              <a:rPr lang="en-US" sz="1800" dirty="0" err="1"/>
              <a:t>MarkeTrak</a:t>
            </a:r>
            <a:r>
              <a:rPr lang="en-US" sz="1800" dirty="0"/>
              <a:t> Bulk Submissions Report link to access the .csv file.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124</a:t>
            </a:fld>
            <a:endParaRPr lang="en-US"/>
          </a:p>
        </p:txBody>
      </p:sp>
      <p:grpSp>
        <p:nvGrpSpPr>
          <p:cNvPr id="8" name="Group 7"/>
          <p:cNvGrpSpPr/>
          <p:nvPr/>
        </p:nvGrpSpPr>
        <p:grpSpPr>
          <a:xfrm>
            <a:off x="1737519" y="1524000"/>
            <a:ext cx="5668963" cy="4446587"/>
            <a:chOff x="1828800" y="1524000"/>
            <a:chExt cx="5668963" cy="4446587"/>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6406" t="13721" r="17734" b="28015"/>
            <a:stretch>
              <a:fillRect/>
            </a:stretch>
          </p:blipFill>
          <p:spPr bwMode="auto">
            <a:xfrm>
              <a:off x="1828800" y="1524000"/>
              <a:ext cx="5668963" cy="385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5314950" y="4256087"/>
              <a:ext cx="1828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86082"/>
            <a:stretch>
              <a:fillRect/>
            </a:stretch>
          </p:blipFill>
          <p:spPr bwMode="auto">
            <a:xfrm>
              <a:off x="1920875" y="5456237"/>
              <a:ext cx="5486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01911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2747168"/>
          </a:xfrm>
        </p:spPr>
        <p:txBody>
          <a:bodyPr/>
          <a:lstStyle/>
          <a:p>
            <a:pPr marL="0" indent="0">
              <a:spcBef>
                <a:spcPts val="1800"/>
              </a:spcBef>
              <a:buNone/>
            </a:pPr>
            <a:r>
              <a:rPr lang="en-US" sz="2000" b="1" i="1" dirty="0" smtClean="0"/>
              <a:t>In what format should your Bulk Insert file be saved, prior to uploading into </a:t>
            </a:r>
            <a:r>
              <a:rPr lang="en-US" sz="2000" b="1" i="1" dirty="0" err="1" smtClean="0"/>
              <a:t>MarkeTrak</a:t>
            </a:r>
            <a:r>
              <a:rPr lang="en-US" sz="2000" b="1" i="1" dirty="0" smtClean="0"/>
              <a:t>?</a:t>
            </a:r>
          </a:p>
          <a:p>
            <a:pPr marL="857250" lvl="1" indent="-457200">
              <a:spcBef>
                <a:spcPts val="2400"/>
              </a:spcBef>
              <a:buFont typeface="+mj-lt"/>
              <a:buAutoNum type="alphaLcParenR"/>
            </a:pPr>
            <a:r>
              <a:rPr lang="en-US" sz="2000" dirty="0" smtClean="0"/>
              <a:t>*.pdf</a:t>
            </a:r>
          </a:p>
          <a:p>
            <a:pPr marL="857250" lvl="1" indent="-457200">
              <a:spcBef>
                <a:spcPts val="1200"/>
              </a:spcBef>
              <a:buFont typeface="+mj-lt"/>
              <a:buAutoNum type="alphaLcParenR"/>
            </a:pPr>
            <a:r>
              <a:rPr lang="en-US" sz="2000" dirty="0" smtClean="0"/>
              <a:t>*.txt</a:t>
            </a:r>
          </a:p>
          <a:p>
            <a:pPr marL="857250" lvl="1" indent="-457200">
              <a:spcBef>
                <a:spcPts val="1200"/>
              </a:spcBef>
              <a:buFont typeface="+mj-lt"/>
              <a:buAutoNum type="alphaLcParenR"/>
            </a:pPr>
            <a:r>
              <a:rPr lang="en-US" sz="2000" dirty="0" smtClean="0"/>
              <a:t>*.csv</a:t>
            </a:r>
          </a:p>
          <a:p>
            <a:pPr marL="857250" lvl="1" indent="-457200">
              <a:spcBef>
                <a:spcPts val="1200"/>
              </a:spcBef>
              <a:buFont typeface="+mj-lt"/>
              <a:buAutoNum type="alphaLcParenR"/>
            </a:pPr>
            <a:r>
              <a:rPr lang="en-US" sz="2000" dirty="0" smtClean="0"/>
              <a:t>*.</a:t>
            </a:r>
            <a:r>
              <a:rPr lang="en-US" sz="2000" dirty="0" err="1" smtClean="0"/>
              <a:t>xlsx</a:t>
            </a:r>
            <a:endParaRPr lang="en-US" sz="2000" dirty="0" smtClean="0"/>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125</a:t>
            </a:fld>
            <a:endParaRPr lang="en-US"/>
          </a:p>
        </p:txBody>
      </p:sp>
      <p:sp>
        <p:nvSpPr>
          <p:cNvPr id="5" name="Content Placeholder 2"/>
          <p:cNvSpPr txBox="1">
            <a:spLocks/>
          </p:cNvSpPr>
          <p:nvPr/>
        </p:nvSpPr>
        <p:spPr>
          <a:xfrm>
            <a:off x="304800" y="4419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None/>
            </a:pPr>
            <a:r>
              <a:rPr lang="en-US" sz="2000" i="1" dirty="0" smtClean="0"/>
              <a:t>*.csv</a:t>
            </a:r>
            <a:endParaRPr lang="en-US" sz="2000" i="1" dirty="0"/>
          </a:p>
        </p:txBody>
      </p:sp>
      <p:sp>
        <p:nvSpPr>
          <p:cNvPr id="6" name="Rectangle 5"/>
          <p:cNvSpPr/>
          <p:nvPr/>
        </p:nvSpPr>
        <p:spPr>
          <a:xfrm>
            <a:off x="1524000" y="4428744"/>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9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2747168"/>
          </a:xfrm>
        </p:spPr>
        <p:txBody>
          <a:bodyPr/>
          <a:lstStyle/>
          <a:p>
            <a:pPr marL="0" indent="0">
              <a:spcBef>
                <a:spcPts val="1800"/>
              </a:spcBef>
              <a:buNone/>
            </a:pPr>
            <a:r>
              <a:rPr lang="en-US" sz="2000" b="1" i="1" dirty="0" smtClean="0"/>
              <a:t>True or False:</a:t>
            </a:r>
          </a:p>
          <a:p>
            <a:pPr marL="0" indent="0">
              <a:spcBef>
                <a:spcPts val="1800"/>
              </a:spcBef>
              <a:buNone/>
            </a:pPr>
            <a:r>
              <a:rPr lang="en-US" sz="2000" dirty="0"/>
              <a:t>Bulk Insert templates for every applicable subtype are available on the </a:t>
            </a:r>
            <a:r>
              <a:rPr lang="en-US" sz="2000" dirty="0" err="1"/>
              <a:t>MarkeTrak</a:t>
            </a:r>
            <a:r>
              <a:rPr lang="en-US" sz="2000" dirty="0"/>
              <a:t> Information </a:t>
            </a:r>
            <a:r>
              <a:rPr lang="en-US" sz="2000" dirty="0" smtClean="0"/>
              <a:t>Page.</a:t>
            </a:r>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126</a:t>
            </a:fld>
            <a:endParaRPr lang="en-US"/>
          </a:p>
        </p:txBody>
      </p:sp>
      <p:sp>
        <p:nvSpPr>
          <p:cNvPr id="5" name="Content Placeholder 2"/>
          <p:cNvSpPr txBox="1">
            <a:spLocks/>
          </p:cNvSpPr>
          <p:nvPr/>
        </p:nvSpPr>
        <p:spPr>
          <a:xfrm>
            <a:off x="304800" y="4419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endParaRPr lang="en-US" sz="2000" b="1" dirty="0" smtClean="0">
              <a:solidFill>
                <a:schemeClr val="accent1"/>
              </a:solidFill>
            </a:endParaRPr>
          </a:p>
          <a:p>
            <a:pPr marL="0" indent="0" algn="ctr">
              <a:spcBef>
                <a:spcPts val="1800"/>
              </a:spcBef>
              <a:buNone/>
            </a:pPr>
            <a:r>
              <a:rPr lang="en-US" sz="2000" i="1" dirty="0" smtClean="0"/>
              <a:t>True</a:t>
            </a:r>
            <a:endParaRPr lang="en-US" sz="2000" i="1" dirty="0"/>
          </a:p>
        </p:txBody>
      </p:sp>
      <p:sp>
        <p:nvSpPr>
          <p:cNvPr id="6" name="Rectangle 5"/>
          <p:cNvSpPr/>
          <p:nvPr/>
        </p:nvSpPr>
        <p:spPr>
          <a:xfrm>
            <a:off x="1623588" y="4605164"/>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439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a:solidFill>
                  <a:schemeClr val="tx2"/>
                </a:solidFill>
              </a:rPr>
              <a:t>MarkeTrak Training</a:t>
            </a:r>
            <a:endParaRPr lang="en-US" sz="1400" dirty="0">
              <a:solidFill>
                <a:schemeClr val="tx2"/>
              </a:solidFill>
            </a:endParaRPr>
          </a:p>
          <a:p>
            <a:pPr>
              <a:spcBef>
                <a:spcPts val="600"/>
              </a:spcBef>
            </a:pPr>
            <a:r>
              <a:rPr lang="en-US" sz="2800" b="1" dirty="0" smtClean="0">
                <a:solidFill>
                  <a:schemeClr val="tx2"/>
                </a:solidFill>
              </a:rPr>
              <a:t>Cancel with/without Approval</a:t>
            </a:r>
            <a:endParaRPr lang="en-US" sz="2800" dirty="0">
              <a:solidFill>
                <a:schemeClr val="tx2"/>
              </a:solidFill>
            </a:endParaRPr>
          </a:p>
        </p:txBody>
      </p:sp>
    </p:spTree>
    <p:extLst>
      <p:ext uri="{BB962C8B-B14F-4D97-AF65-F5344CB8AC3E}">
        <p14:creationId xmlns:p14="http://schemas.microsoft.com/office/powerpoint/2010/main" val="21660335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marL="0" indent="0">
              <a:spcBef>
                <a:spcPts val="1200"/>
              </a:spcBef>
              <a:buNone/>
            </a:pPr>
            <a:r>
              <a:rPr lang="en-US" sz="1800" b="1" dirty="0"/>
              <a:t>CR Initiated Manual Cancels:</a:t>
            </a:r>
          </a:p>
          <a:p>
            <a:pPr>
              <a:spcBef>
                <a:spcPts val="1200"/>
              </a:spcBef>
            </a:pPr>
            <a:r>
              <a:rPr lang="en-US" sz="1600" dirty="0"/>
              <a:t>The CR must try to send the 814_08 EDI Cancel Transaction on Scheduled orders outside the ERCOT Evaluation Window.</a:t>
            </a:r>
          </a:p>
          <a:p>
            <a:pPr>
              <a:spcBef>
                <a:spcPts val="1200"/>
              </a:spcBef>
            </a:pPr>
            <a:r>
              <a:rPr lang="en-US" sz="1600" dirty="0"/>
              <a:t>CRs can only request cancellation of their own service orders.</a:t>
            </a:r>
          </a:p>
          <a:p>
            <a:pPr>
              <a:spcBef>
                <a:spcPts val="1200"/>
              </a:spcBef>
            </a:pPr>
            <a:r>
              <a:rPr lang="en-US" sz="1600" dirty="0"/>
              <a:t>TDSP must be made the Assigned MP of MarkeTrak issue.  </a:t>
            </a:r>
          </a:p>
          <a:p>
            <a:pPr>
              <a:spcBef>
                <a:spcPts val="1200"/>
              </a:spcBef>
            </a:pPr>
            <a:r>
              <a:rPr lang="en-US" sz="1600" dirty="0"/>
              <a:t>All CR initiated manual cancellations of service orders require TDSP approval.  </a:t>
            </a:r>
          </a:p>
          <a:p>
            <a:pPr>
              <a:spcBef>
                <a:spcPts val="1200"/>
              </a:spcBef>
            </a:pPr>
            <a:r>
              <a:rPr lang="en-US" sz="1600" dirty="0"/>
              <a:t>The TDSP will evaluate whether the transaction can be cancelled and select TDSP Cancel or request ERCOT cancel the issue by selecting ERCOT Cancel on the MarkeTrak issue. The TDSP can also add a comment stating they will send the 814_28 “09” (Complete Unexcutable) if the order can still be cancelled.</a:t>
            </a:r>
          </a:p>
          <a:p>
            <a:pPr>
              <a:spcBef>
                <a:spcPts val="1200"/>
              </a:spcBef>
            </a:pPr>
            <a:r>
              <a:rPr lang="en-US" sz="1600" dirty="0"/>
              <a:t>The TDSP will select Already Cancelled when the Siebel Status shows Cancelled Unexecutable on the MarkeTrak issue or Unable to Cancel if the order is already in a Complete state.</a:t>
            </a:r>
          </a:p>
          <a:p>
            <a:pPr>
              <a:spcBef>
                <a:spcPts val="1200"/>
              </a:spcBef>
            </a:pPr>
            <a:r>
              <a:rPr lang="en-US" sz="1600" dirty="0"/>
              <a:t>For MP’s that cannot generate an 814_08 for an order that is in an In Review status in Siebel, a Cancel with Approval will need to be submitted, requesting ERCOT to manually cancel and send the 814_08.</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128</a:t>
            </a:fld>
            <a:endParaRPr lang="en-US" dirty="0"/>
          </a:p>
        </p:txBody>
      </p:sp>
    </p:spTree>
    <p:extLst>
      <p:ext uri="{BB962C8B-B14F-4D97-AF65-F5344CB8AC3E}">
        <p14:creationId xmlns:p14="http://schemas.microsoft.com/office/powerpoint/2010/main" val="3119132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3352800"/>
          </a:xfrm>
        </p:spPr>
        <p:txBody>
          <a:bodyPr/>
          <a:lstStyle/>
          <a:p>
            <a:pPr marL="0" indent="0">
              <a:spcBef>
                <a:spcPts val="1800"/>
              </a:spcBef>
              <a:buNone/>
            </a:pPr>
            <a:r>
              <a:rPr lang="en-US" sz="1800" b="1" dirty="0" smtClean="0"/>
              <a:t>TDSP </a:t>
            </a:r>
            <a:r>
              <a:rPr lang="en-US" sz="1800" b="1" dirty="0"/>
              <a:t>Initiated Manual Cancels – Requiring CR Approval:</a:t>
            </a:r>
          </a:p>
          <a:p>
            <a:pPr>
              <a:spcBef>
                <a:spcPts val="1800"/>
              </a:spcBef>
            </a:pPr>
            <a:r>
              <a:rPr lang="en-US" sz="1800" dirty="0"/>
              <a:t>If the Service Order to be cancelled is Scheduled or In Review in Siebel, and is not an approved reason in the TDSP Approved Cancellation Reasons Table, CR approval is necessary prior to manual cancellation.</a:t>
            </a:r>
          </a:p>
          <a:p>
            <a:pPr>
              <a:spcBef>
                <a:spcPts val="1800"/>
              </a:spcBef>
            </a:pPr>
            <a:r>
              <a:rPr lang="en-US" sz="1800" dirty="0"/>
              <a:t>The TDSP must obtain this approval by having CR select OK to Cancel on the </a:t>
            </a:r>
            <a:r>
              <a:rPr lang="en-US" sz="1800" dirty="0" err="1"/>
              <a:t>MarkeTrak</a:t>
            </a:r>
            <a:r>
              <a:rPr lang="en-US" sz="1800" dirty="0"/>
              <a:t> issue. </a:t>
            </a:r>
          </a:p>
          <a:p>
            <a:pPr>
              <a:spcBef>
                <a:spcPts val="1800"/>
              </a:spcBef>
            </a:pPr>
            <a:r>
              <a:rPr lang="en-US" sz="1800" dirty="0"/>
              <a:t>For a Service Order that has completed in Siebel, a Siebel CHG/Info issue will need to be submitted.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129</a:t>
            </a:fld>
            <a:endParaRPr lang="en-US"/>
          </a:p>
        </p:txBody>
      </p:sp>
    </p:spTree>
    <p:extLst>
      <p:ext uri="{BB962C8B-B14F-4D97-AF65-F5344CB8AC3E}">
        <p14:creationId xmlns:p14="http://schemas.microsoft.com/office/powerpoint/2010/main" val="4047505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50837" y="1600200"/>
            <a:ext cx="8534400" cy="4343400"/>
          </a:xfrm>
        </p:spPr>
        <p:txBody>
          <a:bodyPr/>
          <a:lstStyle/>
          <a:p>
            <a:pPr marL="0" indent="0">
              <a:spcBef>
                <a:spcPts val="600"/>
              </a:spcBef>
              <a:buNone/>
            </a:pPr>
            <a:r>
              <a:rPr lang="en-US" sz="1800" b="1" dirty="0" err="1"/>
              <a:t>MarkeTrak</a:t>
            </a:r>
            <a:r>
              <a:rPr lang="en-US" sz="1800" b="1" dirty="0"/>
              <a:t> Tool </a:t>
            </a:r>
            <a:r>
              <a:rPr lang="en-US" sz="1800" b="1" dirty="0" smtClean="0"/>
              <a:t>Bar</a:t>
            </a:r>
            <a:r>
              <a:rPr lang="en-US" sz="1800" dirty="0" smtClean="0"/>
              <a:t>: The </a:t>
            </a:r>
            <a:r>
              <a:rPr lang="en-US" sz="1800" dirty="0"/>
              <a:t>Home, Application Settings, MIS, </a:t>
            </a:r>
            <a:r>
              <a:rPr lang="en-US" sz="1800" dirty="0" err="1"/>
              <a:t>MarkeTrak</a:t>
            </a:r>
            <a:r>
              <a:rPr lang="en-US" sz="1800" dirty="0"/>
              <a:t> Documentation, Legal Disclaimer, Administrator, Help, and Exit links are available across the top of each window view in the </a:t>
            </a:r>
            <a:r>
              <a:rPr lang="en-US" sz="1800" dirty="0" err="1"/>
              <a:t>MarkeTrak</a:t>
            </a:r>
            <a:r>
              <a:rPr lang="en-US" sz="1800" dirty="0"/>
              <a:t> application.</a:t>
            </a:r>
          </a:p>
          <a:p>
            <a:pPr lvl="1">
              <a:spcBef>
                <a:spcPts val="1200"/>
              </a:spcBef>
            </a:pPr>
            <a:r>
              <a:rPr lang="en-US" sz="1400" b="1" dirty="0" smtClean="0"/>
              <a:t>Home</a:t>
            </a:r>
            <a:r>
              <a:rPr lang="en-US" sz="1400" dirty="0" smtClean="0"/>
              <a:t>: This </a:t>
            </a:r>
            <a:r>
              <a:rPr lang="en-US" sz="1400" dirty="0"/>
              <a:t>button returns the user to the Home Page Report.</a:t>
            </a:r>
          </a:p>
          <a:p>
            <a:pPr lvl="1">
              <a:spcBef>
                <a:spcPts val="600"/>
              </a:spcBef>
            </a:pPr>
            <a:r>
              <a:rPr lang="en-US" sz="1400" b="1" dirty="0"/>
              <a:t>Application </a:t>
            </a:r>
            <a:r>
              <a:rPr lang="en-US" sz="1400" b="1" dirty="0" smtClean="0"/>
              <a:t>Settings</a:t>
            </a:r>
            <a:r>
              <a:rPr lang="en-US" sz="1400" dirty="0" smtClean="0"/>
              <a:t>: This </a:t>
            </a:r>
            <a:r>
              <a:rPr lang="en-US" sz="1400" dirty="0"/>
              <a:t>link enables the user to select a Home Page Report and preferred projects for the application.</a:t>
            </a:r>
          </a:p>
          <a:p>
            <a:pPr lvl="1">
              <a:spcBef>
                <a:spcPts val="600"/>
              </a:spcBef>
            </a:pPr>
            <a:r>
              <a:rPr lang="en-US" sz="1400" b="1" dirty="0" smtClean="0"/>
              <a:t>MIS</a:t>
            </a:r>
            <a:r>
              <a:rPr lang="en-US" sz="1400" dirty="0" smtClean="0"/>
              <a:t>: This </a:t>
            </a:r>
            <a:r>
              <a:rPr lang="en-US" sz="1400" dirty="0"/>
              <a:t>link will take you directly to the main page of the Market Information System website.  From there, you can select the Reports and Extracts Index link which will take you to your reports and </a:t>
            </a:r>
            <a:r>
              <a:rPr lang="en-US" sz="1400" dirty="0" smtClean="0"/>
              <a:t>extracts.</a:t>
            </a:r>
          </a:p>
          <a:p>
            <a:pPr lvl="1">
              <a:spcBef>
                <a:spcPts val="600"/>
              </a:spcBef>
            </a:pPr>
            <a:r>
              <a:rPr lang="en-US" sz="1400" b="1" dirty="0" err="1"/>
              <a:t>MarkeTrak</a:t>
            </a:r>
            <a:r>
              <a:rPr lang="en-US" sz="1400" b="1" dirty="0"/>
              <a:t> Documentation</a:t>
            </a:r>
            <a:r>
              <a:rPr lang="en-US" sz="1400" dirty="0"/>
              <a:t>: This link will take you to the </a:t>
            </a:r>
            <a:r>
              <a:rPr lang="en-US" sz="1400" dirty="0" err="1"/>
              <a:t>MarkeTrak</a:t>
            </a:r>
            <a:r>
              <a:rPr lang="en-US" sz="1400" dirty="0"/>
              <a:t> Information Page which contains several key documents such as the User Guide, Tips &amp; Tricks document, bulk insert templates, etc.</a:t>
            </a:r>
          </a:p>
          <a:p>
            <a:pPr lvl="1">
              <a:spcBef>
                <a:spcPts val="600"/>
              </a:spcBef>
            </a:pPr>
            <a:r>
              <a:rPr lang="en-US" sz="1400" b="1" dirty="0"/>
              <a:t>Legal Disclaimer</a:t>
            </a:r>
            <a:r>
              <a:rPr lang="en-US" sz="1400" dirty="0"/>
              <a:t>: A quick link to the legal disclaimer relevant to the </a:t>
            </a:r>
            <a:r>
              <a:rPr lang="en-US" sz="1400" dirty="0" err="1"/>
              <a:t>MarkeTrak</a:t>
            </a:r>
            <a:r>
              <a:rPr lang="en-US" sz="1400" dirty="0"/>
              <a:t> application.</a:t>
            </a:r>
          </a:p>
          <a:p>
            <a:pPr lvl="1">
              <a:spcBef>
                <a:spcPts val="600"/>
              </a:spcBef>
            </a:pPr>
            <a:r>
              <a:rPr lang="en-US" sz="1400" b="1" dirty="0"/>
              <a:t>Help</a:t>
            </a:r>
            <a:r>
              <a:rPr lang="en-US" sz="1400" dirty="0"/>
              <a:t>: The help feature is an indexed and searchable resource with a thorough explanation of ‘out-of-the-box’ tool functionality.  The purpose of this guide and appendix is to bridge the gap between the application and the ERCOT help documents</a:t>
            </a:r>
          </a:p>
          <a:p>
            <a:pPr lvl="1">
              <a:spcBef>
                <a:spcPts val="600"/>
              </a:spcBef>
            </a:pPr>
            <a:r>
              <a:rPr lang="en-US" sz="1400" b="1" dirty="0"/>
              <a:t>Exit</a:t>
            </a:r>
            <a:r>
              <a:rPr lang="en-US" sz="1400" dirty="0"/>
              <a:t>: This is the method to log out of the </a:t>
            </a:r>
            <a:r>
              <a:rPr lang="en-US" sz="1400" dirty="0" err="1"/>
              <a:t>MarkeTrak</a:t>
            </a:r>
            <a:r>
              <a:rPr lang="en-US" sz="1400" dirty="0"/>
              <a:t> tool.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a:t>
            </a:fld>
            <a:endParaRPr lang="en-US"/>
          </a:p>
        </p:txBody>
      </p:sp>
      <p:grpSp>
        <p:nvGrpSpPr>
          <p:cNvPr id="5" name="Group 9"/>
          <p:cNvGrpSpPr>
            <a:grpSpLocks/>
          </p:cNvGrpSpPr>
          <p:nvPr/>
        </p:nvGrpSpPr>
        <p:grpSpPr bwMode="auto">
          <a:xfrm>
            <a:off x="228600" y="914400"/>
            <a:ext cx="8778875" cy="549275"/>
            <a:chOff x="-76200" y="1338262"/>
            <a:chExt cx="8923338" cy="52387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r="73396"/>
            <a:stretch>
              <a:fillRect/>
            </a:stretch>
          </p:blipFill>
          <p:spPr bwMode="auto">
            <a:xfrm>
              <a:off x="-76200" y="1338262"/>
              <a:ext cx="322072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51469"/>
            <a:stretch>
              <a:fillRect/>
            </a:stretch>
          </p:blipFill>
          <p:spPr bwMode="auto">
            <a:xfrm>
              <a:off x="2971800" y="1338262"/>
              <a:ext cx="5875338"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969837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376238"/>
          </a:xfrm>
        </p:spPr>
        <p:txBody>
          <a:bodyPr/>
          <a:lstStyle/>
          <a:p>
            <a:pPr marL="0" indent="0">
              <a:spcBef>
                <a:spcPts val="1200"/>
              </a:spcBef>
              <a:buNone/>
            </a:pPr>
            <a:r>
              <a:rPr lang="en-US" sz="1600" b="1" dirty="0"/>
              <a:t>Submitting Cancel with Approval – CR Submit/TDSP Cancels</a:t>
            </a:r>
            <a:r>
              <a:rPr lang="en-US" sz="1600" b="1" dirty="0" smtClean="0"/>
              <a:t>:</a:t>
            </a:r>
            <a:endParaRPr lang="en-US" sz="1600" b="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130</a:t>
            </a:fld>
            <a:endParaRPr lang="en-US"/>
          </a:p>
        </p:txBody>
      </p:sp>
      <p:sp>
        <p:nvSpPr>
          <p:cNvPr id="5" name="Content Placeholder 2"/>
          <p:cNvSpPr txBox="1">
            <a:spLocks/>
          </p:cNvSpPr>
          <p:nvPr/>
        </p:nvSpPr>
        <p:spPr>
          <a:xfrm>
            <a:off x="304800" y="1371600"/>
            <a:ext cx="3276600" cy="480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500" dirty="0">
                <a:solidFill>
                  <a:schemeClr val="tx2"/>
                </a:solidFill>
              </a:rPr>
              <a:t>From the Submit Tree, select Cancel with Approval.</a:t>
            </a:r>
          </a:p>
          <a:p>
            <a:pPr>
              <a:spcBef>
                <a:spcPts val="1200"/>
              </a:spcBef>
            </a:pPr>
            <a:r>
              <a:rPr lang="en-US" sz="1500" dirty="0" smtClean="0">
                <a:solidFill>
                  <a:schemeClr val="tx2"/>
                </a:solidFill>
              </a:rPr>
              <a:t>The following fields must be populated for successful submission of Day to Day issue sub type Cancel with Approval:</a:t>
            </a:r>
          </a:p>
          <a:p>
            <a:pPr lvl="1">
              <a:spcBef>
                <a:spcPts val="1200"/>
              </a:spcBef>
            </a:pPr>
            <a:r>
              <a:rPr lang="en-US" sz="1500" dirty="0" smtClean="0">
                <a:solidFill>
                  <a:schemeClr val="tx2"/>
                </a:solidFill>
              </a:rPr>
              <a:t>Assignee	</a:t>
            </a:r>
          </a:p>
          <a:p>
            <a:pPr lvl="1">
              <a:spcBef>
                <a:spcPts val="0"/>
              </a:spcBef>
            </a:pPr>
            <a:r>
              <a:rPr lang="en-US" sz="1500" dirty="0" smtClean="0">
                <a:solidFill>
                  <a:schemeClr val="tx2"/>
                </a:solidFill>
              </a:rPr>
              <a:t>ESI ID</a:t>
            </a:r>
          </a:p>
          <a:p>
            <a:pPr lvl="1">
              <a:spcBef>
                <a:spcPts val="0"/>
              </a:spcBef>
            </a:pPr>
            <a:r>
              <a:rPr lang="en-US" sz="1500" dirty="0" smtClean="0">
                <a:solidFill>
                  <a:schemeClr val="tx2"/>
                </a:solidFill>
              </a:rPr>
              <a:t>Original Tran ID – BGN02 of the 814_01, 814_16 or the 814_24</a:t>
            </a:r>
          </a:p>
          <a:p>
            <a:pPr lvl="1">
              <a:spcBef>
                <a:spcPts val="0"/>
              </a:spcBef>
            </a:pPr>
            <a:r>
              <a:rPr lang="en-US" sz="1500" dirty="0" smtClean="0">
                <a:solidFill>
                  <a:schemeClr val="tx2"/>
                </a:solidFill>
              </a:rPr>
              <a:t>Comments- recommended for rescission based issues: “Customer rescission-please process this issue per P.U.C. SUBST. R. 25.474 (n).”</a:t>
            </a:r>
          </a:p>
          <a:p>
            <a:pPr>
              <a:spcBef>
                <a:spcPts val="1200"/>
              </a:spcBef>
            </a:pPr>
            <a:r>
              <a:rPr lang="en-US" sz="1500" dirty="0" smtClean="0">
                <a:solidFill>
                  <a:schemeClr val="tx2"/>
                </a:solidFill>
              </a:rPr>
              <a:t>Select OK</a:t>
            </a:r>
            <a:endParaRPr lang="en-US" sz="1500" dirty="0">
              <a:solidFill>
                <a:schemeClr val="tx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67137" y="1443038"/>
            <a:ext cx="5072063" cy="247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27562" b="32092"/>
          <a:stretch>
            <a:fillRect/>
          </a:stretch>
        </p:blipFill>
        <p:spPr bwMode="auto">
          <a:xfrm>
            <a:off x="4283868" y="4191000"/>
            <a:ext cx="4038600"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47575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marL="0" indent="0">
              <a:spcBef>
                <a:spcPts val="1200"/>
              </a:spcBef>
              <a:buNone/>
            </a:pPr>
            <a:r>
              <a:rPr lang="en-US" sz="1600" b="1" dirty="0" smtClean="0"/>
              <a:t>Validations on Submit Transition:</a:t>
            </a:r>
            <a:endParaRPr lang="en-US" sz="1600" b="1" dirty="0"/>
          </a:p>
          <a:p>
            <a:pPr>
              <a:spcBef>
                <a:spcPts val="1200"/>
              </a:spcBef>
            </a:pPr>
            <a:r>
              <a:rPr lang="en-US" sz="1400" dirty="0" err="1"/>
              <a:t>MarkeTrak</a:t>
            </a:r>
            <a:r>
              <a:rPr lang="en-US" sz="1400" dirty="0"/>
              <a:t> has added a validation to verify that the CR associated with the issue is the CR associated with the transaction being cancelled.</a:t>
            </a:r>
          </a:p>
          <a:p>
            <a:pPr lvl="1">
              <a:spcBef>
                <a:spcPts val="1200"/>
              </a:spcBef>
            </a:pPr>
            <a:r>
              <a:rPr lang="en-US" sz="1400" dirty="0"/>
              <a:t>ERROR Message:  “The ESI ID/Tran ID combination provided is not associated with this CR”</a:t>
            </a:r>
          </a:p>
          <a:p>
            <a:pPr>
              <a:spcBef>
                <a:spcPts val="1200"/>
              </a:spcBef>
            </a:pPr>
            <a:r>
              <a:rPr lang="en-US" sz="1400" dirty="0" err="1"/>
              <a:t>MarkeTrak</a:t>
            </a:r>
            <a:r>
              <a:rPr lang="en-US" sz="1400" dirty="0"/>
              <a:t> has added a validation to verify that the “Cancel With Approval” issue is being submitted within the Evaluation Window for the scheduled transaction.</a:t>
            </a:r>
          </a:p>
          <a:p>
            <a:pPr lvl="1">
              <a:spcBef>
                <a:spcPts val="1200"/>
              </a:spcBef>
            </a:pPr>
            <a:r>
              <a:rPr lang="en-US" sz="1400" dirty="0"/>
              <a:t>If transaction type = 814_01(Switch) the Evaluation Window is 1 Retail Business Day prior to the SMRD</a:t>
            </a:r>
          </a:p>
          <a:p>
            <a:pPr lvl="1">
              <a:spcBef>
                <a:spcPts val="1200"/>
              </a:spcBef>
            </a:pPr>
            <a:r>
              <a:rPr lang="en-US" sz="1400" dirty="0"/>
              <a:t>If transaction type = 814_16 (Move In) the Evaluation Window is 1 Retail Business Day prior to the SMRD</a:t>
            </a:r>
          </a:p>
          <a:p>
            <a:pPr lvl="1">
              <a:spcBef>
                <a:spcPts val="1200"/>
              </a:spcBef>
            </a:pPr>
            <a:r>
              <a:rPr lang="en-US" sz="1400" dirty="0"/>
              <a:t>If transaction type = 814_24 (Move Out) the Evaluation Window is 1 Retail Business Day prior to the SMRD</a:t>
            </a:r>
          </a:p>
          <a:p>
            <a:pPr lvl="1">
              <a:spcBef>
                <a:spcPts val="1200"/>
              </a:spcBef>
            </a:pPr>
            <a:r>
              <a:rPr lang="en-US" sz="1400" dirty="0" err="1"/>
              <a:t>MarkeTrak</a:t>
            </a:r>
            <a:r>
              <a:rPr lang="en-US" sz="1400" dirty="0"/>
              <a:t> will automatically populate the applicable Tran Type to the issue. </a:t>
            </a:r>
          </a:p>
          <a:p>
            <a:pPr>
              <a:spcBef>
                <a:spcPts val="1200"/>
              </a:spcBef>
            </a:pPr>
            <a:r>
              <a:rPr lang="en-US" sz="1400" dirty="0"/>
              <a:t>Example: Texas SET transaction is scheduled for </a:t>
            </a:r>
            <a:r>
              <a:rPr lang="en-US" sz="1400" dirty="0" smtClean="0"/>
              <a:t>Wednesday. 814_08 </a:t>
            </a:r>
            <a:r>
              <a:rPr lang="en-US" sz="1400" dirty="0"/>
              <a:t>cancellations will be accepted through end of Retail Business Day </a:t>
            </a:r>
            <a:r>
              <a:rPr lang="en-US" sz="1400" dirty="0" smtClean="0"/>
              <a:t>Monday.</a:t>
            </a:r>
            <a:endParaRPr lang="en-US" sz="1400" dirty="0"/>
          </a:p>
          <a:p>
            <a:pPr lvl="1">
              <a:spcBef>
                <a:spcPts val="1200"/>
              </a:spcBef>
            </a:pPr>
            <a:r>
              <a:rPr lang="en-US" sz="1400" b="1" dirty="0">
                <a:solidFill>
                  <a:schemeClr val="accent5"/>
                </a:solidFill>
              </a:rPr>
              <a:t>Warning Message: “Issue is being submitted outside of the Evaluation Window and transaction should be canceled using an 814_08.”</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131</a:t>
            </a:fld>
            <a:endParaRPr lang="en-US"/>
          </a:p>
        </p:txBody>
      </p:sp>
    </p:spTree>
    <p:extLst>
      <p:ext uri="{BB962C8B-B14F-4D97-AF65-F5344CB8AC3E}">
        <p14:creationId xmlns:p14="http://schemas.microsoft.com/office/powerpoint/2010/main" val="13389287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3276" y="914400"/>
            <a:ext cx="8534400" cy="1219200"/>
          </a:xfrm>
        </p:spPr>
        <p:txBody>
          <a:bodyPr/>
          <a:lstStyle/>
          <a:p>
            <a:pPr>
              <a:spcBef>
                <a:spcPts val="1200"/>
              </a:spcBef>
            </a:pPr>
            <a:r>
              <a:rPr lang="en-US" sz="1800" dirty="0"/>
              <a:t>By selecting OK, the issue is transitioned to the Assigned MP (TDSP) and is showing as New in the TDSP’s queue. The Submitter has the option to Withdraw the issue at any time until the Begin Working has been selected by someone other than the submitter.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132</a:t>
            </a:fld>
            <a:endParaRPr lang="en-US"/>
          </a:p>
        </p:txBody>
      </p:sp>
      <p:sp>
        <p:nvSpPr>
          <p:cNvPr id="5" name="Content Placeholder 2"/>
          <p:cNvSpPr txBox="1">
            <a:spLocks/>
          </p:cNvSpPr>
          <p:nvPr/>
        </p:nvSpPr>
        <p:spPr>
          <a:xfrm>
            <a:off x="303276" y="4800600"/>
            <a:ext cx="8534400"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800" dirty="0">
                <a:solidFill>
                  <a:schemeClr val="tx2"/>
                </a:solidFill>
              </a:rPr>
              <a:t>The TDSP becomes the Responsible MP.</a:t>
            </a:r>
          </a:p>
          <a:p>
            <a:pPr>
              <a:spcBef>
                <a:spcPts val="1200"/>
              </a:spcBef>
            </a:pPr>
            <a:r>
              <a:rPr lang="en-US" sz="1800" dirty="0">
                <a:solidFill>
                  <a:schemeClr val="tx2"/>
                </a:solidFill>
              </a:rPr>
              <a:t>The TDSP selects Begin Working. The issue becomes In Progress with the TDSP and the CR is no longer able to Withdraw the issue.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22903"/>
          <a:stretch>
            <a:fillRect/>
          </a:stretch>
        </p:blipFill>
        <p:spPr bwMode="auto">
          <a:xfrm>
            <a:off x="1822514" y="2328863"/>
            <a:ext cx="54959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5465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2514600" cy="4495800"/>
          </a:xfrm>
        </p:spPr>
        <p:txBody>
          <a:bodyPr/>
          <a:lstStyle/>
          <a:p>
            <a:pPr>
              <a:spcBef>
                <a:spcPts val="1200"/>
              </a:spcBef>
            </a:pPr>
            <a:r>
              <a:rPr lang="en-US" sz="1800" dirty="0"/>
              <a:t>The TDSP reviews the issue then sends the 814_28 and selects TDSP Cancel</a:t>
            </a:r>
            <a:r>
              <a:rPr lang="en-US" sz="1800" dirty="0" smtClean="0"/>
              <a:t>.</a:t>
            </a:r>
          </a:p>
          <a:p>
            <a:pPr>
              <a:spcBef>
                <a:spcPts val="1800"/>
              </a:spcBef>
            </a:pPr>
            <a:r>
              <a:rPr lang="en-US" sz="1800" dirty="0"/>
              <a:t>When the TDSP selects TDSP Cancel the issue is transitioned to a state of Cancelled (PC).  The issue transitions back to the CR and they will select Complete</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133</a:t>
            </a:fld>
            <a:endParaRPr lang="en-US"/>
          </a:p>
        </p:txBody>
      </p:sp>
      <p:sp>
        <p:nvSpPr>
          <p:cNvPr id="5" name="Content Placeholder 2"/>
          <p:cNvSpPr txBox="1">
            <a:spLocks/>
          </p:cNvSpPr>
          <p:nvPr/>
        </p:nvSpPr>
        <p:spPr>
          <a:xfrm>
            <a:off x="301752" y="3536950"/>
            <a:ext cx="2365248" cy="2254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endParaRPr lang="en-US" sz="16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22034"/>
          <a:stretch>
            <a:fillRect/>
          </a:stretch>
        </p:blipFill>
        <p:spPr bwMode="auto">
          <a:xfrm>
            <a:off x="3200400" y="1009650"/>
            <a:ext cx="54959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b="25899"/>
          <a:stretch>
            <a:fillRect/>
          </a:stretch>
        </p:blipFill>
        <p:spPr bwMode="auto">
          <a:xfrm>
            <a:off x="3200399" y="3524250"/>
            <a:ext cx="54959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9924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Cancel </a:t>
            </a:r>
            <a:r>
              <a:rPr lang="en-US" dirty="0"/>
              <a:t>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4572000"/>
          </a:xfrm>
        </p:spPr>
        <p:txBody>
          <a:bodyPr/>
          <a:lstStyle/>
          <a:p>
            <a:pPr marL="0" indent="0">
              <a:spcBef>
                <a:spcPts val="1200"/>
              </a:spcBef>
              <a:buNone/>
            </a:pPr>
            <a:r>
              <a:rPr lang="en-US" sz="2000" dirty="0"/>
              <a:t>TDSP initiated manual cancellations on pending orders – not requiring CR approval:</a:t>
            </a:r>
          </a:p>
          <a:p>
            <a:pPr>
              <a:spcBef>
                <a:spcPts val="1200"/>
              </a:spcBef>
            </a:pPr>
            <a:r>
              <a:rPr lang="en-US" sz="2000" dirty="0"/>
              <a:t>TDSPs must provide one of the following approved cancellation reasons (see chart on next slide) for each pending service order. </a:t>
            </a:r>
          </a:p>
          <a:p>
            <a:pPr>
              <a:spcBef>
                <a:spcPts val="1200"/>
              </a:spcBef>
            </a:pPr>
            <a:r>
              <a:rPr lang="en-US" sz="2000" dirty="0"/>
              <a:t>Standardized language will be provided along with the </a:t>
            </a:r>
            <a:r>
              <a:rPr lang="en-US" sz="2000" dirty="0" err="1"/>
              <a:t>MarkeTrak</a:t>
            </a:r>
            <a:r>
              <a:rPr lang="en-US" sz="2000" dirty="0"/>
              <a:t> number in the 814_08s sent to Market Participants (see chart on  next slide for standard language). </a:t>
            </a:r>
          </a:p>
          <a:p>
            <a:pPr>
              <a:spcBef>
                <a:spcPts val="1200"/>
              </a:spcBef>
            </a:pPr>
            <a:r>
              <a:rPr lang="en-US" sz="2000" dirty="0"/>
              <a:t>This procedure is only applicable if the order is scheduled in Siebel and the meter read has not been sent.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134</a:t>
            </a:fld>
            <a:endParaRPr lang="en-US"/>
          </a:p>
        </p:txBody>
      </p:sp>
    </p:spTree>
    <p:extLst>
      <p:ext uri="{BB962C8B-B14F-4D97-AF65-F5344CB8AC3E}">
        <p14:creationId xmlns:p14="http://schemas.microsoft.com/office/powerpoint/2010/main" val="363993614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135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28204130"/>
              </p:ext>
            </p:extLst>
          </p:nvPr>
        </p:nvGraphicFramePr>
        <p:xfrm>
          <a:off x="190500" y="914400"/>
          <a:ext cx="8763000" cy="5166360"/>
        </p:xfrm>
        <a:graphic>
          <a:graphicData uri="http://schemas.openxmlformats.org/drawingml/2006/table">
            <a:tbl>
              <a:tblPr firstRow="1" bandRow="1">
                <a:tableStyleId>{5C22544A-7EE6-4342-B048-85BDC9FD1C3A}</a:tableStyleId>
              </a:tblPr>
              <a:tblGrid>
                <a:gridCol w="5143500"/>
                <a:gridCol w="3619500"/>
              </a:tblGrid>
              <a:tr h="366465">
                <a:tc>
                  <a:txBody>
                    <a:bodyPr/>
                    <a:lstStyle/>
                    <a:p>
                      <a:pPr algn="ctr"/>
                      <a:r>
                        <a:rPr lang="en-US" sz="1400" dirty="0" smtClean="0"/>
                        <a:t>TDSP</a:t>
                      </a:r>
                      <a:r>
                        <a:rPr lang="en-US" sz="1400" baseline="0" dirty="0" smtClean="0"/>
                        <a:t> Approved Cancellation Reasons</a:t>
                      </a:r>
                      <a:endParaRPr lang="en-US" sz="1400" dirty="0"/>
                    </a:p>
                  </a:txBody>
                  <a:tcPr marT="91440" marB="91440"/>
                </a:tc>
                <a:tc>
                  <a:txBody>
                    <a:bodyPr/>
                    <a:lstStyle/>
                    <a:p>
                      <a:pPr algn="ctr"/>
                      <a:r>
                        <a:rPr lang="en-US" sz="1400" dirty="0" smtClean="0"/>
                        <a:t>814_08 Text</a:t>
                      </a:r>
                      <a:endParaRPr lang="en-US" sz="1400" dirty="0"/>
                    </a:p>
                  </a:txBody>
                  <a:tcPr marT="91440" marB="91440"/>
                </a:tc>
              </a:tr>
              <a:tr h="873877">
                <a:tc>
                  <a:txBody>
                    <a:bodyPr/>
                    <a:lstStyle/>
                    <a:p>
                      <a:r>
                        <a:rPr lang="en-US" sz="1100" b="1" dirty="0" smtClean="0">
                          <a:solidFill>
                            <a:schemeClr val="tx2"/>
                          </a:solidFill>
                        </a:rPr>
                        <a:t>Scenario A</a:t>
                      </a:r>
                      <a:r>
                        <a:rPr lang="en-US" sz="1100" dirty="0" smtClean="0">
                          <a:solidFill>
                            <a:schemeClr val="tx2"/>
                          </a:solidFill>
                        </a:rPr>
                        <a:t> </a:t>
                      </a:r>
                    </a:p>
                    <a:p>
                      <a:pPr marL="171450" indent="-171450">
                        <a:buFont typeface="Arial" panose="020B0604020202020204" pitchFamily="34" charset="0"/>
                        <a:buChar char="•"/>
                      </a:pPr>
                      <a:r>
                        <a:rPr lang="en-US" sz="1100" dirty="0" smtClean="0">
                          <a:solidFill>
                            <a:schemeClr val="tx2"/>
                          </a:solidFill>
                        </a:rPr>
                        <a:t>Rep A submits MVO</a:t>
                      </a:r>
                    </a:p>
                    <a:p>
                      <a:pPr marL="171450" indent="-171450">
                        <a:buFont typeface="Arial" panose="020B0604020202020204" pitchFamily="34" charset="0"/>
                        <a:buChar char="•"/>
                      </a:pPr>
                      <a:r>
                        <a:rPr lang="en-US" sz="1100" dirty="0" smtClean="0">
                          <a:solidFill>
                            <a:schemeClr val="tx2"/>
                          </a:solidFill>
                        </a:rPr>
                        <a:t>Rep B submits MVI which precedes or is the same day as a scheduled MVO</a:t>
                      </a:r>
                    </a:p>
                    <a:p>
                      <a:pPr marL="171450" indent="-171450">
                        <a:buFont typeface="Arial" panose="020B0604020202020204" pitchFamily="34" charset="0"/>
                        <a:buChar char="•"/>
                      </a:pPr>
                      <a:r>
                        <a:rPr lang="en-US" sz="1100" dirty="0" smtClean="0">
                          <a:solidFill>
                            <a:schemeClr val="tx2"/>
                          </a:solidFill>
                        </a:rPr>
                        <a:t>TDSPs can request cancel MVO, after MVI completed thru </a:t>
                      </a:r>
                      <a:r>
                        <a:rPr lang="en-US" sz="1100" dirty="0" err="1" smtClean="0">
                          <a:solidFill>
                            <a:schemeClr val="tx2"/>
                          </a:solidFill>
                        </a:rPr>
                        <a:t>MarkeTrak</a:t>
                      </a:r>
                      <a:r>
                        <a:rPr lang="en-US" sz="1100" dirty="0" smtClean="0">
                          <a:solidFill>
                            <a:schemeClr val="tx2"/>
                          </a:solidFill>
                        </a:rPr>
                        <a:t> without CR approval</a:t>
                      </a:r>
                      <a:endParaRPr lang="en-US" sz="1100" dirty="0">
                        <a:solidFill>
                          <a:schemeClr val="tx2"/>
                        </a:solidFill>
                      </a:endParaRPr>
                    </a:p>
                  </a:txBody>
                  <a:tcPr marT="91440" marB="91440"/>
                </a:tc>
                <a:tc>
                  <a:txBody>
                    <a:bodyPr/>
                    <a:lstStyle/>
                    <a:p>
                      <a:r>
                        <a:rPr lang="en-US" sz="1100" dirty="0" smtClean="0">
                          <a:solidFill>
                            <a:schemeClr val="tx2"/>
                          </a:solidFill>
                        </a:rPr>
                        <a:t>MVO or MVO to CSA cancelled because MVI worked instead MT ________ (to be inserted by ERCOT)</a:t>
                      </a:r>
                      <a:endParaRPr lang="en-US" sz="1100" dirty="0">
                        <a:solidFill>
                          <a:schemeClr val="tx2"/>
                        </a:solidFill>
                      </a:endParaRPr>
                    </a:p>
                  </a:txBody>
                  <a:tcPr marT="91440" marB="91440"/>
                </a:tc>
              </a:tr>
              <a:tr h="732929">
                <a:tc>
                  <a:txBody>
                    <a:bodyPr/>
                    <a:lstStyle/>
                    <a:p>
                      <a:r>
                        <a:rPr lang="en-US" sz="1100" b="1" dirty="0" smtClean="0">
                          <a:solidFill>
                            <a:schemeClr val="tx2"/>
                          </a:solidFill>
                        </a:rPr>
                        <a:t>Scenario B</a:t>
                      </a:r>
                    </a:p>
                    <a:p>
                      <a:pPr marL="171450" indent="-171450">
                        <a:buFont typeface="Arial" panose="020B0604020202020204" pitchFamily="34" charset="0"/>
                        <a:buChar char="•"/>
                      </a:pPr>
                      <a:r>
                        <a:rPr lang="en-US" sz="1100" dirty="0" smtClean="0">
                          <a:solidFill>
                            <a:schemeClr val="tx2"/>
                          </a:solidFill>
                        </a:rPr>
                        <a:t>TDSP wants to cancel a switch because it received a safety new MVI before the switch effectuated</a:t>
                      </a:r>
                    </a:p>
                    <a:p>
                      <a:pPr marL="171450" indent="-171450">
                        <a:buFont typeface="Arial" panose="020B0604020202020204" pitchFamily="34" charset="0"/>
                        <a:buChar char="•"/>
                      </a:pPr>
                      <a:r>
                        <a:rPr lang="en-US" sz="1100" dirty="0" smtClean="0">
                          <a:solidFill>
                            <a:schemeClr val="tx2"/>
                          </a:solidFill>
                        </a:rPr>
                        <a:t>ERCOT will cancel the switch</a:t>
                      </a:r>
                      <a:endParaRPr lang="en-US" sz="1100" dirty="0">
                        <a:solidFill>
                          <a:schemeClr val="tx2"/>
                        </a:solidFill>
                      </a:endParaRPr>
                    </a:p>
                  </a:txBody>
                  <a:tcPr marT="91440" marB="914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2"/>
                          </a:solidFill>
                        </a:rPr>
                        <a:t>TDSP works a safety net move in instead of pending Drop or Switch MT ________ (to be inserted be ERCOT)</a:t>
                      </a:r>
                    </a:p>
                  </a:txBody>
                  <a:tcPr marT="91440" marB="91440"/>
                </a:tc>
              </a:tr>
              <a:tr h="732929">
                <a:tc>
                  <a:txBody>
                    <a:bodyPr/>
                    <a:lstStyle/>
                    <a:p>
                      <a:r>
                        <a:rPr lang="en-US" sz="1100" b="1" dirty="0" smtClean="0">
                          <a:solidFill>
                            <a:schemeClr val="tx2"/>
                          </a:solidFill>
                        </a:rPr>
                        <a:t>Scenario C</a:t>
                      </a:r>
                    </a:p>
                    <a:p>
                      <a:pPr marL="171450" indent="-171450">
                        <a:buFont typeface="Arial" panose="020B0604020202020204" pitchFamily="34" charset="0"/>
                        <a:buChar char="•"/>
                      </a:pPr>
                      <a:r>
                        <a:rPr lang="en-US" sz="1100" dirty="0" smtClean="0">
                          <a:solidFill>
                            <a:schemeClr val="tx2"/>
                          </a:solidFill>
                        </a:rPr>
                        <a:t>Expired (20 days) 814_28 PT transactions because 814_04 has not been received by ERCOT</a:t>
                      </a:r>
                    </a:p>
                    <a:p>
                      <a:pPr marL="171450" indent="-171450">
                        <a:buFont typeface="Arial" panose="020B0604020202020204" pitchFamily="34" charset="0"/>
                        <a:buChar char="•"/>
                      </a:pPr>
                      <a:r>
                        <a:rPr lang="en-US" sz="1100" dirty="0" smtClean="0">
                          <a:solidFill>
                            <a:schemeClr val="tx2"/>
                          </a:solidFill>
                        </a:rPr>
                        <a:t>ERCOT will send a cancel with exception 814_08 on day 21</a:t>
                      </a:r>
                      <a:endParaRPr lang="en-US" sz="1100" dirty="0">
                        <a:solidFill>
                          <a:schemeClr val="tx2"/>
                        </a:solidFill>
                      </a:endParaRPr>
                    </a:p>
                  </a:txBody>
                  <a:tcPr marT="91440" marB="91440"/>
                </a:tc>
                <a:tc>
                  <a:txBody>
                    <a:bodyPr/>
                    <a:lstStyle/>
                    <a:p>
                      <a:r>
                        <a:rPr lang="en-US" sz="1100" dirty="0" smtClean="0">
                          <a:solidFill>
                            <a:schemeClr val="tx2"/>
                          </a:solidFill>
                        </a:rPr>
                        <a:t>Per TDSP request Order should have expired MIMO 23 MT _______ (to be inserted by ERCOT)</a:t>
                      </a:r>
                      <a:endParaRPr lang="en-US" sz="1100" dirty="0">
                        <a:solidFill>
                          <a:schemeClr val="tx2"/>
                        </a:solidFill>
                      </a:endParaRPr>
                    </a:p>
                  </a:txBody>
                  <a:tcPr marT="91440" marB="91440"/>
                </a:tc>
              </a:tr>
              <a:tr h="960120">
                <a:tc>
                  <a:txBody>
                    <a:bodyPr/>
                    <a:lstStyle/>
                    <a:p>
                      <a:r>
                        <a:rPr lang="en-US" sz="1100" b="1" dirty="0" smtClean="0">
                          <a:solidFill>
                            <a:schemeClr val="tx2"/>
                          </a:solidFill>
                        </a:rPr>
                        <a:t>Scenario D</a:t>
                      </a:r>
                    </a:p>
                    <a:p>
                      <a:pPr marL="171450" indent="-171450">
                        <a:buFont typeface="Arial" panose="020B0604020202020204" pitchFamily="34" charset="0"/>
                        <a:buChar char="•"/>
                      </a:pPr>
                      <a:r>
                        <a:rPr lang="en-US" sz="1100" dirty="0" smtClean="0">
                          <a:solidFill>
                            <a:schemeClr val="tx2"/>
                          </a:solidFill>
                        </a:rPr>
                        <a:t>Service Order is </a:t>
                      </a:r>
                      <a:r>
                        <a:rPr lang="en-US" sz="1100" dirty="0" err="1" smtClean="0">
                          <a:solidFill>
                            <a:schemeClr val="tx2"/>
                          </a:solidFill>
                        </a:rPr>
                        <a:t>unexecutable</a:t>
                      </a:r>
                      <a:r>
                        <a:rPr lang="en-US" sz="1100" dirty="0" smtClean="0">
                          <a:solidFill>
                            <a:schemeClr val="tx2"/>
                          </a:solidFill>
                        </a:rPr>
                        <a:t> (e.g., when meter removed from a premise but no ESIID retired)</a:t>
                      </a:r>
                    </a:p>
                    <a:p>
                      <a:pPr marL="171450" indent="-171450">
                        <a:buFont typeface="Arial" panose="020B0604020202020204" pitchFamily="34" charset="0"/>
                        <a:buChar char="•"/>
                      </a:pPr>
                      <a:r>
                        <a:rPr lang="en-US" sz="1100" dirty="0" smtClean="0">
                          <a:solidFill>
                            <a:schemeClr val="tx2"/>
                          </a:solidFill>
                        </a:rPr>
                        <a:t>TDSP enters a </a:t>
                      </a:r>
                      <a:r>
                        <a:rPr lang="en-US" sz="1100" dirty="0" err="1" smtClean="0">
                          <a:solidFill>
                            <a:schemeClr val="tx2"/>
                          </a:solidFill>
                        </a:rPr>
                        <a:t>MarkeTrak</a:t>
                      </a:r>
                      <a:r>
                        <a:rPr lang="en-US" sz="1100" dirty="0" smtClean="0">
                          <a:solidFill>
                            <a:schemeClr val="tx2"/>
                          </a:solidFill>
                        </a:rPr>
                        <a:t> ticket to request cancellation of Service Order</a:t>
                      </a:r>
                    </a:p>
                    <a:p>
                      <a:pPr marL="171450" indent="-171450">
                        <a:buFont typeface="Arial" panose="020B0604020202020204" pitchFamily="34" charset="0"/>
                        <a:buChar char="•"/>
                      </a:pPr>
                      <a:r>
                        <a:rPr lang="en-US" sz="1100" dirty="0" smtClean="0">
                          <a:solidFill>
                            <a:schemeClr val="tx2"/>
                          </a:solidFill>
                        </a:rPr>
                        <a:t>ERCOT will cancel Service Order</a:t>
                      </a:r>
                      <a:endParaRPr lang="en-US" sz="1100" dirty="0">
                        <a:solidFill>
                          <a:schemeClr val="tx2"/>
                        </a:solidFill>
                      </a:endParaRPr>
                    </a:p>
                  </a:txBody>
                  <a:tcPr marT="91440" marB="91440"/>
                </a:tc>
                <a:tc>
                  <a:txBody>
                    <a:bodyPr/>
                    <a:lstStyle/>
                    <a:p>
                      <a:r>
                        <a:rPr lang="en-US" sz="1100" dirty="0" smtClean="0">
                          <a:solidFill>
                            <a:schemeClr val="tx2"/>
                          </a:solidFill>
                        </a:rPr>
                        <a:t>Per TDSP request </a:t>
                      </a:r>
                      <a:r>
                        <a:rPr lang="en-US" sz="1100" dirty="0" err="1" smtClean="0">
                          <a:solidFill>
                            <a:schemeClr val="tx2"/>
                          </a:solidFill>
                        </a:rPr>
                        <a:t>Unexecutable</a:t>
                      </a:r>
                      <a:r>
                        <a:rPr lang="en-US" sz="1100" dirty="0" smtClean="0">
                          <a:solidFill>
                            <a:schemeClr val="tx2"/>
                          </a:solidFill>
                        </a:rPr>
                        <a:t> MT ________ (to be inserted by ERCOT)</a:t>
                      </a:r>
                      <a:endParaRPr lang="en-US" sz="1100" dirty="0">
                        <a:solidFill>
                          <a:schemeClr val="tx2"/>
                        </a:solidFill>
                      </a:endParaRPr>
                    </a:p>
                  </a:txBody>
                  <a:tcPr marT="91440" marB="91440"/>
                </a:tc>
              </a:tr>
              <a:tr h="873877">
                <a:tc>
                  <a:txBody>
                    <a:bodyPr/>
                    <a:lstStyle/>
                    <a:p>
                      <a:r>
                        <a:rPr lang="en-US" sz="1100" b="1" dirty="0" smtClean="0">
                          <a:solidFill>
                            <a:schemeClr val="tx2"/>
                          </a:solidFill>
                        </a:rPr>
                        <a:t>Scenario E</a:t>
                      </a:r>
                    </a:p>
                    <a:p>
                      <a:pPr marL="171450" indent="-171450">
                        <a:buFont typeface="Arial" panose="020B0604020202020204" pitchFamily="34" charset="0"/>
                        <a:buChar char="•"/>
                      </a:pPr>
                      <a:r>
                        <a:rPr lang="en-US" sz="1100" dirty="0" smtClean="0">
                          <a:solidFill>
                            <a:schemeClr val="tx2"/>
                          </a:solidFill>
                        </a:rPr>
                        <a:t>Switch that is in a scheduled status. An even occurred prior to completion requiring the meter to be removed</a:t>
                      </a:r>
                    </a:p>
                    <a:p>
                      <a:pPr marL="171450" indent="-171450">
                        <a:buFont typeface="Arial" panose="020B0604020202020204" pitchFamily="34" charset="0"/>
                        <a:buChar char="•"/>
                      </a:pPr>
                      <a:r>
                        <a:rPr lang="en-US" sz="1100" dirty="0" smtClean="0">
                          <a:solidFill>
                            <a:schemeClr val="tx2"/>
                          </a:solidFill>
                        </a:rPr>
                        <a:t>TDSP enters a </a:t>
                      </a:r>
                      <a:r>
                        <a:rPr lang="en-US" sz="1100" dirty="0" err="1" smtClean="0">
                          <a:solidFill>
                            <a:schemeClr val="tx2"/>
                          </a:solidFill>
                        </a:rPr>
                        <a:t>MarkeTrak</a:t>
                      </a:r>
                      <a:r>
                        <a:rPr lang="en-US" sz="1100" dirty="0" smtClean="0">
                          <a:solidFill>
                            <a:schemeClr val="tx2"/>
                          </a:solidFill>
                        </a:rPr>
                        <a:t> issue to request cancellation of Switch</a:t>
                      </a:r>
                    </a:p>
                    <a:p>
                      <a:pPr marL="171450" indent="-171450">
                        <a:buFont typeface="Arial" panose="020B0604020202020204" pitchFamily="34" charset="0"/>
                        <a:buChar char="•"/>
                      </a:pPr>
                      <a:r>
                        <a:rPr lang="en-US" sz="1100" dirty="0" smtClean="0">
                          <a:solidFill>
                            <a:schemeClr val="tx2"/>
                          </a:solidFill>
                        </a:rPr>
                        <a:t>ERCOT will cancel Switch</a:t>
                      </a:r>
                      <a:endParaRPr lang="en-US" sz="1100" dirty="0">
                        <a:solidFill>
                          <a:schemeClr val="tx2"/>
                        </a:solidFill>
                      </a:endParaRPr>
                    </a:p>
                  </a:txBody>
                  <a:tcPr marT="91440" marB="91440"/>
                </a:tc>
                <a:tc>
                  <a:txBody>
                    <a:bodyPr/>
                    <a:lstStyle/>
                    <a:p>
                      <a:r>
                        <a:rPr lang="en-US" sz="1100" dirty="0" smtClean="0">
                          <a:solidFill>
                            <a:schemeClr val="tx2"/>
                          </a:solidFill>
                        </a:rPr>
                        <a:t>Per TDSP meter has been removed and switch can not be completed</a:t>
                      </a:r>
                      <a:endParaRPr lang="en-US" sz="1100" dirty="0">
                        <a:solidFill>
                          <a:schemeClr val="tx2"/>
                        </a:solidFill>
                      </a:endParaRPr>
                    </a:p>
                  </a:txBody>
                  <a:tcPr marT="91440" marB="91440"/>
                </a:tc>
              </a:tr>
            </a:tbl>
          </a:graphicData>
        </a:graphic>
      </p:graphicFrame>
    </p:spTree>
    <p:extLst>
      <p:ext uri="{BB962C8B-B14F-4D97-AF65-F5344CB8AC3E}">
        <p14:creationId xmlns:p14="http://schemas.microsoft.com/office/powerpoint/2010/main" val="37704330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1371600"/>
          </a:xfrm>
        </p:spPr>
        <p:txBody>
          <a:bodyPr/>
          <a:lstStyle/>
          <a:p>
            <a:pPr marL="0" indent="0">
              <a:spcBef>
                <a:spcPts val="1200"/>
              </a:spcBef>
              <a:buNone/>
            </a:pPr>
            <a:r>
              <a:rPr lang="en-US" sz="1600" b="1" dirty="0"/>
              <a:t>Submitting Cancel without Approval – TDSP Submit/ERCOT Cancels:</a:t>
            </a:r>
          </a:p>
          <a:p>
            <a:pPr>
              <a:spcBef>
                <a:spcPts val="1200"/>
              </a:spcBef>
            </a:pPr>
            <a:r>
              <a:rPr lang="en-US" sz="1500" dirty="0"/>
              <a:t>From the Submit Tree, select Cancel with Approval. </a:t>
            </a:r>
            <a:endParaRPr lang="en-US" sz="1500" dirty="0" smtClean="0"/>
          </a:p>
          <a:p>
            <a:pPr>
              <a:spcBef>
                <a:spcPts val="1200"/>
              </a:spcBef>
            </a:pPr>
            <a:r>
              <a:rPr lang="en-US" sz="1500" dirty="0"/>
              <a:t>The following fields must be populated for successful submission of Day to Day issue sub type Cancel without Approval</a:t>
            </a:r>
            <a:r>
              <a:rPr lang="en-US" sz="1500" dirty="0" smtClean="0"/>
              <a:t>:</a:t>
            </a:r>
            <a:endParaRPr lang="en-US" sz="15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136</a:t>
            </a:fld>
            <a:endParaRPr lang="en-US"/>
          </a:p>
        </p:txBody>
      </p:sp>
      <p:sp>
        <p:nvSpPr>
          <p:cNvPr id="7" name="Content Placeholder 2"/>
          <p:cNvSpPr txBox="1">
            <a:spLocks/>
          </p:cNvSpPr>
          <p:nvPr/>
        </p:nvSpPr>
        <p:spPr>
          <a:xfrm>
            <a:off x="301752" y="2286000"/>
            <a:ext cx="2974848" cy="3886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1200"/>
              </a:spcBef>
            </a:pPr>
            <a:r>
              <a:rPr lang="en-US" sz="1500" dirty="0" smtClean="0">
                <a:solidFill>
                  <a:schemeClr val="tx2"/>
                </a:solidFill>
              </a:rPr>
              <a:t>ESI ID</a:t>
            </a:r>
          </a:p>
          <a:p>
            <a:pPr lvl="1">
              <a:spcBef>
                <a:spcPts val="1200"/>
              </a:spcBef>
            </a:pPr>
            <a:r>
              <a:rPr lang="en-US" sz="1500" dirty="0" smtClean="0">
                <a:solidFill>
                  <a:schemeClr val="tx2"/>
                </a:solidFill>
              </a:rPr>
              <a:t>Original Tran ID </a:t>
            </a:r>
          </a:p>
          <a:p>
            <a:pPr lvl="1">
              <a:spcBef>
                <a:spcPts val="1200"/>
              </a:spcBef>
            </a:pPr>
            <a:r>
              <a:rPr lang="en-US" sz="1500" dirty="0" smtClean="0">
                <a:solidFill>
                  <a:schemeClr val="tx2"/>
                </a:solidFill>
              </a:rPr>
              <a:t>NOTE: Please include the TDSP Approved Cancellation Reason in the COMMENTS field.  The Reason will need to be given in order for ERCOT to work the issue. If the reason not given, ERCOT will return the issue back to the TDSP.</a:t>
            </a:r>
          </a:p>
          <a:p>
            <a:pPr>
              <a:spcBef>
                <a:spcPts val="1200"/>
              </a:spcBef>
            </a:pPr>
            <a:r>
              <a:rPr lang="en-US" sz="1500" dirty="0" smtClean="0">
                <a:solidFill>
                  <a:schemeClr val="tx2"/>
                </a:solidFill>
              </a:rPr>
              <a:t>Select OK</a:t>
            </a:r>
            <a:endParaRPr lang="en-US" sz="1500" dirty="0">
              <a:solidFill>
                <a:schemeClr val="tx2"/>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362200"/>
            <a:ext cx="549592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95595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pPr marL="0" indent="0">
              <a:spcBef>
                <a:spcPts val="1200"/>
              </a:spcBef>
              <a:buNone/>
            </a:pPr>
            <a:r>
              <a:rPr lang="en-US" sz="1600" b="1" dirty="0"/>
              <a:t>Submitting Cancel without Approval – TDSP Submit/ERCOT Cancels: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137</a:t>
            </a:fld>
            <a:endParaRPr lang="en-US"/>
          </a:p>
        </p:txBody>
      </p:sp>
      <p:sp>
        <p:nvSpPr>
          <p:cNvPr id="5" name="Content Placeholder 2"/>
          <p:cNvSpPr txBox="1">
            <a:spLocks/>
          </p:cNvSpPr>
          <p:nvPr/>
        </p:nvSpPr>
        <p:spPr>
          <a:xfrm>
            <a:off x="301752" y="4495800"/>
            <a:ext cx="2898648" cy="1676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400" dirty="0">
                <a:solidFill>
                  <a:schemeClr val="tx2"/>
                </a:solidFill>
              </a:rPr>
              <a:t>By selecting OK, the issue is transitioned to ERCOT’s queue in the state of New and is visible only by the TDSP and ERCOT. The TDSP has the option to Withdraw the issue at this point.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6096000"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b="36809"/>
          <a:stretch>
            <a:fillRect/>
          </a:stretch>
        </p:blipFill>
        <p:spPr bwMode="auto">
          <a:xfrm>
            <a:off x="3295650" y="4495800"/>
            <a:ext cx="54959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94330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2362200"/>
          </a:xfrm>
        </p:spPr>
        <p:txBody>
          <a:bodyPr/>
          <a:lstStyle/>
          <a:p>
            <a:pPr>
              <a:spcBef>
                <a:spcPts val="1200"/>
              </a:spcBef>
            </a:pPr>
            <a:r>
              <a:rPr lang="en-US" sz="1400" dirty="0"/>
              <a:t>ERCOT selects Begin Working. The TDSP is no longer able to Withdraw the issue. </a:t>
            </a:r>
          </a:p>
          <a:p>
            <a:pPr>
              <a:spcBef>
                <a:spcPts val="1200"/>
              </a:spcBef>
            </a:pPr>
            <a:r>
              <a:rPr lang="en-US" sz="1400" dirty="0"/>
              <a:t>ERCOT has the options to select Item Cancelled or Unable to Cancel. If ERCOT is able to cancel and the TDSP Cancellation Reason is included in the Comments field, ERCOT will manually cancel the Siebel service order and send 814_08s to all market participants involved. ERCOT selects Item Cancelled and has the option to add any comments by selecting Add Comment. </a:t>
            </a:r>
          </a:p>
          <a:p>
            <a:pPr>
              <a:spcBef>
                <a:spcPts val="1200"/>
              </a:spcBef>
            </a:pPr>
            <a:r>
              <a:rPr lang="en-US" sz="1400" dirty="0"/>
              <a:t>The issue is now in a Cancelled(PC) (Pending Complete) state. The TDSP can select to Return to ERCOT (to return to state New ERCOT) or Complete to transition to a state of Complete and close the issue. If the issue is not transitioned for 14 calendar days, then the item will automatically move to Auto Complete and close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138</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3352800"/>
            <a:ext cx="54959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9961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139</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089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r>
              <a:rPr lang="en-US" sz="1600" b="1" dirty="0"/>
              <a:t>Quick </a:t>
            </a:r>
            <a:r>
              <a:rPr lang="en-US" sz="1600" b="1" dirty="0" smtClean="0"/>
              <a:t>Links</a:t>
            </a:r>
            <a:r>
              <a:rPr lang="en-US" sz="1600" dirty="0" smtClean="0"/>
              <a:t>: These </a:t>
            </a:r>
            <a:r>
              <a:rPr lang="en-US" sz="1600" dirty="0"/>
              <a:t>are links updated to an individual user toolbar.  This can include useful URLs such as ERCOT.com or common reports a user may wish to access in one click as demonstrated </a:t>
            </a:r>
            <a:r>
              <a:rPr lang="en-US" sz="1600" dirty="0" smtClean="0"/>
              <a:t>below:</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952625"/>
            <a:ext cx="68770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l="94453" t="22153" r="3516" b="74596"/>
          <a:stretch>
            <a:fillRect/>
          </a:stretch>
        </p:blipFill>
        <p:spPr bwMode="auto">
          <a:xfrm>
            <a:off x="4315968" y="5157216"/>
            <a:ext cx="2476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3124200" y="3062288"/>
            <a:ext cx="1828800" cy="8239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301752" y="4466432"/>
            <a:ext cx="8534400" cy="15160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smtClean="0">
                <a:solidFill>
                  <a:schemeClr val="tx2"/>
                </a:solidFill>
              </a:rPr>
              <a:t>To add a quick link:</a:t>
            </a:r>
          </a:p>
          <a:p>
            <a:pPr lvl="1">
              <a:spcBef>
                <a:spcPts val="1200"/>
              </a:spcBef>
            </a:pPr>
            <a:r>
              <a:rPr lang="en-US" sz="1400" dirty="0" smtClean="0">
                <a:solidFill>
                  <a:schemeClr val="tx2"/>
                </a:solidFill>
              </a:rPr>
              <a:t>Navigate to the report, form, view, or page to which you want to create a link. </a:t>
            </a:r>
          </a:p>
          <a:p>
            <a:pPr lvl="1"/>
            <a:r>
              <a:rPr lang="en-US" sz="1400" dirty="0" smtClean="0">
                <a:solidFill>
                  <a:schemeClr val="tx2"/>
                </a:solidFill>
              </a:rPr>
              <a:t>Click the icon on the application toolbar.        The Add to Quick Links dialog box opens. </a:t>
            </a:r>
          </a:p>
          <a:p>
            <a:pPr lvl="1"/>
            <a:r>
              <a:rPr lang="en-US" sz="1400" dirty="0" smtClean="0">
                <a:solidFill>
                  <a:schemeClr val="tx2"/>
                </a:solidFill>
              </a:rPr>
              <a:t>Type a name for the quick link. This name is used to label the quick link on the application toolbar and in the Favorites view. Click Save. </a:t>
            </a:r>
            <a:endParaRPr lang="en-US" sz="1400" dirty="0">
              <a:solidFill>
                <a:schemeClr val="tx2"/>
              </a:solidFill>
            </a:endParaRPr>
          </a:p>
        </p:txBody>
      </p:sp>
    </p:spTree>
    <p:extLst>
      <p:ext uri="{BB962C8B-B14F-4D97-AF65-F5344CB8AC3E}">
        <p14:creationId xmlns:p14="http://schemas.microsoft.com/office/powerpoint/2010/main" val="114173226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21196"/>
            <a:ext cx="5105400" cy="815608"/>
          </a:xfrm>
          <a:prstGeom prst="rect">
            <a:avLst/>
          </a:prstGeom>
          <a:noFill/>
        </p:spPr>
        <p:txBody>
          <a:bodyPr wrap="square" rtlCol="0">
            <a:spAutoFit/>
          </a:bodyPr>
          <a:lstStyle/>
          <a:p>
            <a:r>
              <a:rPr lang="en-US" sz="1400" b="1" dirty="0" err="1" smtClean="0">
                <a:solidFill>
                  <a:schemeClr val="tx2"/>
                </a:solidFill>
              </a:rPr>
              <a:t>MarkeTrak</a:t>
            </a:r>
            <a:r>
              <a:rPr lang="en-US" sz="1400" b="1" dirty="0" smtClean="0">
                <a:solidFill>
                  <a:schemeClr val="tx2"/>
                </a:solidFill>
              </a:rPr>
              <a:t> Training</a:t>
            </a:r>
            <a:endParaRPr lang="en-US" sz="1400" dirty="0">
              <a:solidFill>
                <a:schemeClr val="tx2"/>
              </a:solidFill>
            </a:endParaRPr>
          </a:p>
          <a:p>
            <a:pPr>
              <a:spcBef>
                <a:spcPts val="600"/>
              </a:spcBef>
            </a:pPr>
            <a:r>
              <a:rPr lang="en-US" sz="2800" b="1" dirty="0">
                <a:solidFill>
                  <a:schemeClr val="tx2"/>
                </a:solidFill>
              </a:rPr>
              <a:t>‘Other’ Issues</a:t>
            </a:r>
          </a:p>
        </p:txBody>
      </p:sp>
    </p:spTree>
    <p:extLst>
      <p:ext uri="{BB962C8B-B14F-4D97-AF65-F5344CB8AC3E}">
        <p14:creationId xmlns:p14="http://schemas.microsoft.com/office/powerpoint/2010/main" val="394647259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a:t>
            </a:r>
            <a:r>
              <a:rPr lang="en-US" dirty="0" smtClean="0"/>
              <a:t>Issues: Other </a:t>
            </a:r>
            <a:r>
              <a:rPr lang="en-US" dirty="0"/>
              <a:t>Workflow</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pPr marL="0" indent="0">
              <a:buNone/>
            </a:pPr>
            <a:r>
              <a:rPr lang="en-US" sz="1400" dirty="0"/>
              <a:t>Many subtypes in </a:t>
            </a:r>
            <a:r>
              <a:rPr lang="en-US" sz="1400" dirty="0" err="1"/>
              <a:t>MarkeTrak</a:t>
            </a:r>
            <a:r>
              <a:rPr lang="en-US" sz="1400" dirty="0"/>
              <a:t> have unique </a:t>
            </a:r>
            <a:r>
              <a:rPr lang="en-US" sz="1400" dirty="0" smtClean="0"/>
              <a:t>workflows. Other </a:t>
            </a:r>
            <a:r>
              <a:rPr lang="en-US" sz="1400" dirty="0"/>
              <a:t>subtypes follow one workflow very closely which is the ‘Other’ </a:t>
            </a:r>
            <a:r>
              <a:rPr lang="en-US" sz="1400" dirty="0" smtClean="0"/>
              <a:t>workflow. The </a:t>
            </a:r>
            <a:r>
              <a:rPr lang="en-US" sz="1400" dirty="0"/>
              <a:t>following is an illustration of the ‘Other’ workflow:</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82971228"/>
              </p:ext>
            </p:extLst>
          </p:nvPr>
        </p:nvGraphicFramePr>
        <p:xfrm>
          <a:off x="914401" y="1498598"/>
          <a:ext cx="7315199" cy="4678680"/>
        </p:xfrm>
        <a:graphic>
          <a:graphicData uri="http://schemas.openxmlformats.org/drawingml/2006/table">
            <a:tbl>
              <a:tblPr firstRow="1" bandRow="1">
                <a:tableStyleId>{5C22544A-7EE6-4342-B048-85BDC9FD1C3A}</a:tableStyleId>
              </a:tblPr>
              <a:tblGrid>
                <a:gridCol w="1964266"/>
                <a:gridCol w="1282106"/>
                <a:gridCol w="1340915"/>
                <a:gridCol w="2727912"/>
              </a:tblGrid>
              <a:tr h="487680">
                <a:tc>
                  <a:txBody>
                    <a:bodyPr/>
                    <a:lstStyle/>
                    <a:p>
                      <a:pPr algn="ctr"/>
                      <a:r>
                        <a:rPr lang="en-US" sz="900" dirty="0" smtClean="0"/>
                        <a:t>State</a:t>
                      </a:r>
                      <a:r>
                        <a:rPr lang="en-US" sz="900" baseline="0" dirty="0" smtClean="0"/>
                        <a:t> Name</a:t>
                      </a:r>
                    </a:p>
                    <a:p>
                      <a:pPr algn="ctr"/>
                      <a:r>
                        <a:rPr lang="en-US" sz="900" baseline="0" dirty="0" smtClean="0"/>
                        <a:t>Responsible MP</a:t>
                      </a:r>
                    </a:p>
                    <a:p>
                      <a:pPr algn="ctr"/>
                      <a:r>
                        <a:rPr lang="en-US" sz="900" baseline="0" dirty="0" smtClean="0"/>
                        <a:t>MP’s Involved</a:t>
                      </a:r>
                      <a:endParaRPr lang="en-US" sz="900" dirty="0"/>
                    </a:p>
                  </a:txBody>
                  <a:tcPr marL="81280" marR="81280" marT="40640" marB="40640"/>
                </a:tc>
                <a:tc>
                  <a:txBody>
                    <a:bodyPr/>
                    <a:lstStyle/>
                    <a:p>
                      <a:pPr algn="ctr"/>
                      <a:endParaRPr lang="en-US" sz="900" dirty="0" smtClean="0"/>
                    </a:p>
                    <a:p>
                      <a:pPr algn="ctr"/>
                      <a:r>
                        <a:rPr lang="en-US" sz="900" dirty="0" smtClean="0"/>
                        <a:t>Transitions Available</a:t>
                      </a:r>
                      <a:endParaRPr lang="en-US" sz="900" dirty="0"/>
                    </a:p>
                  </a:txBody>
                  <a:tcPr marL="81280" marR="81280" marT="40640" marB="40640"/>
                </a:tc>
                <a:tc>
                  <a:txBody>
                    <a:bodyPr/>
                    <a:lstStyle/>
                    <a:p>
                      <a:pPr algn="ctr"/>
                      <a:endParaRPr lang="en-US" sz="900" dirty="0" smtClean="0"/>
                    </a:p>
                    <a:p>
                      <a:pPr algn="ctr"/>
                      <a:endParaRPr lang="en-US" sz="900" dirty="0" smtClean="0"/>
                    </a:p>
                    <a:p>
                      <a:pPr algn="ctr"/>
                      <a:r>
                        <a:rPr lang="en-US" sz="900" dirty="0" smtClean="0"/>
                        <a:t>Resulting State</a:t>
                      </a:r>
                      <a:endParaRPr lang="en-US" sz="900" dirty="0"/>
                    </a:p>
                  </a:txBody>
                  <a:tcPr marL="81280" marR="81280" marT="40640" marB="40640"/>
                </a:tc>
                <a:tc>
                  <a:txBody>
                    <a:bodyPr/>
                    <a:lstStyle/>
                    <a:p>
                      <a:pPr algn="ctr"/>
                      <a:endParaRPr lang="en-US" sz="900" dirty="0" smtClean="0"/>
                    </a:p>
                    <a:p>
                      <a:pPr algn="ctr"/>
                      <a:endParaRPr lang="en-US" sz="900" dirty="0" smtClean="0"/>
                    </a:p>
                    <a:p>
                      <a:pPr algn="ctr"/>
                      <a:r>
                        <a:rPr lang="en-US" sz="900" dirty="0" smtClean="0"/>
                        <a:t>Actioned By</a:t>
                      </a:r>
                      <a:endParaRPr lang="en-US" sz="900" dirty="0"/>
                    </a:p>
                  </a:txBody>
                  <a:tcPr marL="81280" marR="81280" marT="40640" marB="40640"/>
                </a:tc>
              </a:tr>
              <a:tr h="447040">
                <a:tc>
                  <a:txBody>
                    <a:bodyPr/>
                    <a:lstStyle/>
                    <a:p>
                      <a:r>
                        <a:rPr lang="en-US" sz="800" dirty="0" smtClean="0">
                          <a:solidFill>
                            <a:schemeClr val="tx2"/>
                          </a:solidFill>
                        </a:rPr>
                        <a:t>*Create*</a:t>
                      </a:r>
                    </a:p>
                    <a:p>
                      <a:r>
                        <a:rPr lang="en-US" sz="800" dirty="0" smtClean="0">
                          <a:solidFill>
                            <a:schemeClr val="tx2"/>
                          </a:solidFill>
                        </a:rPr>
                        <a:t>-Submitting</a:t>
                      </a:r>
                      <a:r>
                        <a:rPr lang="en-US" sz="800" baseline="0" dirty="0" smtClean="0">
                          <a:solidFill>
                            <a:schemeClr val="tx2"/>
                          </a:solidFill>
                        </a:rPr>
                        <a:t> MP</a:t>
                      </a:r>
                    </a:p>
                    <a:p>
                      <a:r>
                        <a:rPr lang="en-US" sz="800" baseline="0" dirty="0" smtClean="0">
                          <a:solidFill>
                            <a:schemeClr val="tx2"/>
                          </a:solidFill>
                        </a:rPr>
                        <a:t>-Submitting MP</a:t>
                      </a:r>
                      <a:endParaRPr lang="en-US" sz="800" dirty="0">
                        <a:solidFill>
                          <a:schemeClr val="tx2"/>
                        </a:solidFill>
                      </a:endParaRPr>
                    </a:p>
                  </a:txBody>
                  <a:tcPr marL="81280" marR="81280" marT="40640" marB="40640"/>
                </a:tc>
                <a:tc>
                  <a:txBody>
                    <a:bodyPr/>
                    <a:lstStyle/>
                    <a:p>
                      <a:r>
                        <a:rPr lang="en-US" sz="800" dirty="0" smtClean="0">
                          <a:solidFill>
                            <a:schemeClr val="tx2"/>
                          </a:solidFill>
                        </a:rPr>
                        <a:t>Assign to Pending</a:t>
                      </a:r>
                    </a:p>
                    <a:p>
                      <a:r>
                        <a:rPr lang="en-US" sz="800" dirty="0" smtClean="0">
                          <a:solidFill>
                            <a:schemeClr val="tx2"/>
                          </a:solidFill>
                        </a:rPr>
                        <a:t>OK</a:t>
                      </a:r>
                      <a:endParaRPr lang="en-US" sz="800" dirty="0">
                        <a:solidFill>
                          <a:schemeClr val="tx2"/>
                        </a:solidFill>
                      </a:endParaRPr>
                    </a:p>
                  </a:txBody>
                  <a:tcPr marL="81280" marR="81280" marT="40640" marB="40640"/>
                </a:tc>
                <a:tc>
                  <a:txBody>
                    <a:bodyPr/>
                    <a:lstStyle/>
                    <a:p>
                      <a:r>
                        <a:rPr lang="en-US" sz="800" dirty="0" smtClean="0">
                          <a:solidFill>
                            <a:schemeClr val="tx2"/>
                          </a:solidFill>
                        </a:rPr>
                        <a:t>Pending Issue</a:t>
                      </a:r>
                    </a:p>
                    <a:p>
                      <a:r>
                        <a:rPr lang="en-US" sz="800" dirty="0" smtClean="0">
                          <a:solidFill>
                            <a:schemeClr val="tx2"/>
                          </a:solidFill>
                        </a:rPr>
                        <a:t>New</a:t>
                      </a:r>
                      <a:endParaRPr lang="en-US" sz="800" dirty="0">
                        <a:solidFill>
                          <a:schemeClr val="tx2"/>
                        </a:solidFill>
                      </a:endParaRPr>
                    </a:p>
                  </a:txBody>
                  <a:tcPr marL="81280" marR="81280" marT="40640" marB="40640"/>
                </a:tc>
                <a:tc>
                  <a:txBody>
                    <a:bodyPr/>
                    <a:lstStyle/>
                    <a:p>
                      <a:r>
                        <a:rPr lang="en-US" sz="800" dirty="0" smtClean="0">
                          <a:solidFill>
                            <a:schemeClr val="tx2"/>
                          </a:solidFill>
                        </a:rPr>
                        <a:t>Submitting MP</a:t>
                      </a:r>
                    </a:p>
                    <a:p>
                      <a:r>
                        <a:rPr lang="en-US" sz="800" dirty="0" smtClean="0">
                          <a:solidFill>
                            <a:schemeClr val="tx2"/>
                          </a:solidFill>
                        </a:rPr>
                        <a:t>Submitting MP</a:t>
                      </a:r>
                      <a:endParaRPr lang="en-US" sz="800" dirty="0">
                        <a:solidFill>
                          <a:schemeClr val="tx2"/>
                        </a:solidFill>
                      </a:endParaRPr>
                    </a:p>
                  </a:txBody>
                  <a:tcPr marL="81280" marR="81280" marT="40640" marB="40640"/>
                </a:tc>
              </a:tr>
              <a:tr h="447040">
                <a:tc>
                  <a:txBody>
                    <a:bodyPr/>
                    <a:lstStyle/>
                    <a:p>
                      <a:r>
                        <a:rPr lang="en-US" sz="800" dirty="0" smtClean="0">
                          <a:solidFill>
                            <a:schemeClr val="tx2"/>
                          </a:solidFill>
                        </a:rPr>
                        <a:t>*Pending Issue*</a:t>
                      </a:r>
                    </a:p>
                    <a:p>
                      <a:r>
                        <a:rPr lang="en-US" sz="800" dirty="0" smtClean="0">
                          <a:solidFill>
                            <a:schemeClr val="tx2"/>
                          </a:solidFill>
                        </a:rPr>
                        <a:t>-Submitting MP</a:t>
                      </a:r>
                    </a:p>
                    <a:p>
                      <a:r>
                        <a:rPr lang="en-US" sz="800" dirty="0" smtClean="0">
                          <a:solidFill>
                            <a:schemeClr val="tx2"/>
                          </a:solidFill>
                        </a:rPr>
                        <a:t>-Submitting MP</a:t>
                      </a:r>
                      <a:endParaRPr lang="en-US" sz="800" dirty="0">
                        <a:solidFill>
                          <a:schemeClr val="tx2"/>
                        </a:solidFill>
                      </a:endParaRPr>
                    </a:p>
                  </a:txBody>
                  <a:tcPr marL="81280" marR="81280" marT="40640" marB="40640"/>
                </a:tc>
                <a:tc>
                  <a:txBody>
                    <a:bodyPr/>
                    <a:lstStyle/>
                    <a:p>
                      <a:r>
                        <a:rPr lang="en-US" sz="800" dirty="0" smtClean="0">
                          <a:solidFill>
                            <a:schemeClr val="tx2"/>
                          </a:solidFill>
                        </a:rPr>
                        <a:t>Submit</a:t>
                      </a:r>
                    </a:p>
                    <a:p>
                      <a:r>
                        <a:rPr lang="en-US" sz="800" dirty="0" smtClean="0">
                          <a:solidFill>
                            <a:schemeClr val="tx2"/>
                          </a:solidFill>
                        </a:rPr>
                        <a:t>Withdraw</a:t>
                      </a:r>
                      <a:endParaRPr lang="en-US" sz="800" dirty="0">
                        <a:solidFill>
                          <a:schemeClr val="tx2"/>
                        </a:solidFill>
                      </a:endParaRPr>
                    </a:p>
                  </a:txBody>
                  <a:tcPr marL="81280" marR="81280" marT="40640" marB="40640"/>
                </a:tc>
                <a:tc>
                  <a:txBody>
                    <a:bodyPr/>
                    <a:lstStyle/>
                    <a:p>
                      <a:r>
                        <a:rPr lang="en-US" sz="800" dirty="0" smtClean="0">
                          <a:solidFill>
                            <a:schemeClr val="tx2"/>
                          </a:solidFill>
                        </a:rPr>
                        <a:t>New</a:t>
                      </a:r>
                    </a:p>
                    <a:p>
                      <a:r>
                        <a:rPr lang="en-US" sz="800" dirty="0" smtClean="0">
                          <a:solidFill>
                            <a:schemeClr val="tx2"/>
                          </a:solidFill>
                        </a:rPr>
                        <a:t>Withdrawn</a:t>
                      </a:r>
                      <a:endParaRPr lang="en-US" sz="800" dirty="0">
                        <a:solidFill>
                          <a:schemeClr val="tx2"/>
                        </a:solidFill>
                      </a:endParaRPr>
                    </a:p>
                  </a:txBody>
                  <a:tcPr marL="81280" marR="81280" marT="40640" marB="40640"/>
                </a:tc>
                <a:tc>
                  <a:txBody>
                    <a:bodyPr/>
                    <a:lstStyle/>
                    <a:p>
                      <a:r>
                        <a:rPr lang="en-US" sz="800" dirty="0" smtClean="0">
                          <a:solidFill>
                            <a:schemeClr val="tx2"/>
                          </a:solidFill>
                        </a:rPr>
                        <a:t>Submitting MP</a:t>
                      </a:r>
                    </a:p>
                    <a:p>
                      <a:r>
                        <a:rPr lang="en-US" sz="800" dirty="0" smtClean="0">
                          <a:solidFill>
                            <a:schemeClr val="tx2"/>
                          </a:solidFill>
                        </a:rPr>
                        <a:t>Submitting MP</a:t>
                      </a:r>
                      <a:endParaRPr lang="en-US" sz="800" dirty="0">
                        <a:solidFill>
                          <a:schemeClr val="tx2"/>
                        </a:solidFill>
                      </a:endParaRPr>
                    </a:p>
                  </a:txBody>
                  <a:tcPr marL="81280" marR="81280" marT="40640" marB="40640"/>
                </a:tc>
              </a:tr>
              <a:tr h="447040">
                <a:tc>
                  <a:txBody>
                    <a:bodyPr/>
                    <a:lstStyle/>
                    <a:p>
                      <a:r>
                        <a:rPr lang="en-US" sz="800" dirty="0" smtClean="0">
                          <a:solidFill>
                            <a:schemeClr val="tx2"/>
                          </a:solidFill>
                        </a:rPr>
                        <a:t>*New*</a:t>
                      </a:r>
                    </a:p>
                    <a:p>
                      <a:r>
                        <a:rPr lang="en-US" sz="800" dirty="0" smtClean="0">
                          <a:solidFill>
                            <a:schemeClr val="tx2"/>
                          </a:solidFill>
                        </a:rPr>
                        <a:t>-ERCOT/Assignee MP</a:t>
                      </a:r>
                    </a:p>
                    <a:p>
                      <a:r>
                        <a:rPr lang="en-US" sz="800" dirty="0" smtClean="0">
                          <a:solidFill>
                            <a:schemeClr val="tx2"/>
                          </a:solidFill>
                        </a:rPr>
                        <a:t>-Submitting MP/Assignee MP</a:t>
                      </a:r>
                    </a:p>
                  </a:txBody>
                  <a:tcPr marL="81280" marR="81280" marT="40640" marB="40640"/>
                </a:tc>
                <a:tc>
                  <a:txBody>
                    <a:bodyPr/>
                    <a:lstStyle/>
                    <a:p>
                      <a:r>
                        <a:rPr lang="en-US" sz="800" dirty="0" smtClean="0">
                          <a:solidFill>
                            <a:schemeClr val="tx2"/>
                          </a:solidFill>
                        </a:rPr>
                        <a:t>Begin Working</a:t>
                      </a:r>
                    </a:p>
                    <a:p>
                      <a:r>
                        <a:rPr lang="en-US" sz="800" dirty="0" smtClean="0">
                          <a:solidFill>
                            <a:schemeClr val="tx2"/>
                          </a:solidFill>
                        </a:rPr>
                        <a:t>Withdraw</a:t>
                      </a:r>
                      <a:endParaRPr lang="en-US" sz="800" dirty="0">
                        <a:solidFill>
                          <a:schemeClr val="tx2"/>
                        </a:solidFill>
                      </a:endParaRPr>
                    </a:p>
                  </a:txBody>
                  <a:tcPr marL="81280" marR="81280" marT="40640" marB="40640"/>
                </a:tc>
                <a:tc>
                  <a:txBody>
                    <a:bodyPr/>
                    <a:lstStyle/>
                    <a:p>
                      <a:r>
                        <a:rPr lang="en-US" sz="800" dirty="0" smtClean="0">
                          <a:solidFill>
                            <a:schemeClr val="tx2"/>
                          </a:solidFill>
                        </a:rPr>
                        <a:t>In Progress (Assignee)</a:t>
                      </a:r>
                    </a:p>
                    <a:p>
                      <a:r>
                        <a:rPr lang="en-US" sz="800" dirty="0" smtClean="0">
                          <a:solidFill>
                            <a:schemeClr val="tx2"/>
                          </a:solidFill>
                        </a:rPr>
                        <a:t>Withdrawn</a:t>
                      </a:r>
                      <a:endParaRPr lang="en-US" sz="800" dirty="0">
                        <a:solidFill>
                          <a:schemeClr val="tx2"/>
                        </a:solidFill>
                      </a:endParaRPr>
                    </a:p>
                  </a:txBody>
                  <a:tcPr marL="81280" marR="81280" marT="40640" marB="40640"/>
                </a:tc>
                <a:tc>
                  <a:txBody>
                    <a:bodyPr/>
                    <a:lstStyle/>
                    <a:p>
                      <a:r>
                        <a:rPr lang="en-US" sz="800" dirty="0" smtClean="0">
                          <a:solidFill>
                            <a:schemeClr val="tx2"/>
                          </a:solidFill>
                        </a:rPr>
                        <a:t>Assignee MP</a:t>
                      </a:r>
                    </a:p>
                    <a:p>
                      <a:r>
                        <a:rPr lang="en-US" sz="800" dirty="0" smtClean="0">
                          <a:solidFill>
                            <a:schemeClr val="tx2"/>
                          </a:solidFill>
                        </a:rPr>
                        <a:t>Submitting MP</a:t>
                      </a:r>
                      <a:endParaRPr lang="en-US" sz="800" dirty="0">
                        <a:solidFill>
                          <a:schemeClr val="tx2"/>
                        </a:solidFill>
                      </a:endParaRPr>
                    </a:p>
                  </a:txBody>
                  <a:tcPr marL="81280" marR="81280" marT="40640" marB="40640"/>
                </a:tc>
              </a:tr>
              <a:tr h="568960">
                <a:tc>
                  <a:txBody>
                    <a:bodyPr/>
                    <a:lstStyle/>
                    <a:p>
                      <a:r>
                        <a:rPr lang="en-US" sz="800" dirty="0" smtClean="0">
                          <a:solidFill>
                            <a:schemeClr val="tx2"/>
                          </a:solidFill>
                        </a:rPr>
                        <a:t>*In</a:t>
                      </a:r>
                      <a:r>
                        <a:rPr lang="en-US" sz="800" baseline="0" dirty="0" smtClean="0">
                          <a:solidFill>
                            <a:schemeClr val="tx2"/>
                          </a:solidFill>
                        </a:rPr>
                        <a:t> Progress (Assignee)</a:t>
                      </a:r>
                      <a:r>
                        <a:rPr lang="en-US" sz="800" dirty="0" smtClean="0">
                          <a:solidFill>
                            <a:schemeClr val="tx2"/>
                          </a:solidFill>
                        </a:rPr>
                        <a:t>*</a:t>
                      </a:r>
                    </a:p>
                    <a:p>
                      <a:r>
                        <a:rPr lang="en-US" sz="800" dirty="0" smtClean="0">
                          <a:solidFill>
                            <a:schemeClr val="tx2"/>
                          </a:solidFill>
                        </a:rPr>
                        <a:t>-ERCOT/Assignee</a:t>
                      </a:r>
                      <a:r>
                        <a:rPr lang="en-US" sz="800" baseline="0" dirty="0" smtClean="0">
                          <a:solidFill>
                            <a:schemeClr val="tx2"/>
                          </a:solidFill>
                        </a:rPr>
                        <a:t> MP</a:t>
                      </a:r>
                      <a:endParaRPr lang="en-US" sz="800" dirty="0" smtClean="0">
                        <a:solidFill>
                          <a:schemeClr val="tx2"/>
                        </a:solidFill>
                      </a:endParaRPr>
                    </a:p>
                    <a:p>
                      <a:r>
                        <a:rPr lang="en-US" sz="800" dirty="0" smtClean="0">
                          <a:solidFill>
                            <a:schemeClr val="tx2"/>
                          </a:solidFill>
                        </a:rPr>
                        <a:t>-Submitting</a:t>
                      </a:r>
                      <a:r>
                        <a:rPr lang="en-US" sz="800" baseline="0" dirty="0" smtClean="0">
                          <a:solidFill>
                            <a:schemeClr val="tx2"/>
                          </a:solidFill>
                        </a:rPr>
                        <a:t> MP/Assignee MP</a:t>
                      </a:r>
                      <a:endParaRPr lang="en-US" sz="800" dirty="0">
                        <a:solidFill>
                          <a:schemeClr val="tx2"/>
                        </a:solidFill>
                      </a:endParaRPr>
                    </a:p>
                  </a:txBody>
                  <a:tcPr marL="81280" marR="81280" marT="40640" marB="40640"/>
                </a:tc>
                <a:tc>
                  <a:txBody>
                    <a:bodyPr/>
                    <a:lstStyle/>
                    <a:p>
                      <a:r>
                        <a:rPr lang="en-US" sz="800" dirty="0" smtClean="0">
                          <a:solidFill>
                            <a:schemeClr val="tx2"/>
                          </a:solidFill>
                        </a:rPr>
                        <a:t>Complete</a:t>
                      </a:r>
                    </a:p>
                    <a:p>
                      <a:r>
                        <a:rPr lang="en-US" sz="800" dirty="0" smtClean="0">
                          <a:solidFill>
                            <a:schemeClr val="tx2"/>
                          </a:solidFill>
                        </a:rPr>
                        <a:t>Close</a:t>
                      </a:r>
                    </a:p>
                    <a:p>
                      <a:r>
                        <a:rPr lang="en-US" sz="800" dirty="0" smtClean="0">
                          <a:solidFill>
                            <a:schemeClr val="tx2"/>
                          </a:solidFill>
                        </a:rPr>
                        <a:t>Return to Submitter</a:t>
                      </a:r>
                    </a:p>
                    <a:p>
                      <a:r>
                        <a:rPr lang="en-US" sz="800" dirty="0" err="1" smtClean="0">
                          <a:solidFill>
                            <a:schemeClr val="tx2"/>
                          </a:solidFill>
                        </a:rPr>
                        <a:t>Unexecutable</a:t>
                      </a:r>
                      <a:endParaRPr lang="en-US" sz="800" dirty="0">
                        <a:solidFill>
                          <a:schemeClr val="tx2"/>
                        </a:solidFill>
                      </a:endParaRPr>
                    </a:p>
                  </a:txBody>
                  <a:tcPr marL="81280" marR="81280" marT="40640" marB="40640"/>
                </a:tc>
                <a:tc>
                  <a:txBody>
                    <a:bodyPr/>
                    <a:lstStyle/>
                    <a:p>
                      <a:r>
                        <a:rPr lang="en-US" sz="800" dirty="0" smtClean="0">
                          <a:solidFill>
                            <a:schemeClr val="tx2"/>
                          </a:solidFill>
                        </a:rPr>
                        <a:t>Pending Complete</a:t>
                      </a:r>
                    </a:p>
                    <a:p>
                      <a:r>
                        <a:rPr lang="en-US" sz="800" dirty="0" smtClean="0">
                          <a:solidFill>
                            <a:schemeClr val="tx2"/>
                          </a:solidFill>
                        </a:rPr>
                        <a:t>Closed by Submitter</a:t>
                      </a:r>
                    </a:p>
                    <a:p>
                      <a:r>
                        <a:rPr lang="en-US" sz="800" dirty="0" smtClean="0">
                          <a:solidFill>
                            <a:schemeClr val="tx2"/>
                          </a:solidFill>
                        </a:rPr>
                        <a:t>New – All</a:t>
                      </a:r>
                    </a:p>
                    <a:p>
                      <a:r>
                        <a:rPr lang="en-US" sz="800" dirty="0" err="1" smtClean="0">
                          <a:solidFill>
                            <a:schemeClr val="tx2"/>
                          </a:solidFill>
                        </a:rPr>
                        <a:t>Unexecutable</a:t>
                      </a:r>
                      <a:r>
                        <a:rPr lang="en-US" sz="800" dirty="0" smtClean="0">
                          <a:solidFill>
                            <a:schemeClr val="tx2"/>
                          </a:solidFill>
                        </a:rPr>
                        <a:t> (PC)</a:t>
                      </a:r>
                      <a:endParaRPr lang="en-US" sz="800" dirty="0">
                        <a:solidFill>
                          <a:schemeClr val="tx2"/>
                        </a:solidFill>
                      </a:endParaRPr>
                    </a:p>
                  </a:txBody>
                  <a:tcPr marL="81280" marR="81280" marT="40640" marB="40640"/>
                </a:tc>
                <a:tc>
                  <a:txBody>
                    <a:bodyPr/>
                    <a:lstStyle/>
                    <a:p>
                      <a:r>
                        <a:rPr lang="en-US" sz="800" dirty="0" smtClean="0">
                          <a:solidFill>
                            <a:schemeClr val="tx2"/>
                          </a:solidFill>
                        </a:rPr>
                        <a:t>Assignee MP – </a:t>
                      </a:r>
                      <a:r>
                        <a:rPr lang="en-US" sz="800" i="1" dirty="0" smtClean="0">
                          <a:solidFill>
                            <a:schemeClr val="tx2"/>
                          </a:solidFill>
                        </a:rPr>
                        <a:t>Tran ID required on certain</a:t>
                      </a:r>
                      <a:r>
                        <a:rPr lang="en-US" sz="800" i="1" baseline="0" dirty="0" smtClean="0">
                          <a:solidFill>
                            <a:schemeClr val="tx2"/>
                          </a:solidFill>
                        </a:rPr>
                        <a:t> subtypes</a:t>
                      </a:r>
                      <a:endParaRPr lang="en-US" sz="800" i="1" dirty="0" smtClean="0">
                        <a:solidFill>
                          <a:schemeClr val="tx2"/>
                        </a:solidFill>
                      </a:endParaRPr>
                    </a:p>
                    <a:p>
                      <a:r>
                        <a:rPr lang="en-US" sz="800" dirty="0" smtClean="0">
                          <a:solidFill>
                            <a:schemeClr val="tx2"/>
                          </a:solidFill>
                        </a:rPr>
                        <a:t>Submitting MP</a:t>
                      </a:r>
                    </a:p>
                    <a:p>
                      <a:r>
                        <a:rPr lang="en-US" sz="800" dirty="0" smtClean="0">
                          <a:solidFill>
                            <a:schemeClr val="tx2"/>
                          </a:solidFill>
                        </a:rPr>
                        <a:t>Assignee MP</a:t>
                      </a:r>
                    </a:p>
                    <a:p>
                      <a:r>
                        <a:rPr lang="en-US" sz="800" dirty="0" smtClean="0">
                          <a:solidFill>
                            <a:schemeClr val="tx2"/>
                          </a:solidFill>
                        </a:rPr>
                        <a:t>Assignee MP</a:t>
                      </a:r>
                      <a:endParaRPr lang="en-US" sz="800" dirty="0">
                        <a:solidFill>
                          <a:schemeClr val="tx2"/>
                        </a:solidFill>
                      </a:endParaRPr>
                    </a:p>
                  </a:txBody>
                  <a:tcPr marL="81280" marR="81280" marT="40640" marB="40640"/>
                </a:tc>
              </a:tr>
              <a:tr h="447040">
                <a:tc>
                  <a:txBody>
                    <a:bodyPr/>
                    <a:lstStyle/>
                    <a:p>
                      <a:r>
                        <a:rPr lang="en-US" sz="800" dirty="0" smtClean="0">
                          <a:solidFill>
                            <a:schemeClr val="tx2"/>
                          </a:solidFill>
                        </a:rPr>
                        <a:t>*New – All*</a:t>
                      </a:r>
                    </a:p>
                    <a:p>
                      <a:r>
                        <a:rPr lang="en-US" sz="800" dirty="0" smtClean="0">
                          <a:solidFill>
                            <a:schemeClr val="tx2"/>
                          </a:solidFill>
                        </a:rPr>
                        <a:t>-Submitting</a:t>
                      </a:r>
                      <a:r>
                        <a:rPr lang="en-US" sz="800" baseline="0" dirty="0" smtClean="0">
                          <a:solidFill>
                            <a:schemeClr val="tx2"/>
                          </a:solidFill>
                        </a:rPr>
                        <a:t> MP</a:t>
                      </a:r>
                    </a:p>
                    <a:p>
                      <a:r>
                        <a:rPr lang="en-US" sz="800" baseline="0" dirty="0" smtClean="0">
                          <a:solidFill>
                            <a:schemeClr val="tx2"/>
                          </a:solidFill>
                        </a:rPr>
                        <a:t>-Submitting MP/Assignee MP</a:t>
                      </a:r>
                      <a:endParaRPr lang="en-US" sz="800" dirty="0">
                        <a:solidFill>
                          <a:schemeClr val="tx2"/>
                        </a:solidFill>
                      </a:endParaRPr>
                    </a:p>
                  </a:txBody>
                  <a:tcPr marL="81280" marR="81280" marT="40640" marB="40640"/>
                </a:tc>
                <a:tc>
                  <a:txBody>
                    <a:bodyPr/>
                    <a:lstStyle/>
                    <a:p>
                      <a:r>
                        <a:rPr lang="en-US" sz="800" dirty="0" smtClean="0">
                          <a:solidFill>
                            <a:schemeClr val="tx2"/>
                          </a:solidFill>
                        </a:rPr>
                        <a:t>Begin Working</a:t>
                      </a:r>
                    </a:p>
                    <a:p>
                      <a:r>
                        <a:rPr lang="en-US" sz="800" dirty="0" smtClean="0">
                          <a:solidFill>
                            <a:schemeClr val="tx2"/>
                          </a:solidFill>
                        </a:rPr>
                        <a:t>Close</a:t>
                      </a:r>
                      <a:endParaRPr lang="en-US" sz="800" dirty="0">
                        <a:solidFill>
                          <a:schemeClr val="tx2"/>
                        </a:solidFill>
                      </a:endParaRPr>
                    </a:p>
                  </a:txBody>
                  <a:tcPr marL="81280" marR="81280" marT="40640" marB="40640"/>
                </a:tc>
                <a:tc>
                  <a:txBody>
                    <a:bodyPr/>
                    <a:lstStyle/>
                    <a:p>
                      <a:r>
                        <a:rPr lang="en-US" sz="800" dirty="0" smtClean="0">
                          <a:solidFill>
                            <a:schemeClr val="tx2"/>
                          </a:solidFill>
                        </a:rPr>
                        <a:t>In</a:t>
                      </a:r>
                      <a:r>
                        <a:rPr lang="en-US" sz="800" baseline="0" dirty="0" smtClean="0">
                          <a:solidFill>
                            <a:schemeClr val="tx2"/>
                          </a:solidFill>
                        </a:rPr>
                        <a:t> Progress</a:t>
                      </a:r>
                    </a:p>
                    <a:p>
                      <a:r>
                        <a:rPr lang="en-US" sz="800" baseline="0" dirty="0" smtClean="0">
                          <a:solidFill>
                            <a:schemeClr val="tx2"/>
                          </a:solidFill>
                        </a:rPr>
                        <a:t>Closed by Submitter</a:t>
                      </a:r>
                      <a:endParaRPr lang="en-US" sz="800" dirty="0">
                        <a:solidFill>
                          <a:schemeClr val="tx2"/>
                        </a:solidFill>
                      </a:endParaRPr>
                    </a:p>
                  </a:txBody>
                  <a:tcPr marL="81280" marR="81280" marT="40640" marB="40640"/>
                </a:tc>
                <a:tc>
                  <a:txBody>
                    <a:bodyPr/>
                    <a:lstStyle/>
                    <a:p>
                      <a:r>
                        <a:rPr lang="en-US" sz="800" dirty="0" smtClean="0">
                          <a:solidFill>
                            <a:schemeClr val="tx2"/>
                          </a:solidFill>
                        </a:rPr>
                        <a:t>Submitting MP</a:t>
                      </a:r>
                    </a:p>
                    <a:p>
                      <a:r>
                        <a:rPr lang="en-US" sz="800" dirty="0" smtClean="0">
                          <a:solidFill>
                            <a:schemeClr val="tx2"/>
                          </a:solidFill>
                        </a:rPr>
                        <a:t>Submitting MP</a:t>
                      </a:r>
                      <a:endParaRPr lang="en-US" sz="800" dirty="0">
                        <a:solidFill>
                          <a:schemeClr val="tx2"/>
                        </a:solidFill>
                      </a:endParaRPr>
                    </a:p>
                  </a:txBody>
                  <a:tcPr marL="81280" marR="81280" marT="40640" marB="40640"/>
                </a:tc>
              </a:tr>
              <a:tr h="690880">
                <a:tc>
                  <a:txBody>
                    <a:bodyPr/>
                    <a:lstStyle/>
                    <a:p>
                      <a:r>
                        <a:rPr lang="en-US" sz="800" dirty="0" smtClean="0">
                          <a:solidFill>
                            <a:schemeClr val="tx2"/>
                          </a:solidFill>
                        </a:rPr>
                        <a:t>*In Progress*</a:t>
                      </a:r>
                    </a:p>
                    <a:p>
                      <a:r>
                        <a:rPr lang="en-US" sz="800" dirty="0" smtClean="0">
                          <a:solidFill>
                            <a:schemeClr val="tx2"/>
                          </a:solidFill>
                        </a:rPr>
                        <a:t>-Submitting MP</a:t>
                      </a:r>
                    </a:p>
                    <a:p>
                      <a:r>
                        <a:rPr lang="en-US" sz="800" dirty="0" smtClean="0">
                          <a:solidFill>
                            <a:schemeClr val="tx2"/>
                          </a:solidFill>
                        </a:rPr>
                        <a:t>-Submitting MP/Assignee MP</a:t>
                      </a:r>
                      <a:endParaRPr lang="en-US" sz="800" dirty="0">
                        <a:solidFill>
                          <a:schemeClr val="tx2"/>
                        </a:solidFill>
                      </a:endParaRPr>
                    </a:p>
                  </a:txBody>
                  <a:tcPr marL="81280" marR="81280" marT="40640" marB="40640"/>
                </a:tc>
                <a:tc>
                  <a:txBody>
                    <a:bodyPr/>
                    <a:lstStyle/>
                    <a:p>
                      <a:r>
                        <a:rPr lang="en-US" sz="800" dirty="0" smtClean="0">
                          <a:solidFill>
                            <a:schemeClr val="tx2"/>
                          </a:solidFill>
                        </a:rPr>
                        <a:t>Complete</a:t>
                      </a:r>
                    </a:p>
                    <a:p>
                      <a:r>
                        <a:rPr lang="en-US" sz="800" dirty="0" smtClean="0">
                          <a:solidFill>
                            <a:schemeClr val="tx2"/>
                          </a:solidFill>
                        </a:rPr>
                        <a:t>Assign to ERCOT</a:t>
                      </a:r>
                    </a:p>
                    <a:p>
                      <a:r>
                        <a:rPr lang="en-US" sz="800" dirty="0" smtClean="0">
                          <a:solidFill>
                            <a:schemeClr val="tx2"/>
                          </a:solidFill>
                        </a:rPr>
                        <a:t>Close</a:t>
                      </a:r>
                    </a:p>
                    <a:p>
                      <a:r>
                        <a:rPr lang="en-US" sz="800" dirty="0" smtClean="0">
                          <a:solidFill>
                            <a:schemeClr val="tx2"/>
                          </a:solidFill>
                        </a:rPr>
                        <a:t>Return to Assignee</a:t>
                      </a:r>
                    </a:p>
                    <a:p>
                      <a:r>
                        <a:rPr lang="en-US" sz="800" dirty="0" err="1" smtClean="0">
                          <a:solidFill>
                            <a:schemeClr val="tx2"/>
                          </a:solidFill>
                        </a:rPr>
                        <a:t>Unexecutable</a:t>
                      </a:r>
                      <a:endParaRPr lang="en-US" sz="800" dirty="0">
                        <a:solidFill>
                          <a:schemeClr val="tx2"/>
                        </a:solidFill>
                      </a:endParaRPr>
                    </a:p>
                  </a:txBody>
                  <a:tcPr marL="81280" marR="81280" marT="40640" marB="40640"/>
                </a:tc>
                <a:tc>
                  <a:txBody>
                    <a:bodyPr/>
                    <a:lstStyle/>
                    <a:p>
                      <a:r>
                        <a:rPr lang="en-US" sz="800" dirty="0" smtClean="0">
                          <a:solidFill>
                            <a:schemeClr val="tx2"/>
                          </a:solidFill>
                        </a:rPr>
                        <a:t>Pending Complete</a:t>
                      </a:r>
                    </a:p>
                    <a:p>
                      <a:r>
                        <a:rPr lang="en-US" sz="800" dirty="0" smtClean="0">
                          <a:solidFill>
                            <a:schemeClr val="tx2"/>
                          </a:solidFill>
                        </a:rPr>
                        <a:t>New</a:t>
                      </a:r>
                    </a:p>
                    <a:p>
                      <a:r>
                        <a:rPr lang="en-US" sz="800" dirty="0" smtClean="0">
                          <a:solidFill>
                            <a:schemeClr val="tx2"/>
                          </a:solidFill>
                        </a:rPr>
                        <a:t>Closed by Submitter</a:t>
                      </a:r>
                    </a:p>
                    <a:p>
                      <a:r>
                        <a:rPr lang="en-US" sz="800" dirty="0" smtClean="0">
                          <a:solidFill>
                            <a:schemeClr val="tx2"/>
                          </a:solidFill>
                        </a:rPr>
                        <a:t>New</a:t>
                      </a:r>
                    </a:p>
                    <a:p>
                      <a:r>
                        <a:rPr lang="en-US" sz="800" dirty="0" err="1" smtClean="0">
                          <a:solidFill>
                            <a:schemeClr val="tx2"/>
                          </a:solidFill>
                        </a:rPr>
                        <a:t>Unexecutable</a:t>
                      </a:r>
                      <a:r>
                        <a:rPr lang="en-US" sz="800" dirty="0" smtClean="0">
                          <a:solidFill>
                            <a:schemeClr val="tx2"/>
                          </a:solidFill>
                        </a:rPr>
                        <a:t> (PC)</a:t>
                      </a:r>
                      <a:endParaRPr lang="en-US" sz="800" dirty="0">
                        <a:solidFill>
                          <a:schemeClr val="tx2"/>
                        </a:solidFill>
                      </a:endParaRPr>
                    </a:p>
                  </a:txBody>
                  <a:tcPr marL="81280" marR="81280" marT="40640" marB="40640"/>
                </a:tc>
                <a:tc>
                  <a:txBody>
                    <a:bodyPr/>
                    <a:lstStyle/>
                    <a:p>
                      <a:r>
                        <a:rPr lang="en-US" sz="800" dirty="0" smtClean="0">
                          <a:solidFill>
                            <a:schemeClr val="tx2"/>
                          </a:solidFill>
                        </a:rPr>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2"/>
                          </a:solidFill>
                        </a:rPr>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2"/>
                          </a:solidFill>
                        </a:rPr>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2"/>
                          </a:solidFill>
                        </a:rPr>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2"/>
                          </a:solidFill>
                        </a:rPr>
                        <a:t>Submitting MP</a:t>
                      </a:r>
                    </a:p>
                  </a:txBody>
                  <a:tcPr marL="81280" marR="81280" marT="40640" marB="40640"/>
                </a:tc>
              </a:tr>
              <a:tr h="568960">
                <a:tc>
                  <a:txBody>
                    <a:bodyPr/>
                    <a:lstStyle/>
                    <a:p>
                      <a:r>
                        <a:rPr lang="en-US" sz="800" dirty="0" smtClean="0">
                          <a:solidFill>
                            <a:schemeClr val="tx2"/>
                          </a:solidFill>
                        </a:rPr>
                        <a:t>*Pending Complete*</a:t>
                      </a:r>
                    </a:p>
                    <a:p>
                      <a:r>
                        <a:rPr lang="en-US" sz="800" dirty="0" smtClean="0">
                          <a:solidFill>
                            <a:schemeClr val="tx2"/>
                          </a:solidFill>
                        </a:rPr>
                        <a:t>-Submitting MP</a:t>
                      </a:r>
                    </a:p>
                    <a:p>
                      <a:r>
                        <a:rPr lang="en-US" sz="800" dirty="0" smtClean="0">
                          <a:solidFill>
                            <a:schemeClr val="tx2"/>
                          </a:solidFill>
                        </a:rPr>
                        <a:t>-Submitting MP/Assignee MP</a:t>
                      </a:r>
                      <a:endParaRPr lang="en-US" sz="800" dirty="0">
                        <a:solidFill>
                          <a:schemeClr val="tx2"/>
                        </a:solidFill>
                      </a:endParaRPr>
                    </a:p>
                  </a:txBody>
                  <a:tcPr marL="81280" marR="81280" marT="40640" marB="40640"/>
                </a:tc>
                <a:tc>
                  <a:txBody>
                    <a:bodyPr/>
                    <a:lstStyle/>
                    <a:p>
                      <a:r>
                        <a:rPr lang="en-US" sz="800" dirty="0" smtClean="0">
                          <a:solidFill>
                            <a:schemeClr val="tx2"/>
                          </a:solidFill>
                        </a:rPr>
                        <a:t>Complete</a:t>
                      </a:r>
                    </a:p>
                    <a:p>
                      <a:r>
                        <a:rPr lang="en-US" sz="800" dirty="0" smtClean="0">
                          <a:solidFill>
                            <a:schemeClr val="tx2"/>
                          </a:solidFill>
                        </a:rPr>
                        <a:t>Re-Assign</a:t>
                      </a:r>
                    </a:p>
                    <a:p>
                      <a:r>
                        <a:rPr lang="en-US" sz="800" dirty="0" smtClean="0">
                          <a:solidFill>
                            <a:schemeClr val="tx2"/>
                          </a:solidFill>
                        </a:rPr>
                        <a:t>Return to Assignee</a:t>
                      </a:r>
                    </a:p>
                    <a:p>
                      <a:r>
                        <a:rPr lang="en-US" sz="800" dirty="0" smtClean="0">
                          <a:solidFill>
                            <a:schemeClr val="tx2"/>
                          </a:solidFill>
                        </a:rPr>
                        <a:t>Auto Complete</a:t>
                      </a:r>
                      <a:endParaRPr lang="en-US" sz="800" dirty="0">
                        <a:solidFill>
                          <a:schemeClr val="tx2"/>
                        </a:solidFill>
                      </a:endParaRPr>
                    </a:p>
                  </a:txBody>
                  <a:tcPr marL="81280" marR="81280" marT="40640" marB="40640"/>
                </a:tc>
                <a:tc>
                  <a:txBody>
                    <a:bodyPr/>
                    <a:lstStyle/>
                    <a:p>
                      <a:r>
                        <a:rPr lang="en-US" sz="800" dirty="0" smtClean="0">
                          <a:solidFill>
                            <a:schemeClr val="tx2"/>
                          </a:solidFill>
                        </a:rPr>
                        <a:t>Complete</a:t>
                      </a:r>
                    </a:p>
                    <a:p>
                      <a:r>
                        <a:rPr lang="en-US" sz="800" dirty="0" smtClean="0">
                          <a:solidFill>
                            <a:schemeClr val="tx2"/>
                          </a:solidFill>
                        </a:rPr>
                        <a:t>New</a:t>
                      </a:r>
                    </a:p>
                    <a:p>
                      <a:r>
                        <a:rPr lang="en-US" sz="800" dirty="0" smtClean="0">
                          <a:solidFill>
                            <a:schemeClr val="tx2"/>
                          </a:solidFill>
                        </a:rPr>
                        <a:t>New</a:t>
                      </a:r>
                    </a:p>
                    <a:p>
                      <a:r>
                        <a:rPr lang="en-US" sz="800" dirty="0" smtClean="0">
                          <a:solidFill>
                            <a:schemeClr val="tx2"/>
                          </a:solidFill>
                        </a:rPr>
                        <a:t>Auto Complete</a:t>
                      </a:r>
                      <a:endParaRPr lang="en-US" sz="800" dirty="0">
                        <a:solidFill>
                          <a:schemeClr val="tx2"/>
                        </a:solidFill>
                      </a:endParaRPr>
                    </a:p>
                  </a:txBody>
                  <a:tcPr marL="81280" marR="81280" marT="40640" marB="40640"/>
                </a:tc>
                <a:tc>
                  <a:txBody>
                    <a:bodyPr/>
                    <a:lstStyle/>
                    <a:p>
                      <a:r>
                        <a:rPr lang="en-US" sz="800" dirty="0" smtClean="0">
                          <a:solidFill>
                            <a:schemeClr val="tx2"/>
                          </a:solidFill>
                        </a:rPr>
                        <a:t>Submitting MP</a:t>
                      </a:r>
                    </a:p>
                    <a:p>
                      <a:r>
                        <a:rPr lang="en-US" sz="800" dirty="0" smtClean="0">
                          <a:solidFill>
                            <a:schemeClr val="tx2"/>
                          </a:solidFill>
                        </a:rPr>
                        <a:t>Submitting MP</a:t>
                      </a:r>
                    </a:p>
                    <a:p>
                      <a:r>
                        <a:rPr lang="en-US" sz="800" dirty="0" smtClean="0">
                          <a:solidFill>
                            <a:schemeClr val="tx2"/>
                          </a:solidFill>
                        </a:rPr>
                        <a:t>Submitting MP</a:t>
                      </a:r>
                    </a:p>
                    <a:p>
                      <a:r>
                        <a:rPr lang="en-US" sz="800" dirty="0" smtClean="0">
                          <a:solidFill>
                            <a:schemeClr val="tx2"/>
                          </a:solidFill>
                        </a:rPr>
                        <a:t>System</a:t>
                      </a:r>
                      <a:endParaRPr lang="en-US" sz="800" dirty="0">
                        <a:solidFill>
                          <a:schemeClr val="tx2"/>
                        </a:solidFill>
                      </a:endParaRPr>
                    </a:p>
                  </a:txBody>
                  <a:tcPr marL="81280" marR="81280" marT="40640" marB="40640"/>
                </a:tc>
              </a:tr>
              <a:tr h="568960">
                <a:tc>
                  <a:txBody>
                    <a:bodyPr/>
                    <a:lstStyle/>
                    <a:p>
                      <a:r>
                        <a:rPr lang="en-US" sz="800" dirty="0" smtClean="0">
                          <a:solidFill>
                            <a:schemeClr val="tx2"/>
                          </a:solidFill>
                        </a:rPr>
                        <a:t>*</a:t>
                      </a:r>
                      <a:r>
                        <a:rPr lang="en-US" sz="800" dirty="0" err="1" smtClean="0">
                          <a:solidFill>
                            <a:schemeClr val="tx2"/>
                          </a:solidFill>
                        </a:rPr>
                        <a:t>Unexecutable</a:t>
                      </a:r>
                      <a:r>
                        <a:rPr lang="en-US" sz="800" dirty="0" smtClean="0">
                          <a:solidFill>
                            <a:schemeClr val="tx2"/>
                          </a:solidFill>
                        </a:rPr>
                        <a:t>*</a:t>
                      </a:r>
                    </a:p>
                    <a:p>
                      <a:r>
                        <a:rPr lang="en-US" sz="800" dirty="0" smtClean="0">
                          <a:solidFill>
                            <a:schemeClr val="tx2"/>
                          </a:solidFill>
                        </a:rPr>
                        <a:t>-Submitting MP</a:t>
                      </a:r>
                    </a:p>
                    <a:p>
                      <a:r>
                        <a:rPr lang="en-US" sz="800" dirty="0" smtClean="0">
                          <a:solidFill>
                            <a:schemeClr val="tx2"/>
                          </a:solidFill>
                        </a:rPr>
                        <a:t>-Submitting MP/Assignee MP</a:t>
                      </a:r>
                      <a:endParaRPr lang="en-US" sz="800" dirty="0">
                        <a:solidFill>
                          <a:schemeClr val="tx2"/>
                        </a:solidFill>
                      </a:endParaRPr>
                    </a:p>
                  </a:txBody>
                  <a:tcPr marL="81280" marR="81280" marT="40640" marB="40640"/>
                </a:tc>
                <a:tc>
                  <a:txBody>
                    <a:bodyPr/>
                    <a:lstStyle/>
                    <a:p>
                      <a:r>
                        <a:rPr lang="en-US" sz="800" dirty="0" smtClean="0">
                          <a:solidFill>
                            <a:schemeClr val="tx2"/>
                          </a:solidFill>
                        </a:rPr>
                        <a:t>Accept</a:t>
                      </a:r>
                    </a:p>
                    <a:p>
                      <a:r>
                        <a:rPr lang="en-US" sz="800" dirty="0" smtClean="0">
                          <a:solidFill>
                            <a:schemeClr val="tx2"/>
                          </a:solidFill>
                        </a:rPr>
                        <a:t>Re-Assign</a:t>
                      </a:r>
                    </a:p>
                    <a:p>
                      <a:r>
                        <a:rPr lang="en-US" sz="800" dirty="0" smtClean="0">
                          <a:solidFill>
                            <a:schemeClr val="tx2"/>
                          </a:solidFill>
                        </a:rPr>
                        <a:t>Return to Assignee</a:t>
                      </a:r>
                    </a:p>
                    <a:p>
                      <a:r>
                        <a:rPr lang="en-US" sz="800" dirty="0" smtClean="0">
                          <a:solidFill>
                            <a:schemeClr val="tx2"/>
                          </a:solidFill>
                        </a:rPr>
                        <a:t>Auto Complete</a:t>
                      </a:r>
                      <a:endParaRPr lang="en-US" sz="800" dirty="0">
                        <a:solidFill>
                          <a:schemeClr val="tx2"/>
                        </a:solidFill>
                      </a:endParaRPr>
                    </a:p>
                  </a:txBody>
                  <a:tcPr marL="81280" marR="81280" marT="40640" marB="40640"/>
                </a:tc>
                <a:tc>
                  <a:txBody>
                    <a:bodyPr/>
                    <a:lstStyle/>
                    <a:p>
                      <a:r>
                        <a:rPr lang="en-US" sz="800" dirty="0" smtClean="0">
                          <a:solidFill>
                            <a:schemeClr val="tx2"/>
                          </a:solidFill>
                        </a:rPr>
                        <a:t>Complete</a:t>
                      </a:r>
                    </a:p>
                    <a:p>
                      <a:r>
                        <a:rPr lang="en-US" sz="800" dirty="0" smtClean="0">
                          <a:solidFill>
                            <a:schemeClr val="tx2"/>
                          </a:solidFill>
                        </a:rPr>
                        <a:t>New</a:t>
                      </a:r>
                    </a:p>
                    <a:p>
                      <a:r>
                        <a:rPr lang="en-US" sz="800" dirty="0" smtClean="0">
                          <a:solidFill>
                            <a:schemeClr val="tx2"/>
                          </a:solidFill>
                        </a:rPr>
                        <a:t>New</a:t>
                      </a:r>
                    </a:p>
                    <a:p>
                      <a:r>
                        <a:rPr lang="en-US" sz="800" dirty="0" smtClean="0">
                          <a:solidFill>
                            <a:schemeClr val="tx2"/>
                          </a:solidFill>
                        </a:rPr>
                        <a:t>Auto Complete</a:t>
                      </a:r>
                      <a:endParaRPr lang="en-US" sz="800" dirty="0">
                        <a:solidFill>
                          <a:schemeClr val="tx2"/>
                        </a:solidFill>
                      </a:endParaRPr>
                    </a:p>
                  </a:txBody>
                  <a:tcPr marL="81280" marR="81280" marT="40640" marB="40640"/>
                </a:tc>
                <a:tc>
                  <a:txBody>
                    <a:bodyPr/>
                    <a:lstStyle/>
                    <a:p>
                      <a:r>
                        <a:rPr lang="en-US" sz="800" dirty="0" smtClean="0">
                          <a:solidFill>
                            <a:schemeClr val="tx2"/>
                          </a:solidFill>
                        </a:rPr>
                        <a:t>Submitting MP</a:t>
                      </a:r>
                    </a:p>
                    <a:p>
                      <a:r>
                        <a:rPr lang="en-US" sz="800" dirty="0" smtClean="0">
                          <a:solidFill>
                            <a:schemeClr val="tx2"/>
                          </a:solidFill>
                        </a:rPr>
                        <a:t>Submitting MP</a:t>
                      </a:r>
                    </a:p>
                    <a:p>
                      <a:r>
                        <a:rPr lang="en-US" sz="800" dirty="0" smtClean="0">
                          <a:solidFill>
                            <a:schemeClr val="tx2"/>
                          </a:solidFill>
                        </a:rPr>
                        <a:t>Submitting MP</a:t>
                      </a:r>
                    </a:p>
                    <a:p>
                      <a:r>
                        <a:rPr lang="en-US" sz="800" dirty="0" smtClean="0">
                          <a:solidFill>
                            <a:schemeClr val="tx2"/>
                          </a:solidFill>
                        </a:rPr>
                        <a:t>System</a:t>
                      </a:r>
                    </a:p>
                  </a:txBody>
                  <a:tcPr marL="81280" marR="81280" marT="40640" marB="40640"/>
                </a:tc>
              </a:tr>
            </a:tbl>
          </a:graphicData>
        </a:graphic>
      </p:graphicFrame>
    </p:spTree>
    <p:extLst>
      <p:ext uri="{BB962C8B-B14F-4D97-AF65-F5344CB8AC3E}">
        <p14:creationId xmlns:p14="http://schemas.microsoft.com/office/powerpoint/2010/main" val="344777289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a:t>
            </a:r>
            <a:r>
              <a:rPr lang="en-US" dirty="0" smtClean="0"/>
              <a:t>Other</a:t>
            </a:r>
            <a:endParaRPr lang="en-US" b="1" dirty="0">
              <a:solidFill>
                <a:schemeClr val="accent1"/>
              </a:solidFill>
            </a:endParaRPr>
          </a:p>
        </p:txBody>
      </p:sp>
      <p:sp>
        <p:nvSpPr>
          <p:cNvPr id="3" name="Content Placeholder 2"/>
          <p:cNvSpPr>
            <a:spLocks noGrp="1"/>
          </p:cNvSpPr>
          <p:nvPr>
            <p:ph idx="1"/>
          </p:nvPr>
        </p:nvSpPr>
        <p:spPr>
          <a:xfrm>
            <a:off x="304800" y="914400"/>
            <a:ext cx="8534400" cy="5181600"/>
          </a:xfrm>
        </p:spPr>
        <p:txBody>
          <a:bodyPr/>
          <a:lstStyle/>
          <a:p>
            <a:pPr>
              <a:spcBef>
                <a:spcPts val="600"/>
              </a:spcBef>
            </a:pPr>
            <a:r>
              <a:rPr lang="en-US" sz="1800" dirty="0"/>
              <a:t>Examples of Other Issues but not limited to: </a:t>
            </a:r>
          </a:p>
          <a:p>
            <a:pPr lvl="1">
              <a:spcBef>
                <a:spcPts val="1200"/>
              </a:spcBef>
            </a:pPr>
            <a:r>
              <a:rPr lang="en-US" sz="1800" dirty="0"/>
              <a:t>Questions pertaining to discrepancy between sum of AMS Interval data and the 867 consumption value</a:t>
            </a:r>
          </a:p>
          <a:p>
            <a:pPr lvl="1">
              <a:spcBef>
                <a:spcPts val="600"/>
              </a:spcBef>
            </a:pPr>
            <a:r>
              <a:rPr lang="en-US" sz="1800" dirty="0"/>
              <a:t>Questions pertaining to Siebel Reports</a:t>
            </a:r>
          </a:p>
          <a:p>
            <a:pPr lvl="1">
              <a:spcBef>
                <a:spcPts val="600"/>
              </a:spcBef>
            </a:pPr>
            <a:r>
              <a:rPr lang="en-US" sz="1800" dirty="0"/>
              <a:t>Questions pertaining to request for filenames</a:t>
            </a:r>
          </a:p>
          <a:p>
            <a:pPr lvl="1">
              <a:spcBef>
                <a:spcPts val="600"/>
              </a:spcBef>
            </a:pPr>
            <a:r>
              <a:rPr lang="en-US" sz="1800" dirty="0"/>
              <a:t>Questions pertaining to 997 reports</a:t>
            </a:r>
          </a:p>
          <a:p>
            <a:pPr lvl="1">
              <a:spcBef>
                <a:spcPts val="600"/>
              </a:spcBef>
            </a:pPr>
            <a:r>
              <a:rPr lang="en-US" sz="1800" dirty="0"/>
              <a:t>Questions pertaining to CSAs</a:t>
            </a:r>
          </a:p>
          <a:p>
            <a:pPr lvl="1">
              <a:spcBef>
                <a:spcPts val="600"/>
              </a:spcBef>
            </a:pPr>
            <a:r>
              <a:rPr lang="en-US" sz="1800" dirty="0"/>
              <a:t>Questions pertaining to missing information on non-required EDI fields</a:t>
            </a:r>
          </a:p>
          <a:p>
            <a:pPr lvl="1">
              <a:spcBef>
                <a:spcPts val="600"/>
              </a:spcBef>
            </a:pPr>
            <a:r>
              <a:rPr lang="en-US" sz="1800" dirty="0"/>
              <a:t>Request for reprocessing of transactions</a:t>
            </a:r>
          </a:p>
          <a:p>
            <a:pPr lvl="1">
              <a:spcBef>
                <a:spcPts val="600"/>
              </a:spcBef>
            </a:pPr>
            <a:r>
              <a:rPr lang="en-US" sz="1800" dirty="0"/>
              <a:t>Questions pertaining to Texas SET Transaction Issues</a:t>
            </a:r>
          </a:p>
          <a:p>
            <a:pPr lvl="1">
              <a:spcBef>
                <a:spcPts val="600"/>
              </a:spcBef>
            </a:pPr>
            <a:r>
              <a:rPr lang="en-US" sz="1800" dirty="0"/>
              <a:t>Questions pertaining to MIS Portal</a:t>
            </a:r>
          </a:p>
          <a:p>
            <a:pPr>
              <a:spcBef>
                <a:spcPts val="1200"/>
              </a:spcBef>
            </a:pPr>
            <a:r>
              <a:rPr lang="en-US" sz="1800" dirty="0"/>
              <a:t>A CR or a TDSP can submit this subtype</a:t>
            </a:r>
          </a:p>
          <a:p>
            <a:pPr>
              <a:spcBef>
                <a:spcPts val="1200"/>
              </a:spcBef>
            </a:pPr>
            <a:r>
              <a:rPr lang="en-US" sz="1800" dirty="0"/>
              <a:t>Required Fields on Submit:</a:t>
            </a:r>
          </a:p>
          <a:p>
            <a:pPr lvl="1">
              <a:spcBef>
                <a:spcPts val="1200"/>
              </a:spcBef>
            </a:pPr>
            <a:r>
              <a:rPr lang="en-US" sz="1800" dirty="0"/>
              <a:t>Assignee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142</a:t>
            </a:fld>
            <a:endParaRPr lang="en-US"/>
          </a:p>
        </p:txBody>
      </p:sp>
    </p:spTree>
    <p:extLst>
      <p:ext uri="{BB962C8B-B14F-4D97-AF65-F5344CB8AC3E}">
        <p14:creationId xmlns:p14="http://schemas.microsoft.com/office/powerpoint/2010/main" val="16331660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nchor="ctr">
            <a:spAutoFit/>
          </a:bodyPr>
          <a:lstStyle/>
          <a:p>
            <a:r>
              <a:rPr lang="en-US" sz="1400" b="1" dirty="0" err="1" smtClean="0">
                <a:solidFill>
                  <a:schemeClr val="tx2"/>
                </a:solidFill>
              </a:rPr>
              <a:t>MarkeTrak</a:t>
            </a:r>
            <a:r>
              <a:rPr lang="en-US" sz="1400" b="1" dirty="0" smtClean="0">
                <a:solidFill>
                  <a:schemeClr val="tx2"/>
                </a:solidFill>
              </a:rPr>
              <a:t> Training</a:t>
            </a:r>
            <a:endParaRPr lang="en-US" sz="1400" dirty="0" smtClean="0">
              <a:solidFill>
                <a:schemeClr val="tx2"/>
              </a:solidFill>
            </a:endParaRPr>
          </a:p>
          <a:p>
            <a:pPr>
              <a:spcBef>
                <a:spcPts val="600"/>
              </a:spcBef>
            </a:pPr>
            <a:r>
              <a:rPr lang="en-US" sz="2800" b="1" dirty="0" smtClean="0">
                <a:solidFill>
                  <a:schemeClr val="tx2"/>
                </a:solidFill>
              </a:rPr>
              <a:t>Inadvertent Gain/Loss </a:t>
            </a:r>
            <a:r>
              <a:rPr lang="en-US" sz="2800" b="1" dirty="0">
                <a:solidFill>
                  <a:schemeClr val="tx2"/>
                </a:solidFill>
              </a:rPr>
              <a:t>(</a:t>
            </a:r>
            <a:r>
              <a:rPr lang="en-US" sz="2800" b="1" dirty="0" smtClean="0">
                <a:solidFill>
                  <a:schemeClr val="tx2"/>
                </a:solidFill>
              </a:rPr>
              <a:t>IAG) Overview</a:t>
            </a:r>
            <a:endParaRPr lang="en-US" sz="2800" dirty="0">
              <a:solidFill>
                <a:schemeClr val="tx2"/>
              </a:solidFill>
            </a:endParaRPr>
          </a:p>
        </p:txBody>
      </p:sp>
    </p:spTree>
    <p:extLst>
      <p:ext uri="{BB962C8B-B14F-4D97-AF65-F5344CB8AC3E}">
        <p14:creationId xmlns:p14="http://schemas.microsoft.com/office/powerpoint/2010/main" val="388921868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an </a:t>
            </a:r>
            <a:r>
              <a:rPr lang="en-US" dirty="0" smtClean="0"/>
              <a:t>IAG?</a:t>
            </a:r>
            <a:endParaRPr lang="en-US" dirty="0"/>
          </a:p>
        </p:txBody>
      </p:sp>
      <p:sp>
        <p:nvSpPr>
          <p:cNvPr id="5" name="Content Placeholder 4"/>
          <p:cNvSpPr>
            <a:spLocks noGrp="1"/>
          </p:cNvSpPr>
          <p:nvPr>
            <p:ph idx="1"/>
          </p:nvPr>
        </p:nvSpPr>
        <p:spPr/>
        <p:txBody>
          <a:bodyPr/>
          <a:lstStyle/>
          <a:p>
            <a:pPr marL="0" indent="0" algn="ctr">
              <a:spcBef>
                <a:spcPts val="2400"/>
              </a:spcBef>
              <a:buNone/>
            </a:pPr>
            <a:r>
              <a:rPr lang="en-US" dirty="0"/>
              <a:t>An </a:t>
            </a:r>
            <a:r>
              <a:rPr lang="en-US" b="1" dirty="0">
                <a:solidFill>
                  <a:schemeClr val="accent5"/>
                </a:solidFill>
              </a:rPr>
              <a:t>Inadvertent Gain/Loss </a:t>
            </a:r>
            <a:r>
              <a:rPr lang="en-US" b="1" dirty="0" smtClean="0">
                <a:solidFill>
                  <a:schemeClr val="accent5"/>
                </a:solidFill>
              </a:rPr>
              <a:t>(IAG) </a:t>
            </a:r>
            <a:r>
              <a:rPr lang="en-US" dirty="0"/>
              <a:t>is an </a:t>
            </a:r>
            <a:r>
              <a:rPr lang="en-US" dirty="0" smtClean="0"/>
              <a:t>unauthorized change </a:t>
            </a:r>
            <a:r>
              <a:rPr lang="en-US" dirty="0"/>
              <a:t>of a customer’s </a:t>
            </a:r>
            <a:r>
              <a:rPr lang="en-US" dirty="0" smtClean="0"/>
              <a:t/>
            </a:r>
            <a:br>
              <a:rPr lang="en-US" dirty="0" smtClean="0"/>
            </a:br>
            <a:r>
              <a:rPr lang="en-US" dirty="0" smtClean="0"/>
              <a:t>Retail </a:t>
            </a:r>
            <a:r>
              <a:rPr lang="en-US" dirty="0"/>
              <a:t>Electric </a:t>
            </a:r>
            <a:r>
              <a:rPr lang="en-US" dirty="0" smtClean="0"/>
              <a:t>Provider</a:t>
            </a:r>
            <a:endParaRPr lang="en-US" dirty="0"/>
          </a:p>
          <a:p>
            <a:pPr marL="0" indent="0">
              <a:spcBef>
                <a:spcPts val="2400"/>
              </a:spcBef>
              <a:buNone/>
            </a:pPr>
            <a:r>
              <a:rPr lang="en-US" sz="2400" dirty="0"/>
              <a:t>Commonly referred to as either an Inadvertent Gain (IAG) or Inadvertent Loss (IAL), an inadvertent situation occurs when a customer or a premise is changed to a REP that is different than their expected REP of choice</a:t>
            </a:r>
            <a:r>
              <a:rPr lang="en-US" sz="2400" dirty="0" smtClean="0"/>
              <a:t>.</a:t>
            </a:r>
            <a:endParaRPr lang="en-US" sz="2400" dirty="0"/>
          </a:p>
          <a:p>
            <a:pPr marL="0" indent="0">
              <a:spcBef>
                <a:spcPts val="2400"/>
              </a:spcBef>
              <a:buNone/>
            </a:pPr>
            <a:r>
              <a:rPr lang="en-US" sz="2400" dirty="0"/>
              <a:t>When resolving </a:t>
            </a:r>
            <a:r>
              <a:rPr lang="en-US" sz="2400" dirty="0" smtClean="0"/>
              <a:t>IAG </a:t>
            </a:r>
            <a:r>
              <a:rPr lang="en-US" sz="2400" dirty="0"/>
              <a:t>issues, the </a:t>
            </a:r>
            <a:r>
              <a:rPr lang="en-US" sz="2400" b="1" i="1" dirty="0">
                <a:solidFill>
                  <a:schemeClr val="accent5"/>
                </a:solidFill>
              </a:rPr>
              <a:t>ultimate goal </a:t>
            </a:r>
            <a:r>
              <a:rPr lang="en-US" sz="2400" dirty="0"/>
              <a:t>is to return the Customer to their REP of choice in a </a:t>
            </a:r>
            <a:r>
              <a:rPr lang="en-US" sz="2400" b="1" i="1" dirty="0">
                <a:solidFill>
                  <a:schemeClr val="accent5"/>
                </a:solidFill>
              </a:rPr>
              <a:t>quick and efficient </a:t>
            </a:r>
            <a:r>
              <a:rPr lang="en-US" sz="2400" dirty="0"/>
              <a:t>manner with minimal inconvenience to the Customer</a:t>
            </a:r>
            <a:r>
              <a:rPr lang="en-US" sz="2400" dirty="0" smtClean="0"/>
              <a:t>.</a:t>
            </a:r>
            <a:endParaRPr lang="en-US" sz="2400" dirty="0"/>
          </a:p>
        </p:txBody>
      </p:sp>
    </p:spTree>
    <p:extLst>
      <p:ext uri="{BB962C8B-B14F-4D97-AF65-F5344CB8AC3E}">
        <p14:creationId xmlns:p14="http://schemas.microsoft.com/office/powerpoint/2010/main" val="63977796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Documents </a:t>
            </a:r>
          </a:p>
        </p:txBody>
      </p:sp>
      <p:sp>
        <p:nvSpPr>
          <p:cNvPr id="3" name="Content Placeholder 2"/>
          <p:cNvSpPr>
            <a:spLocks noGrp="1"/>
          </p:cNvSpPr>
          <p:nvPr>
            <p:ph idx="1"/>
          </p:nvPr>
        </p:nvSpPr>
        <p:spPr/>
        <p:txBody>
          <a:bodyPr/>
          <a:lstStyle/>
          <a:p>
            <a:pPr marL="514350" indent="-514350">
              <a:buFont typeface="+mj-lt"/>
              <a:buAutoNum type="arabicPeriod"/>
            </a:pPr>
            <a:r>
              <a:rPr lang="en-US" sz="2800" dirty="0"/>
              <a:t>PUCT Subst. Rule §25.495, Unauthorized Change of Retail Electric Provider</a:t>
            </a:r>
          </a:p>
          <a:p>
            <a:pPr marL="514350" indent="-514350">
              <a:buFont typeface="+mj-lt"/>
              <a:buAutoNum type="arabicPeriod"/>
            </a:pPr>
            <a:endParaRPr lang="en-US" sz="2800" dirty="0"/>
          </a:p>
          <a:p>
            <a:pPr marL="514350" indent="-514350">
              <a:buFont typeface="+mj-lt"/>
              <a:buAutoNum type="arabicPeriod"/>
            </a:pPr>
            <a:r>
              <a:rPr lang="en-US" sz="2800" dirty="0"/>
              <a:t>ERCOT Retail Market Guide Section 7.3, Inadvertent Gain Process</a:t>
            </a:r>
          </a:p>
          <a:p>
            <a:pPr marL="514350" indent="-514350">
              <a:buFont typeface="+mj-lt"/>
              <a:buAutoNum type="arabicPeriod"/>
            </a:pPr>
            <a:endParaRPr lang="en-US" sz="2800" dirty="0"/>
          </a:p>
          <a:p>
            <a:pPr marL="514350" indent="-514350">
              <a:buFont typeface="+mj-lt"/>
              <a:buAutoNum type="arabicPeriod"/>
            </a:pPr>
            <a:r>
              <a:rPr lang="en-US" sz="2800" dirty="0" err="1"/>
              <a:t>MarkeTrak</a:t>
            </a:r>
            <a:r>
              <a:rPr lang="en-US" sz="2800" dirty="0"/>
              <a:t> User’s Guide, Section </a:t>
            </a:r>
            <a:r>
              <a:rPr lang="en-US" sz="2800" dirty="0" smtClean="0"/>
              <a:t>2</a:t>
            </a:r>
            <a:endParaRPr lang="en-US" sz="2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145</a:t>
            </a:fld>
            <a:endParaRPr lang="en-US"/>
          </a:p>
        </p:txBody>
      </p:sp>
    </p:spTree>
    <p:extLst>
      <p:ext uri="{BB962C8B-B14F-4D97-AF65-F5344CB8AC3E}">
        <p14:creationId xmlns:p14="http://schemas.microsoft.com/office/powerpoint/2010/main" val="13201129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an </a:t>
            </a:r>
            <a:r>
              <a:rPr lang="en-US" dirty="0" smtClean="0"/>
              <a:t>IAG </a:t>
            </a:r>
            <a:r>
              <a:rPr lang="en-US" dirty="0"/>
              <a:t>occur?</a:t>
            </a:r>
          </a:p>
        </p:txBody>
      </p:sp>
      <p:sp>
        <p:nvSpPr>
          <p:cNvPr id="3" name="Content Placeholder 2"/>
          <p:cNvSpPr>
            <a:spLocks noGrp="1"/>
          </p:cNvSpPr>
          <p:nvPr>
            <p:ph idx="1"/>
          </p:nvPr>
        </p:nvSpPr>
        <p:spPr/>
        <p:txBody>
          <a:bodyPr/>
          <a:lstStyle/>
          <a:p>
            <a:pPr marL="0" indent="0">
              <a:buNone/>
            </a:pPr>
            <a:r>
              <a:rPr lang="en-US" sz="2800" dirty="0"/>
              <a:t>An Inadvertent Gain or Loss can occur under various circumstances:</a:t>
            </a:r>
          </a:p>
          <a:p>
            <a:pPr>
              <a:spcBef>
                <a:spcPts val="1800"/>
              </a:spcBef>
            </a:pPr>
            <a:r>
              <a:rPr lang="en-US" sz="2800" dirty="0"/>
              <a:t>Incorrect information provided by the Customer during enrollment – service address or ESI ID</a:t>
            </a:r>
          </a:p>
          <a:p>
            <a:pPr>
              <a:spcBef>
                <a:spcPts val="1800"/>
              </a:spcBef>
            </a:pPr>
            <a:r>
              <a:rPr lang="en-US" sz="2800" dirty="0"/>
              <a:t>Incorrect information entered by the REP during enrollment</a:t>
            </a:r>
          </a:p>
          <a:p>
            <a:pPr>
              <a:spcBef>
                <a:spcPts val="1800"/>
              </a:spcBef>
            </a:pPr>
            <a:r>
              <a:rPr lang="en-US" sz="2800" dirty="0"/>
              <a:t>Unauthorized enrollments – slamming</a:t>
            </a:r>
          </a:p>
          <a:p>
            <a:pPr>
              <a:spcBef>
                <a:spcPts val="1800"/>
              </a:spcBef>
            </a:pPr>
            <a:r>
              <a:rPr lang="en-US" sz="2800" dirty="0"/>
              <a:t>Variety of different enrollment processes used by REPs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146</a:t>
            </a:fld>
            <a:endParaRPr lang="en-US"/>
          </a:p>
        </p:txBody>
      </p:sp>
    </p:spTree>
    <p:extLst>
      <p:ext uri="{BB962C8B-B14F-4D97-AF65-F5344CB8AC3E}">
        <p14:creationId xmlns:p14="http://schemas.microsoft.com/office/powerpoint/2010/main" val="94188252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390775" y="1242059"/>
            <a:ext cx="4368165" cy="4368165"/>
          </a:xfrm>
          <a:prstGeom prst="ellipse">
            <a:avLst/>
          </a:prstGeom>
          <a:noFill/>
          <a:ln w="571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graphicFrame>
        <p:nvGraphicFramePr>
          <p:cNvPr id="8" name="Diagram 7"/>
          <p:cNvGraphicFramePr/>
          <p:nvPr>
            <p:extLst>
              <p:ext uri="{D42A27DB-BD31-4B8C-83A1-F6EECF244321}">
                <p14:modId xmlns:p14="http://schemas.microsoft.com/office/powerpoint/2010/main" val="156814719"/>
              </p:ext>
            </p:extLst>
          </p:nvPr>
        </p:nvGraphicFramePr>
        <p:xfrm>
          <a:off x="923441" y="996627"/>
          <a:ext cx="7297119" cy="4864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a:t>Who does an </a:t>
            </a:r>
            <a:r>
              <a:rPr lang="en-US" dirty="0" smtClean="0"/>
              <a:t>IAG </a:t>
            </a:r>
            <a:r>
              <a:rPr lang="en-US" dirty="0"/>
              <a:t>impact?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147</a:t>
            </a:fld>
            <a:endParaRPr lang="en-US"/>
          </a:p>
        </p:txBody>
      </p:sp>
    </p:spTree>
    <p:extLst>
      <p:ext uri="{BB962C8B-B14F-4D97-AF65-F5344CB8AC3E}">
        <p14:creationId xmlns:p14="http://schemas.microsoft.com/office/powerpoint/2010/main" val="338418201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market impacted?</a:t>
            </a:r>
          </a:p>
        </p:txBody>
      </p:sp>
      <p:sp>
        <p:nvSpPr>
          <p:cNvPr id="3" name="Content Placeholder 2"/>
          <p:cNvSpPr>
            <a:spLocks noGrp="1"/>
          </p:cNvSpPr>
          <p:nvPr>
            <p:ph idx="1"/>
          </p:nvPr>
        </p:nvSpPr>
        <p:spPr/>
        <p:txBody>
          <a:bodyPr/>
          <a:lstStyle/>
          <a:p>
            <a:pPr>
              <a:spcBef>
                <a:spcPts val="600"/>
              </a:spcBef>
            </a:pPr>
            <a:r>
              <a:rPr lang="en-US" sz="2400" b="1" dirty="0"/>
              <a:t>Customer</a:t>
            </a:r>
          </a:p>
          <a:p>
            <a:pPr lvl="1"/>
            <a:r>
              <a:rPr lang="en-US" sz="2000" dirty="0"/>
              <a:t>Confusion as to who is their REP</a:t>
            </a:r>
          </a:p>
          <a:p>
            <a:pPr lvl="1"/>
            <a:r>
              <a:rPr lang="en-US" sz="2000" dirty="0"/>
              <a:t>Delayed Billing</a:t>
            </a:r>
          </a:p>
          <a:p>
            <a:pPr lvl="1"/>
            <a:r>
              <a:rPr lang="en-US" sz="2000" dirty="0"/>
              <a:t>Possible Lights Out Situation</a:t>
            </a:r>
          </a:p>
          <a:p>
            <a:pPr lvl="1"/>
            <a:r>
              <a:rPr lang="en-US" sz="2000" dirty="0"/>
              <a:t>Poor Customer Experience</a:t>
            </a:r>
          </a:p>
          <a:p>
            <a:pPr>
              <a:spcBef>
                <a:spcPts val="600"/>
              </a:spcBef>
            </a:pPr>
            <a:r>
              <a:rPr lang="en-US" sz="2400" b="1" dirty="0"/>
              <a:t>Market</a:t>
            </a:r>
          </a:p>
          <a:p>
            <a:pPr lvl="1"/>
            <a:r>
              <a:rPr lang="en-US" sz="2000" dirty="0"/>
              <a:t>Most used MT Subtype -represents over 40% of all MTs</a:t>
            </a:r>
          </a:p>
          <a:p>
            <a:pPr lvl="1"/>
            <a:r>
              <a:rPr lang="en-US" sz="2000" dirty="0"/>
              <a:t>One of the longest MT issues to resolve</a:t>
            </a:r>
          </a:p>
          <a:p>
            <a:pPr lvl="1"/>
            <a:r>
              <a:rPr lang="en-US" sz="2000" dirty="0"/>
              <a:t>Can create distrust and confusion in the Market</a:t>
            </a:r>
          </a:p>
          <a:p>
            <a:pPr>
              <a:spcBef>
                <a:spcPts val="600"/>
              </a:spcBef>
            </a:pPr>
            <a:r>
              <a:rPr lang="en-US" sz="2400" b="1" dirty="0"/>
              <a:t>Cost</a:t>
            </a:r>
          </a:p>
          <a:p>
            <a:pPr lvl="1"/>
            <a:r>
              <a:rPr lang="en-US" sz="2000" dirty="0"/>
              <a:t>Resource Commitments</a:t>
            </a:r>
          </a:p>
          <a:p>
            <a:pPr lvl="1"/>
            <a:r>
              <a:rPr lang="en-US" sz="2000" dirty="0"/>
              <a:t>Consumption Write-offs</a:t>
            </a:r>
          </a:p>
          <a:p>
            <a:pPr lvl="1"/>
            <a:r>
              <a:rPr lang="en-US" sz="2000" dirty="0"/>
              <a:t>IAG Fees from </a:t>
            </a:r>
            <a:r>
              <a:rPr lang="en-US" sz="2000" dirty="0" smtClean="0"/>
              <a:t>TDSPs</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148</a:t>
            </a:fld>
            <a:endParaRPr lang="en-US"/>
          </a:p>
        </p:txBody>
      </p:sp>
      <p:pic>
        <p:nvPicPr>
          <p:cNvPr id="5" name="Picture 4" descr="C:\Users\TFernandez\AppData\Local\Microsoft\Windows\Temporary Internet Files\Content.IE5\07DO0RG3\customer-servi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490" y="990600"/>
            <a:ext cx="20510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xrnr\AppData\Local\Microsoft\Windows\Temporary Internet Files\Content.IE5\0LWW3KAQ\gold-dollar-sig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14"/>
          <a:stretch/>
        </p:blipFill>
        <p:spPr bwMode="auto">
          <a:xfrm>
            <a:off x="6250115" y="4607695"/>
            <a:ext cx="2003425" cy="14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59577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149</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710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2667000"/>
          </a:xfrm>
        </p:spPr>
        <p:txBody>
          <a:bodyPr/>
          <a:lstStyle/>
          <a:p>
            <a:pPr marL="0" indent="0">
              <a:spcBef>
                <a:spcPts val="600"/>
              </a:spcBef>
              <a:buNone/>
            </a:pPr>
            <a:r>
              <a:rPr lang="en-US" sz="1400" b="1" dirty="0"/>
              <a:t>Actions </a:t>
            </a:r>
            <a:r>
              <a:rPr lang="en-US" sz="1400" b="1" dirty="0" smtClean="0"/>
              <a:t>dropdown</a:t>
            </a:r>
            <a:r>
              <a:rPr lang="en-US" sz="1400" dirty="0" smtClean="0"/>
              <a:t>: Available </a:t>
            </a:r>
            <a:r>
              <a:rPr lang="en-US" sz="1400" dirty="0"/>
              <a:t>in the header of the issue details pane:</a:t>
            </a:r>
          </a:p>
          <a:p>
            <a:pPr lvl="1">
              <a:spcBef>
                <a:spcPts val="600"/>
              </a:spcBef>
            </a:pPr>
            <a:r>
              <a:rPr lang="en-US" sz="1400" b="1" dirty="0"/>
              <a:t>Add </a:t>
            </a:r>
            <a:r>
              <a:rPr lang="en-US" sz="1400" b="1" dirty="0" smtClean="0"/>
              <a:t>Note</a:t>
            </a:r>
            <a:r>
              <a:rPr lang="en-US" sz="1400" dirty="0" smtClean="0"/>
              <a:t>: This </a:t>
            </a:r>
            <a:r>
              <a:rPr lang="en-US" sz="1400" dirty="0"/>
              <a:t>allows the user to include a text message on the individual issue.</a:t>
            </a:r>
          </a:p>
          <a:p>
            <a:pPr lvl="1">
              <a:spcBef>
                <a:spcPts val="600"/>
              </a:spcBef>
            </a:pPr>
            <a:r>
              <a:rPr lang="en-US" sz="1400" b="1" dirty="0"/>
              <a:t>Add </a:t>
            </a:r>
            <a:r>
              <a:rPr lang="en-US" sz="1400" b="1" dirty="0" smtClean="0"/>
              <a:t>URL</a:t>
            </a:r>
            <a:r>
              <a:rPr lang="en-US" sz="1400" dirty="0" smtClean="0"/>
              <a:t>: Creates </a:t>
            </a:r>
            <a:r>
              <a:rPr lang="en-US" sz="1400" dirty="0"/>
              <a:t>a hyperlink on an individual issue to an external website.</a:t>
            </a:r>
          </a:p>
          <a:p>
            <a:pPr lvl="1">
              <a:spcBef>
                <a:spcPts val="600"/>
              </a:spcBef>
            </a:pPr>
            <a:r>
              <a:rPr lang="en-US" sz="1400" b="1" dirty="0"/>
              <a:t>Add </a:t>
            </a:r>
            <a:r>
              <a:rPr lang="en-US" sz="1400" b="1" dirty="0" smtClean="0"/>
              <a:t>File</a:t>
            </a:r>
            <a:r>
              <a:rPr lang="en-US" sz="1400" dirty="0" smtClean="0"/>
              <a:t>: Allows </a:t>
            </a:r>
            <a:r>
              <a:rPr lang="en-US" sz="1400" dirty="0"/>
              <a:t>the user to locate and attach an external file to an item which will be visible by all MPs </a:t>
            </a:r>
            <a:r>
              <a:rPr lang="en-US" sz="1400" dirty="0" smtClean="0"/>
              <a:t>Involved. This </a:t>
            </a:r>
            <a:r>
              <a:rPr lang="en-US" sz="1400" dirty="0"/>
              <a:t>is not to be used to submit a file of ESI IDs to be researched on the issue.</a:t>
            </a:r>
          </a:p>
          <a:p>
            <a:pPr lvl="1">
              <a:spcBef>
                <a:spcPts val="600"/>
              </a:spcBef>
            </a:pPr>
            <a:r>
              <a:rPr lang="en-US" sz="1400" b="1" dirty="0"/>
              <a:t>Add Item </a:t>
            </a:r>
            <a:r>
              <a:rPr lang="en-US" sz="1400" b="1" dirty="0" smtClean="0"/>
              <a:t>Link</a:t>
            </a:r>
            <a:r>
              <a:rPr lang="en-US" sz="1400" dirty="0" smtClean="0"/>
              <a:t>: This </a:t>
            </a:r>
            <a:r>
              <a:rPr lang="en-US" sz="1400" dirty="0"/>
              <a:t>action gives the user the ability to create several different kinds of links to other issues within the </a:t>
            </a:r>
            <a:r>
              <a:rPr lang="en-US" sz="1400" dirty="0" err="1"/>
              <a:t>MarkeTrak</a:t>
            </a:r>
            <a:r>
              <a:rPr lang="en-US" sz="1400" dirty="0"/>
              <a:t> </a:t>
            </a:r>
            <a:r>
              <a:rPr lang="en-US" sz="1400" dirty="0" smtClean="0"/>
              <a:t>application. In </a:t>
            </a:r>
            <a:r>
              <a:rPr lang="en-US" sz="1400" dirty="0"/>
              <a:t>order to successfully create these links, the current user must have visibility rights to both linked items.</a:t>
            </a:r>
          </a:p>
          <a:p>
            <a:pPr lvl="1">
              <a:spcBef>
                <a:spcPts val="600"/>
              </a:spcBef>
            </a:pPr>
            <a:r>
              <a:rPr lang="en-US" sz="1400" b="1" dirty="0"/>
              <a:t>Add Item </a:t>
            </a:r>
            <a:r>
              <a:rPr lang="en-US" sz="1400" b="1" dirty="0" smtClean="0"/>
              <a:t>Notification</a:t>
            </a:r>
            <a:r>
              <a:rPr lang="en-US" sz="1400" dirty="0" smtClean="0"/>
              <a:t>: Selecting </a:t>
            </a:r>
            <a:r>
              <a:rPr lang="en-US" sz="1400" dirty="0"/>
              <a:t>this action allows the user to choose one of five distinct item notifications. These differ from the system generated notifications in that they are selected individually on items by any user with visibility. </a:t>
            </a:r>
            <a:endParaRPr lang="en-US" sz="14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pPr/>
              <a:t>15</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763962"/>
            <a:ext cx="6553200"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695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smtClean="0">
                <a:solidFill>
                  <a:schemeClr val="tx2"/>
                </a:solidFill>
              </a:rPr>
              <a:t>MarkeTrak</a:t>
            </a:r>
            <a:r>
              <a:rPr lang="en-US" sz="1400" b="1" dirty="0" smtClean="0">
                <a:solidFill>
                  <a:schemeClr val="tx2"/>
                </a:solidFill>
              </a:rPr>
              <a:t> Training</a:t>
            </a:r>
            <a:endParaRPr lang="en-US" sz="1400" dirty="0">
              <a:solidFill>
                <a:schemeClr val="tx2"/>
              </a:solidFill>
            </a:endParaRPr>
          </a:p>
          <a:p>
            <a:pPr>
              <a:spcBef>
                <a:spcPts val="600"/>
              </a:spcBef>
            </a:pPr>
            <a:r>
              <a:rPr lang="en-US" sz="2800" b="1" dirty="0" smtClean="0">
                <a:solidFill>
                  <a:schemeClr val="tx2"/>
                </a:solidFill>
              </a:rPr>
              <a:t>Customer Rescission Walkthrough</a:t>
            </a:r>
            <a:endParaRPr lang="en-US" sz="2800" dirty="0">
              <a:solidFill>
                <a:schemeClr val="tx2"/>
              </a:solidFill>
            </a:endParaRPr>
          </a:p>
        </p:txBody>
      </p:sp>
    </p:spTree>
    <p:extLst>
      <p:ext uri="{BB962C8B-B14F-4D97-AF65-F5344CB8AC3E}">
        <p14:creationId xmlns:p14="http://schemas.microsoft.com/office/powerpoint/2010/main" val="105311346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of Rescission</a:t>
            </a:r>
          </a:p>
        </p:txBody>
      </p:sp>
      <p:sp>
        <p:nvSpPr>
          <p:cNvPr id="3" name="Content Placeholder 2"/>
          <p:cNvSpPr>
            <a:spLocks noGrp="1"/>
          </p:cNvSpPr>
          <p:nvPr>
            <p:ph idx="1"/>
          </p:nvPr>
        </p:nvSpPr>
        <p:spPr/>
        <p:txBody>
          <a:bodyPr/>
          <a:lstStyle/>
          <a:p>
            <a:pPr marL="0" indent="0">
              <a:buNone/>
            </a:pPr>
            <a:r>
              <a:rPr lang="en-US" sz="2400" b="1" dirty="0"/>
              <a:t>PUCT Subst. Rule 25.474(j) - Right of Rescission</a:t>
            </a:r>
            <a:endParaRPr lang="en-US" sz="1800" b="1" dirty="0"/>
          </a:p>
          <a:p>
            <a:pPr marL="0" indent="0">
              <a:buNone/>
            </a:pPr>
            <a:r>
              <a:rPr lang="en-US" sz="1800" dirty="0"/>
              <a:t/>
            </a:r>
            <a:br>
              <a:rPr lang="en-US" sz="1800" dirty="0"/>
            </a:br>
            <a:r>
              <a:rPr lang="en-US" sz="1800" dirty="0"/>
              <a:t>A REP shall promptly  provide the applicant with the terms of service document after the applicant has authorized the REP to provide service to the applicant and the authorization has been verified. For switch requests, the REP shall offer the applicant a right to rescind the terms of service without penalty or fee of any kind for a period of three federal business days after the applicant's receipt of the terms of service document. The provider may assume that any delivery of the terms of service document deposited first class with the United States Postal Service will be received by the applicant within three federal business days. Any REP receiving an untimely notice of rescission from the applicant shall inform the applicant that the applicant has a right to select another REP and may do so by contacting that REP. The REP shall also inform the applicant that the applicant will be responsible for charges from the REP for service provided until the applicant switches to another REP. The right of rescission is not applicable to an applicant requesting a move-in.</a:t>
            </a:r>
          </a:p>
        </p:txBody>
      </p:sp>
    </p:spTree>
    <p:extLst>
      <p:ext uri="{BB962C8B-B14F-4D97-AF65-F5344CB8AC3E}">
        <p14:creationId xmlns:p14="http://schemas.microsoft.com/office/powerpoint/2010/main" val="30438703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of Rescission</a:t>
            </a:r>
          </a:p>
        </p:txBody>
      </p:sp>
      <p:sp>
        <p:nvSpPr>
          <p:cNvPr id="3" name="Content Placeholder 2"/>
          <p:cNvSpPr>
            <a:spLocks noGrp="1"/>
          </p:cNvSpPr>
          <p:nvPr>
            <p:ph idx="1"/>
          </p:nvPr>
        </p:nvSpPr>
        <p:spPr/>
        <p:txBody>
          <a:bodyPr/>
          <a:lstStyle/>
          <a:p>
            <a:pPr marL="0" indent="0">
              <a:spcBef>
                <a:spcPts val="2400"/>
              </a:spcBef>
              <a:buNone/>
            </a:pPr>
            <a:r>
              <a:rPr lang="en-US" b="1" dirty="0"/>
              <a:t>In other </a:t>
            </a:r>
            <a:r>
              <a:rPr lang="en-US" b="1" dirty="0" smtClean="0"/>
              <a:t>words …</a:t>
            </a:r>
            <a:endParaRPr lang="en-US" b="1" dirty="0"/>
          </a:p>
          <a:p>
            <a:pPr>
              <a:spcBef>
                <a:spcPts val="2400"/>
              </a:spcBef>
            </a:pPr>
            <a:r>
              <a:rPr lang="en-US" sz="2400" dirty="0"/>
              <a:t>Applicable to Switch requests only, not Move-Ins</a:t>
            </a:r>
            <a:r>
              <a:rPr lang="en-US" sz="2400" dirty="0" smtClean="0"/>
              <a:t>.</a:t>
            </a:r>
            <a:endParaRPr lang="en-US" sz="2400" dirty="0"/>
          </a:p>
          <a:p>
            <a:pPr>
              <a:spcBef>
                <a:spcPts val="2400"/>
              </a:spcBef>
              <a:buClr>
                <a:schemeClr val="tx1"/>
              </a:buClr>
            </a:pPr>
            <a:r>
              <a:rPr lang="en-US" sz="2400" b="1" i="1" dirty="0" smtClean="0">
                <a:solidFill>
                  <a:schemeClr val="accent5"/>
                </a:solidFill>
              </a:rPr>
              <a:t>After receiving </a:t>
            </a:r>
            <a:r>
              <a:rPr lang="en-US" sz="2400" b="1" i="1" dirty="0">
                <a:solidFill>
                  <a:schemeClr val="accent5"/>
                </a:solidFill>
              </a:rPr>
              <a:t>the Terms of Service</a:t>
            </a:r>
            <a:r>
              <a:rPr lang="en-US" sz="2400" dirty="0"/>
              <a:t>, Customer is allowed three (3) federal business days to rescind without penalty or fees from the Gaining REP</a:t>
            </a:r>
            <a:r>
              <a:rPr lang="en-US" sz="2400" dirty="0" smtClean="0"/>
              <a:t>.</a:t>
            </a:r>
            <a:endParaRPr lang="en-US" sz="2400" dirty="0"/>
          </a:p>
          <a:p>
            <a:pPr>
              <a:spcBef>
                <a:spcPts val="2400"/>
              </a:spcBef>
            </a:pPr>
            <a:r>
              <a:rPr lang="en-US" sz="2400" dirty="0"/>
              <a:t>Ultimate goal is to return the Customer to their REP of choice </a:t>
            </a:r>
            <a:r>
              <a:rPr lang="en-US" sz="2400" b="1" i="1" dirty="0">
                <a:solidFill>
                  <a:schemeClr val="accent5"/>
                </a:solidFill>
              </a:rPr>
              <a:t>quickly and efficiently </a:t>
            </a:r>
            <a:r>
              <a:rPr lang="en-US" sz="2400" dirty="0" smtClean="0"/>
              <a:t>with </a:t>
            </a:r>
            <a:r>
              <a:rPr lang="en-US" sz="2400" dirty="0"/>
              <a:t>minimal inconvenience to the Customer.</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152</a:t>
            </a:fld>
            <a:endParaRPr lang="en-US"/>
          </a:p>
        </p:txBody>
      </p:sp>
    </p:spTree>
    <p:extLst>
      <p:ext uri="{BB962C8B-B14F-4D97-AF65-F5344CB8AC3E}">
        <p14:creationId xmlns:p14="http://schemas.microsoft.com/office/powerpoint/2010/main" val="83304254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vs. Inadvertent Switch</a:t>
            </a:r>
          </a:p>
        </p:txBody>
      </p:sp>
      <p:sp>
        <p:nvSpPr>
          <p:cNvPr id="3" name="Content Placeholder 2"/>
          <p:cNvSpPr>
            <a:spLocks noGrp="1"/>
          </p:cNvSpPr>
          <p:nvPr>
            <p:ph idx="1"/>
          </p:nvPr>
        </p:nvSpPr>
        <p:spPr/>
        <p:txBody>
          <a:bodyPr/>
          <a:lstStyle/>
          <a:p>
            <a:pPr>
              <a:spcBef>
                <a:spcPts val="1200"/>
              </a:spcBef>
            </a:pPr>
            <a:r>
              <a:rPr lang="en-US" sz="2050" dirty="0"/>
              <a:t>Strongly recommended that involved CRs share as much information as possible at the onset of issue creation to aid in resolution of Customer Rescission issue </a:t>
            </a:r>
            <a:r>
              <a:rPr lang="en-US" sz="2050" b="1" i="1" dirty="0">
                <a:solidFill>
                  <a:schemeClr val="accent5"/>
                </a:solidFill>
              </a:rPr>
              <a:t>quickly and efficiently </a:t>
            </a:r>
            <a:r>
              <a:rPr lang="en-US" sz="2050" dirty="0"/>
              <a:t>(e.g. Customer Name, Meter #, etc</a:t>
            </a:r>
            <a:r>
              <a:rPr lang="en-US" sz="2050" dirty="0" smtClean="0"/>
              <a:t>.)</a:t>
            </a:r>
            <a:endParaRPr lang="en-US" sz="2050" dirty="0"/>
          </a:p>
          <a:p>
            <a:pPr>
              <a:spcBef>
                <a:spcPts val="1200"/>
              </a:spcBef>
            </a:pPr>
            <a:r>
              <a:rPr lang="en-US" sz="2050" dirty="0"/>
              <a:t>Although Customer Rescission is part of the Inadvertent Switch ‘family’ within the </a:t>
            </a:r>
            <a:r>
              <a:rPr lang="en-US" sz="2050" dirty="0" err="1"/>
              <a:t>MarkeTrak</a:t>
            </a:r>
            <a:r>
              <a:rPr lang="en-US" sz="2050" dirty="0"/>
              <a:t> tool, resolution of a Customer Rescission does not follow the same criteria nor follow the same completion timeline</a:t>
            </a:r>
            <a:r>
              <a:rPr lang="en-US" sz="2050" dirty="0" smtClean="0"/>
              <a:t>.</a:t>
            </a:r>
            <a:endParaRPr lang="en-US" sz="2050" dirty="0"/>
          </a:p>
          <a:p>
            <a:pPr>
              <a:spcBef>
                <a:spcPts val="1200"/>
              </a:spcBef>
            </a:pPr>
            <a:r>
              <a:rPr lang="en-US" sz="2050" dirty="0"/>
              <a:t>The research and investigation normally pursued during resolution of an Inadvertent Switch is not utilized when resolving Customer Rescission</a:t>
            </a:r>
            <a:r>
              <a:rPr lang="en-US" sz="2050" dirty="0" smtClean="0"/>
              <a:t>.</a:t>
            </a:r>
            <a:endParaRPr lang="en-US" sz="2050" dirty="0"/>
          </a:p>
          <a:p>
            <a:pPr>
              <a:spcBef>
                <a:spcPts val="1200"/>
              </a:spcBef>
            </a:pPr>
            <a:r>
              <a:rPr lang="en-US" sz="2050" dirty="0"/>
              <a:t>If/when the customer requests rescission (within the 3 federal business day window), the ‘losing’ REP must promptly regain the Customer – </a:t>
            </a:r>
            <a:r>
              <a:rPr lang="en-US" sz="2050" b="1" i="1" u="sng" dirty="0">
                <a:solidFill>
                  <a:schemeClr val="accent5"/>
                </a:solidFill>
              </a:rPr>
              <a:t>no questions asked</a:t>
            </a:r>
            <a:r>
              <a:rPr lang="en-US" sz="2050" dirty="0" smtClean="0"/>
              <a:t>.</a:t>
            </a:r>
            <a:endParaRPr lang="en-US" sz="205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153</a:t>
            </a:fld>
            <a:endParaRPr lang="en-US"/>
          </a:p>
        </p:txBody>
      </p:sp>
    </p:spTree>
    <p:extLst>
      <p:ext uri="{BB962C8B-B14F-4D97-AF65-F5344CB8AC3E}">
        <p14:creationId xmlns:p14="http://schemas.microsoft.com/office/powerpoint/2010/main" val="364289404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381000" y="244475"/>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Rescission vs. Inadvertent Switch</a:t>
            </a:r>
          </a:p>
        </p:txBody>
      </p:sp>
      <p:sp>
        <p:nvSpPr>
          <p:cNvPr id="6147" name="Slide Number Placeholder 3"/>
          <p:cNvSpPr>
            <a:spLocks noGrp="1"/>
          </p:cNvSpPr>
          <p:nvPr>
            <p:ph type="sldNum" sz="quarter" idx="11"/>
          </p:nvPr>
        </p:nvSpPr>
        <p:spPr bwMode="auto">
          <a:xfrm>
            <a:off x="8531352" y="6565392"/>
            <a:ext cx="530352" cy="219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B071EE-6792-41A1-BF81-9B1786303C59}" type="slidenum">
              <a:rPr lang="en-US" altLang="en-US">
                <a:solidFill>
                  <a:srgbClr val="9BA0A4"/>
                </a:solidFill>
              </a:rPr>
              <a:pPr/>
              <a:t>154</a:t>
            </a:fld>
            <a:endParaRPr lang="en-US" altLang="en-US" dirty="0">
              <a:solidFill>
                <a:srgbClr val="9BA0A4"/>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623874268"/>
              </p:ext>
            </p:extLst>
          </p:nvPr>
        </p:nvGraphicFramePr>
        <p:xfrm>
          <a:off x="347663" y="1801813"/>
          <a:ext cx="8491537" cy="3873514"/>
        </p:xfrm>
        <a:graphic>
          <a:graphicData uri="http://schemas.openxmlformats.org/drawingml/2006/table">
            <a:tbl>
              <a:tblPr firstRow="1" bandRow="1">
                <a:tableStyleId>{5C22544A-7EE6-4342-B048-85BDC9FD1C3A}</a:tableStyleId>
              </a:tblPr>
              <a:tblGrid>
                <a:gridCol w="2015669"/>
                <a:gridCol w="1522472"/>
                <a:gridCol w="4953396"/>
              </a:tblGrid>
              <a:tr h="806804">
                <a:tc>
                  <a:txBody>
                    <a:bodyPr/>
                    <a:lstStyle/>
                    <a:p>
                      <a:pPr algn="ctr"/>
                      <a:endParaRPr lang="en-US" sz="1800" dirty="0"/>
                    </a:p>
                  </a:txBody>
                  <a:tcPr marL="91442" marR="91442" marT="45721" marB="45721" anchor="ctr"/>
                </a:tc>
                <a:tc>
                  <a:txBody>
                    <a:bodyPr/>
                    <a:lstStyle/>
                    <a:p>
                      <a:pPr algn="ctr"/>
                      <a:r>
                        <a:rPr lang="en-US" sz="1800" dirty="0" smtClean="0"/>
                        <a:t>Customer</a:t>
                      </a:r>
                      <a:r>
                        <a:rPr lang="en-US" sz="1800" baseline="0" dirty="0" smtClean="0"/>
                        <a:t> Rescission</a:t>
                      </a:r>
                      <a:endParaRPr lang="en-US" sz="1800" dirty="0"/>
                    </a:p>
                  </a:txBody>
                  <a:tcPr marL="91442" marR="91442" marT="45721" marB="45721" anchor="ctr"/>
                </a:tc>
                <a:tc>
                  <a:txBody>
                    <a:bodyPr/>
                    <a:lstStyle/>
                    <a:p>
                      <a:pPr algn="ctr"/>
                      <a:r>
                        <a:rPr lang="en-US" sz="1800" dirty="0" smtClean="0"/>
                        <a:t>Inadvertent</a:t>
                      </a:r>
                      <a:r>
                        <a:rPr lang="en-US" sz="1800" baseline="0" dirty="0" smtClean="0"/>
                        <a:t> Gain/ Loss</a:t>
                      </a:r>
                      <a:endParaRPr lang="en-US" sz="1800" dirty="0"/>
                    </a:p>
                  </a:txBody>
                  <a:tcPr marL="91442" marR="91442" marT="45721" marB="45721" anchor="ctr"/>
                </a:tc>
              </a:tr>
              <a:tr h="1533355">
                <a:tc>
                  <a:txBody>
                    <a:bodyPr/>
                    <a:lstStyle/>
                    <a:p>
                      <a:pPr algn="ctr"/>
                      <a:r>
                        <a:rPr lang="en-US" sz="1800" dirty="0" smtClean="0">
                          <a:solidFill>
                            <a:schemeClr val="tx2"/>
                          </a:solidFill>
                        </a:rPr>
                        <a:t>Can CRs</a:t>
                      </a:r>
                      <a:r>
                        <a:rPr lang="en-US" sz="1800" baseline="0" dirty="0" smtClean="0">
                          <a:solidFill>
                            <a:schemeClr val="tx2"/>
                          </a:solidFill>
                        </a:rPr>
                        <a:t> p</a:t>
                      </a:r>
                      <a:r>
                        <a:rPr lang="en-US" sz="1800" dirty="0" smtClean="0">
                          <a:solidFill>
                            <a:schemeClr val="tx2"/>
                          </a:solidFill>
                        </a:rPr>
                        <a:t>ass </a:t>
                      </a:r>
                      <a:r>
                        <a:rPr lang="en-US" sz="1800" b="1" i="1" u="sng" kern="1200" dirty="0" smtClean="0">
                          <a:solidFill>
                            <a:schemeClr val="accent5"/>
                          </a:solidFill>
                          <a:latin typeface="+mn-lt"/>
                          <a:ea typeface="+mn-ea"/>
                          <a:cs typeface="+mn-cs"/>
                        </a:rPr>
                        <a:t>TDSP fees</a:t>
                      </a:r>
                      <a:r>
                        <a:rPr lang="en-US" sz="1800" dirty="0" smtClean="0"/>
                        <a:t> </a:t>
                      </a:r>
                      <a:r>
                        <a:rPr lang="en-US" sz="1800" dirty="0" smtClean="0">
                          <a:solidFill>
                            <a:schemeClr val="tx2"/>
                          </a:solidFill>
                        </a:rPr>
                        <a:t>to customer?</a:t>
                      </a:r>
                      <a:endParaRPr lang="en-US" sz="1800" dirty="0">
                        <a:solidFill>
                          <a:schemeClr val="tx2"/>
                        </a:solidFill>
                      </a:endParaRPr>
                    </a:p>
                  </a:txBody>
                  <a:tcPr marT="45716" marB="45716" anchor="ctr"/>
                </a:tc>
                <a:tc>
                  <a:txBody>
                    <a:bodyPr/>
                    <a:lstStyle/>
                    <a:p>
                      <a:pPr algn="ctr"/>
                      <a:r>
                        <a:rPr lang="en-US" sz="1800" b="1" dirty="0" smtClean="0">
                          <a:solidFill>
                            <a:schemeClr val="tx2"/>
                          </a:solidFill>
                        </a:rPr>
                        <a:t>No</a:t>
                      </a:r>
                      <a:endParaRPr lang="en-US" sz="1800" b="1" dirty="0">
                        <a:solidFill>
                          <a:schemeClr val="tx2"/>
                        </a:solidFill>
                      </a:endParaRPr>
                    </a:p>
                  </a:txBody>
                  <a:tcPr marT="45716" marB="45716" anchor="ctr"/>
                </a:tc>
                <a:tc>
                  <a:txBody>
                    <a:bodyPr/>
                    <a:lstStyle/>
                    <a:p>
                      <a:pPr marL="0" lvl="1" algn="l">
                        <a:spcBef>
                          <a:spcPts val="0"/>
                        </a:spcBef>
                      </a:pPr>
                      <a:r>
                        <a:rPr lang="en-US" sz="1800" b="1" kern="1200" dirty="0" smtClean="0">
                          <a:solidFill>
                            <a:schemeClr val="tx2"/>
                          </a:solidFill>
                          <a:effectLst/>
                          <a:latin typeface="+mn-lt"/>
                          <a:ea typeface="+mn-ea"/>
                          <a:cs typeface="+mn-cs"/>
                        </a:rPr>
                        <a:t>Yes</a:t>
                      </a:r>
                      <a:r>
                        <a:rPr lang="en-US" sz="1800" b="0" kern="1200" baseline="0" dirty="0" smtClean="0">
                          <a:solidFill>
                            <a:schemeClr val="tx2"/>
                          </a:solidFill>
                          <a:effectLst/>
                          <a:latin typeface="+mn-lt"/>
                          <a:ea typeface="+mn-ea"/>
                          <a:cs typeface="+mn-cs"/>
                        </a:rPr>
                        <a:t> – </a:t>
                      </a:r>
                      <a:r>
                        <a:rPr lang="en-US" sz="1800" kern="1200" dirty="0" smtClean="0">
                          <a:solidFill>
                            <a:schemeClr val="tx2"/>
                          </a:solidFill>
                          <a:effectLst/>
                          <a:latin typeface="+mn-lt"/>
                          <a:ea typeface="+mn-ea"/>
                          <a:cs typeface="+mn-cs"/>
                        </a:rPr>
                        <a:t>TDSPs may charge Gaining CRs an IAG fee and/or pass-through charges. Gaining CRs </a:t>
                      </a:r>
                      <a:r>
                        <a:rPr lang="en-US" sz="1700" b="1" u="sng" kern="1200" dirty="0" smtClean="0">
                          <a:solidFill>
                            <a:schemeClr val="accent5"/>
                          </a:solidFill>
                          <a:latin typeface="+mn-lt"/>
                          <a:ea typeface="+mn-ea"/>
                          <a:cs typeface="+mn-cs"/>
                        </a:rPr>
                        <a:t>may choose</a:t>
                      </a:r>
                      <a:r>
                        <a:rPr lang="en-US" sz="1800" kern="1200" dirty="0" smtClean="0">
                          <a:solidFill>
                            <a:schemeClr val="dk1"/>
                          </a:solidFill>
                          <a:effectLst/>
                          <a:latin typeface="+mn-lt"/>
                          <a:ea typeface="+mn-ea"/>
                          <a:cs typeface="+mn-cs"/>
                        </a:rPr>
                        <a:t> </a:t>
                      </a:r>
                      <a:r>
                        <a:rPr lang="en-US" sz="1800" kern="1200" dirty="0" smtClean="0">
                          <a:solidFill>
                            <a:schemeClr val="tx2"/>
                          </a:solidFill>
                          <a:effectLst/>
                          <a:latin typeface="+mn-lt"/>
                          <a:ea typeface="+mn-ea"/>
                          <a:cs typeface="+mn-cs"/>
                        </a:rPr>
                        <a:t>to pass  these charges to the customer.</a:t>
                      </a:r>
                      <a:endParaRPr lang="en-US" sz="1800" dirty="0">
                        <a:solidFill>
                          <a:schemeClr val="tx2"/>
                        </a:solidFill>
                      </a:endParaRPr>
                    </a:p>
                  </a:txBody>
                  <a:tcPr marT="45716" marB="45716" anchor="ctr"/>
                </a:tc>
              </a:tr>
              <a:tr h="1533355">
                <a:tc>
                  <a:txBody>
                    <a:bodyPr/>
                    <a:lstStyle/>
                    <a:p>
                      <a:pPr algn="ctr"/>
                      <a:r>
                        <a:rPr lang="en-US" sz="1800" dirty="0" smtClean="0">
                          <a:solidFill>
                            <a:schemeClr val="tx2"/>
                          </a:solidFill>
                        </a:rPr>
                        <a:t>Can CRs </a:t>
                      </a:r>
                      <a:r>
                        <a:rPr lang="en-US" sz="1800" b="0" i="0" u="none" kern="1200" dirty="0" smtClean="0">
                          <a:solidFill>
                            <a:schemeClr val="tx2"/>
                          </a:solidFill>
                          <a:latin typeface="+mn-lt"/>
                          <a:ea typeface="+mn-ea"/>
                          <a:cs typeface="+mn-cs"/>
                        </a:rPr>
                        <a:t>pass </a:t>
                      </a:r>
                      <a:r>
                        <a:rPr lang="en-US" sz="1800" b="1" i="1" u="sng" kern="1200" dirty="0" smtClean="0">
                          <a:solidFill>
                            <a:schemeClr val="accent5"/>
                          </a:solidFill>
                          <a:latin typeface="+mn-lt"/>
                          <a:ea typeface="+mn-ea"/>
                          <a:cs typeface="+mn-cs"/>
                        </a:rPr>
                        <a:t>kWh usage</a:t>
                      </a:r>
                      <a:r>
                        <a:rPr lang="en-US" sz="1800" b="0" i="0" u="none" kern="1200" dirty="0" smtClean="0">
                          <a:solidFill>
                            <a:schemeClr val="tx1"/>
                          </a:solidFill>
                          <a:latin typeface="+mn-lt"/>
                          <a:ea typeface="+mn-ea"/>
                          <a:cs typeface="+mn-cs"/>
                        </a:rPr>
                        <a:t> </a:t>
                      </a:r>
                      <a:r>
                        <a:rPr lang="en-US" sz="1800" dirty="0" smtClean="0">
                          <a:solidFill>
                            <a:schemeClr val="tx2"/>
                          </a:solidFill>
                        </a:rPr>
                        <a:t>to</a:t>
                      </a:r>
                      <a:r>
                        <a:rPr lang="en-US" sz="1800" baseline="0" dirty="0" smtClean="0">
                          <a:solidFill>
                            <a:schemeClr val="tx2"/>
                          </a:solidFill>
                        </a:rPr>
                        <a:t> customer?</a:t>
                      </a:r>
                      <a:endParaRPr lang="en-US" sz="1800" dirty="0">
                        <a:solidFill>
                          <a:schemeClr val="tx2"/>
                        </a:solidFill>
                      </a:endParaRPr>
                    </a:p>
                  </a:txBody>
                  <a:tcPr marT="45716" marB="45716" anchor="ctr"/>
                </a:tc>
                <a:tc>
                  <a:txBody>
                    <a:bodyPr/>
                    <a:lstStyle/>
                    <a:p>
                      <a:pPr algn="ctr"/>
                      <a:r>
                        <a:rPr lang="en-US" sz="1800" b="1" dirty="0" smtClean="0">
                          <a:solidFill>
                            <a:schemeClr val="tx2"/>
                          </a:solidFill>
                        </a:rPr>
                        <a:t>No</a:t>
                      </a:r>
                      <a:endParaRPr lang="en-US" sz="1800" b="1" dirty="0">
                        <a:solidFill>
                          <a:schemeClr val="tx2"/>
                        </a:solidFill>
                      </a:endParaRPr>
                    </a:p>
                  </a:txBody>
                  <a:tcPr marT="45716" marB="45716"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b="1" i="0" dirty="0" smtClean="0">
                          <a:solidFill>
                            <a:schemeClr val="tx2"/>
                          </a:solidFill>
                        </a:rPr>
                        <a:t>Yes</a:t>
                      </a:r>
                      <a:r>
                        <a:rPr lang="en-US" sz="1700" baseline="0" dirty="0" smtClean="0">
                          <a:solidFill>
                            <a:schemeClr val="tx2"/>
                          </a:solidFill>
                        </a:rPr>
                        <a:t> – because IAG reinstatement date can range from “</a:t>
                      </a:r>
                      <a:r>
                        <a:rPr lang="en-US" sz="1700" dirty="0" smtClean="0">
                          <a:solidFill>
                            <a:schemeClr val="tx2"/>
                          </a:solidFill>
                        </a:rPr>
                        <a:t>DOL + 1” to “Date of MT submission +10”, Gaining CRs </a:t>
                      </a:r>
                      <a:r>
                        <a:rPr lang="en-US" sz="1700" b="1" u="sng" dirty="0" smtClean="0">
                          <a:solidFill>
                            <a:schemeClr val="accent5"/>
                          </a:solidFill>
                        </a:rPr>
                        <a:t>may choose</a:t>
                      </a:r>
                      <a:r>
                        <a:rPr lang="en-US" sz="1700" dirty="0" smtClean="0"/>
                        <a:t> </a:t>
                      </a:r>
                      <a:r>
                        <a:rPr lang="en-US" sz="1700" dirty="0" smtClean="0">
                          <a:solidFill>
                            <a:schemeClr val="tx2"/>
                          </a:solidFill>
                        </a:rPr>
                        <a:t>to pass kWh charges (usage) to the customer</a:t>
                      </a:r>
                      <a:r>
                        <a:rPr lang="en-US" sz="1700" baseline="0" dirty="0" smtClean="0">
                          <a:solidFill>
                            <a:schemeClr val="tx2"/>
                          </a:solidFill>
                        </a:rPr>
                        <a:t>.</a:t>
                      </a:r>
                      <a:endParaRPr lang="en-US" sz="1700" dirty="0">
                        <a:solidFill>
                          <a:schemeClr val="tx2"/>
                        </a:solidFill>
                      </a:endParaRPr>
                    </a:p>
                  </a:txBody>
                  <a:tcPr marT="45716" marB="45716" anchor="ctr"/>
                </a:tc>
              </a:tr>
            </a:tbl>
          </a:graphicData>
        </a:graphic>
      </p:graphicFrame>
      <p:sp>
        <p:nvSpPr>
          <p:cNvPr id="6166" name="Rectangle 6"/>
          <p:cNvSpPr>
            <a:spLocks noChangeArrowheads="1"/>
          </p:cNvSpPr>
          <p:nvPr/>
        </p:nvSpPr>
        <p:spPr bwMode="auto">
          <a:xfrm>
            <a:off x="347663" y="909638"/>
            <a:ext cx="84915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pPr>
            <a:r>
              <a:rPr lang="en-US" altLang="en-US" sz="2200" dirty="0">
                <a:solidFill>
                  <a:srgbClr val="5B6770"/>
                </a:solidFill>
              </a:rPr>
              <a:t>Handling of Fees/Charges Associated with IAG vs Rescission </a:t>
            </a:r>
            <a:br>
              <a:rPr lang="en-US" altLang="en-US" sz="2200" dirty="0">
                <a:solidFill>
                  <a:srgbClr val="5B6770"/>
                </a:solidFill>
              </a:rPr>
            </a:br>
            <a:r>
              <a:rPr lang="en-US" altLang="en-US" sz="2200" dirty="0">
                <a:solidFill>
                  <a:srgbClr val="5B6770"/>
                </a:solidFill>
              </a:rPr>
              <a:t>(per TDSP tariff</a:t>
            </a:r>
            <a:r>
              <a:rPr lang="en-US" altLang="en-US" sz="2200" dirty="0" smtClean="0">
                <a:solidFill>
                  <a:srgbClr val="5B6770"/>
                </a:solidFill>
              </a:rPr>
              <a:t>):</a:t>
            </a:r>
            <a:endParaRPr lang="en-US" altLang="en-US" sz="2200" dirty="0">
              <a:solidFill>
                <a:srgbClr val="5B6770"/>
              </a:solidFill>
            </a:endParaRPr>
          </a:p>
        </p:txBody>
      </p:sp>
    </p:spTree>
    <p:extLst>
      <p:ext uri="{BB962C8B-B14F-4D97-AF65-F5344CB8AC3E}">
        <p14:creationId xmlns:p14="http://schemas.microsoft.com/office/powerpoint/2010/main" val="79350596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Rescission Guidelines</a:t>
            </a:r>
          </a:p>
        </p:txBody>
      </p:sp>
      <p:sp>
        <p:nvSpPr>
          <p:cNvPr id="3" name="Content Placeholder 2"/>
          <p:cNvSpPr>
            <a:spLocks noGrp="1"/>
          </p:cNvSpPr>
          <p:nvPr>
            <p:ph idx="1"/>
          </p:nvPr>
        </p:nvSpPr>
        <p:spPr/>
        <p:txBody>
          <a:bodyPr/>
          <a:lstStyle/>
          <a:p>
            <a:pPr>
              <a:spcBef>
                <a:spcPts val="2400"/>
              </a:spcBef>
            </a:pPr>
            <a:r>
              <a:rPr lang="en-US" sz="2400" dirty="0"/>
              <a:t>Only the Gaining CR in a rescission scenario may utilize the rescission-based </a:t>
            </a:r>
            <a:r>
              <a:rPr lang="en-US" sz="2400" dirty="0" err="1"/>
              <a:t>MarkeTrak</a:t>
            </a:r>
            <a:r>
              <a:rPr lang="en-US" sz="2400" dirty="0"/>
              <a:t> process to initiate reinstatement of a customer to its original CR.</a:t>
            </a:r>
          </a:p>
          <a:p>
            <a:pPr>
              <a:spcBef>
                <a:spcPts val="2400"/>
              </a:spcBef>
            </a:pPr>
            <a:r>
              <a:rPr lang="en-US" sz="2400" dirty="0"/>
              <a:t>In order for an issue to be submitted through this subtype, it must be submitted on or before the twenty-fifth (25th) calendar day following ERCOT’s established First Available Switch Date (FASD). </a:t>
            </a:r>
          </a:p>
          <a:p>
            <a:pPr>
              <a:spcBef>
                <a:spcPts val="2400"/>
              </a:spcBef>
            </a:pPr>
            <a:r>
              <a:rPr lang="en-US" sz="2400" dirty="0"/>
              <a:t>If a Customer Rescission issue has not been submitted within the specified timeframe above, the two CRs should work to resolve the rescission issue through the Inadvertent Gaining subtype.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155</a:t>
            </a:fld>
            <a:endParaRPr lang="en-US" dirty="0"/>
          </a:p>
        </p:txBody>
      </p:sp>
    </p:spTree>
    <p:extLst>
      <p:ext uri="{BB962C8B-B14F-4D97-AF65-F5344CB8AC3E}">
        <p14:creationId xmlns:p14="http://schemas.microsoft.com/office/powerpoint/2010/main" val="86293064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Completion Timeline for Customer Rescission</a:t>
            </a:r>
          </a:p>
        </p:txBody>
      </p:sp>
      <p:sp>
        <p:nvSpPr>
          <p:cNvPr id="3" name="Content Placeholder 2"/>
          <p:cNvSpPr>
            <a:spLocks noGrp="1"/>
          </p:cNvSpPr>
          <p:nvPr>
            <p:ph idx="1"/>
          </p:nvPr>
        </p:nvSpPr>
        <p:spPr/>
        <p:txBody>
          <a:bodyPr/>
          <a:lstStyle/>
          <a:p>
            <a:pPr>
              <a:spcBef>
                <a:spcPts val="2400"/>
              </a:spcBef>
            </a:pPr>
            <a:r>
              <a:rPr lang="en-US" sz="2400" dirty="0"/>
              <a:t>Once a Customer Rescission </a:t>
            </a:r>
            <a:r>
              <a:rPr lang="en-US" sz="2400" dirty="0" err="1"/>
              <a:t>MarkeTrak</a:t>
            </a:r>
            <a:r>
              <a:rPr lang="en-US" sz="2400" dirty="0"/>
              <a:t> (MT) issue has been submitted, the losing CR has two (2) business days to agree to the Customer Rescission MT issue</a:t>
            </a:r>
            <a:r>
              <a:rPr lang="en-US" sz="2400" dirty="0" smtClean="0"/>
              <a:t>.</a:t>
            </a:r>
            <a:endParaRPr lang="en-US" sz="2400" dirty="0"/>
          </a:p>
          <a:p>
            <a:pPr>
              <a:spcBef>
                <a:spcPts val="2400"/>
              </a:spcBef>
            </a:pPr>
            <a:r>
              <a:rPr lang="en-US" sz="2400" dirty="0"/>
              <a:t>Once the Transmission and/or Distribution Service Provider (TDSP) has updated the MT issue to “Ready to Receive”, the losing CR has another two (2) business days to send a backdated 814_16, Move-In Request</a:t>
            </a:r>
            <a:r>
              <a:rPr lang="en-US" dirty="0" smtClean="0"/>
              <a:t>.</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156</a:t>
            </a:fld>
            <a:endParaRPr lang="en-US"/>
          </a:p>
        </p:txBody>
      </p:sp>
    </p:spTree>
    <p:extLst>
      <p:ext uri="{BB962C8B-B14F-4D97-AF65-F5344CB8AC3E}">
        <p14:creationId xmlns:p14="http://schemas.microsoft.com/office/powerpoint/2010/main" val="326391956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Gaining CR</a:t>
            </a:r>
          </a:p>
        </p:txBody>
      </p:sp>
      <p:sp>
        <p:nvSpPr>
          <p:cNvPr id="3" name="Content Placeholder 2"/>
          <p:cNvSpPr>
            <a:spLocks noGrp="1"/>
          </p:cNvSpPr>
          <p:nvPr>
            <p:ph idx="1"/>
          </p:nvPr>
        </p:nvSpPr>
        <p:spPr>
          <a:xfrm>
            <a:off x="304800" y="990601"/>
            <a:ext cx="8534400" cy="916354"/>
          </a:xfrm>
        </p:spPr>
        <p:txBody>
          <a:bodyPr/>
          <a:lstStyle/>
          <a:p>
            <a:pPr marL="365760" indent="-365760">
              <a:spcBef>
                <a:spcPts val="600"/>
              </a:spcBef>
              <a:buFont typeface="+mj-lt"/>
              <a:buAutoNum type="arabicPeriod"/>
            </a:pPr>
            <a:r>
              <a:rPr lang="en-US" sz="2000" dirty="0"/>
              <a:t>The Gaining CR selects the Submit tab.</a:t>
            </a:r>
          </a:p>
          <a:p>
            <a:pPr marL="365760" indent="-365760">
              <a:spcBef>
                <a:spcPts val="600"/>
              </a:spcBef>
              <a:buFont typeface="+mj-lt"/>
              <a:buAutoNum type="arabicPeriod"/>
            </a:pPr>
            <a:r>
              <a:rPr lang="en-US" sz="2000" dirty="0"/>
              <a:t>From the Submit Tree, select </a:t>
            </a:r>
            <a:r>
              <a:rPr lang="en-US" sz="2000" b="1" dirty="0" smtClean="0">
                <a:solidFill>
                  <a:schemeClr val="accent5"/>
                </a:solidFill>
              </a:rPr>
              <a:t>Customer Rescission</a:t>
            </a:r>
            <a:r>
              <a:rPr lang="en-US"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157</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057400"/>
            <a:ext cx="676275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4267200" y="5416183"/>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en-US" sz="1600" dirty="0">
                <a:solidFill>
                  <a:srgbClr val="FF0000"/>
                </a:solidFill>
              </a:rPr>
              <a:t>Note: The submitter should include any details (ex. customer name) in the comments section which may expedite resolution of the issue.</a:t>
            </a:r>
            <a:endParaRPr lang="en-US" altLang="en-US" dirty="0">
              <a:solidFill>
                <a:srgbClr val="FF0000"/>
              </a:solidFill>
            </a:endParaRPr>
          </a:p>
        </p:txBody>
      </p:sp>
    </p:spTree>
    <p:extLst>
      <p:ext uri="{BB962C8B-B14F-4D97-AF65-F5344CB8AC3E}">
        <p14:creationId xmlns:p14="http://schemas.microsoft.com/office/powerpoint/2010/main" val="70799858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Gaining </a:t>
            </a:r>
            <a:r>
              <a:rPr lang="en-US" dirty="0" smtClean="0"/>
              <a:t>CR</a:t>
            </a:r>
            <a:endParaRPr lang="en-US" dirty="0"/>
          </a:p>
        </p:txBody>
      </p:sp>
      <p:sp>
        <p:nvSpPr>
          <p:cNvPr id="3" name="Content Placeholder 2"/>
          <p:cNvSpPr>
            <a:spLocks noGrp="1"/>
          </p:cNvSpPr>
          <p:nvPr>
            <p:ph idx="1"/>
          </p:nvPr>
        </p:nvSpPr>
        <p:spPr>
          <a:xfrm>
            <a:off x="304800" y="990601"/>
            <a:ext cx="8534400" cy="1127368"/>
          </a:xfrm>
        </p:spPr>
        <p:txBody>
          <a:bodyPr/>
          <a:lstStyle/>
          <a:p>
            <a:pPr marL="0" indent="0">
              <a:buNone/>
            </a:pPr>
            <a:r>
              <a:rPr lang="en-US" sz="1600" dirty="0"/>
              <a:t>The following fields must be populated:</a:t>
            </a:r>
          </a:p>
          <a:p>
            <a:pPr>
              <a:spcBef>
                <a:spcPts val="600"/>
              </a:spcBef>
            </a:pPr>
            <a:r>
              <a:rPr lang="en-US" sz="1600" dirty="0"/>
              <a:t>ESI ID</a:t>
            </a:r>
          </a:p>
          <a:p>
            <a:r>
              <a:rPr lang="en-US" sz="1600" dirty="0"/>
              <a:t>Original Tran ID</a:t>
            </a:r>
          </a:p>
          <a:p>
            <a:r>
              <a:rPr lang="en-US" sz="1600" dirty="0"/>
              <a:t>Comments (Recommended)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158</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b="17735"/>
          <a:stretch>
            <a:fillRect/>
          </a:stretch>
        </p:blipFill>
        <p:spPr bwMode="auto">
          <a:xfrm>
            <a:off x="1104900" y="2207846"/>
            <a:ext cx="69342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29843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a:t>
            </a:r>
            <a:r>
              <a:rPr lang="en-US" dirty="0" smtClean="0"/>
              <a:t>Validations</a:t>
            </a:r>
            <a:endParaRPr lang="en-US" dirty="0"/>
          </a:p>
        </p:txBody>
      </p:sp>
      <p:sp>
        <p:nvSpPr>
          <p:cNvPr id="3" name="Content Placeholder 2"/>
          <p:cNvSpPr>
            <a:spLocks noGrp="1"/>
          </p:cNvSpPr>
          <p:nvPr>
            <p:ph idx="1"/>
          </p:nvPr>
        </p:nvSpPr>
        <p:spPr>
          <a:xfrm>
            <a:off x="381000" y="916860"/>
            <a:ext cx="8458200" cy="5304186"/>
          </a:xfrm>
        </p:spPr>
        <p:txBody>
          <a:bodyPr/>
          <a:lstStyle/>
          <a:p>
            <a:pPr marL="320040" indent="-320040">
              <a:spcBef>
                <a:spcPts val="800"/>
              </a:spcBef>
              <a:buFont typeface="+mj-lt"/>
              <a:buAutoNum type="arabicPeriod" startAt="3"/>
            </a:pPr>
            <a:r>
              <a:rPr lang="en-US" sz="2000" dirty="0"/>
              <a:t>ERCOT validates ESI ID, submission timeframe and </a:t>
            </a:r>
            <a:r>
              <a:rPr lang="en-US" sz="2000" dirty="0" smtClean="0"/>
              <a:t>valid originating </a:t>
            </a:r>
            <a:r>
              <a:rPr lang="en-US" sz="2000" dirty="0"/>
              <a:t>transaction.</a:t>
            </a:r>
          </a:p>
          <a:p>
            <a:pPr marL="320040" indent="-320040">
              <a:spcBef>
                <a:spcPts val="800"/>
              </a:spcBef>
              <a:buFont typeface="+mj-lt"/>
              <a:buAutoNum type="arabicPeriod" startAt="3"/>
            </a:pPr>
            <a:r>
              <a:rPr lang="en-US" sz="2000" dirty="0"/>
              <a:t>Upon passing validation, </a:t>
            </a:r>
            <a:r>
              <a:rPr lang="en-US" sz="2000" dirty="0" err="1"/>
              <a:t>MarkeTrak</a:t>
            </a:r>
            <a:r>
              <a:rPr lang="en-US" sz="2000" dirty="0"/>
              <a:t> issue is created and ERCOT updates the issue with the following information:</a:t>
            </a:r>
          </a:p>
          <a:p>
            <a:pPr marL="640080" lvl="1">
              <a:spcBef>
                <a:spcPts val="800"/>
              </a:spcBef>
              <a:buFont typeface="Arial" panose="020B0604020202020204" pitchFamily="34" charset="0"/>
              <a:buChar char="•"/>
            </a:pPr>
            <a:r>
              <a:rPr lang="en-US" sz="2000" dirty="0"/>
              <a:t>Losing CR Name and Duns</a:t>
            </a:r>
          </a:p>
          <a:p>
            <a:pPr marL="640080" lvl="1">
              <a:spcBef>
                <a:spcPts val="800"/>
              </a:spcBef>
              <a:buFont typeface="Arial" panose="020B0604020202020204" pitchFamily="34" charset="0"/>
              <a:buChar char="•"/>
            </a:pPr>
            <a:r>
              <a:rPr lang="en-US" sz="2000" dirty="0"/>
              <a:t>TDSP Name and Duns</a:t>
            </a:r>
          </a:p>
          <a:p>
            <a:pPr marL="640080" lvl="1">
              <a:spcBef>
                <a:spcPts val="800"/>
              </a:spcBef>
              <a:buFont typeface="Arial" panose="020B0604020202020204" pitchFamily="34" charset="0"/>
              <a:buChar char="•"/>
            </a:pPr>
            <a:r>
              <a:rPr lang="en-US" sz="2000" dirty="0"/>
              <a:t>Gaining CR ROR = Y or N</a:t>
            </a:r>
          </a:p>
          <a:p>
            <a:pPr marL="640080" lvl="1">
              <a:spcBef>
                <a:spcPts val="800"/>
              </a:spcBef>
              <a:buFont typeface="Arial" panose="020B0604020202020204" pitchFamily="34" charset="0"/>
              <a:buChar char="•"/>
            </a:pPr>
            <a:r>
              <a:rPr lang="en-US" sz="2000" dirty="0"/>
              <a:t>Gaining CR Start Date</a:t>
            </a:r>
          </a:p>
          <a:p>
            <a:pPr marL="640080" lvl="1">
              <a:spcBef>
                <a:spcPts val="800"/>
              </a:spcBef>
              <a:buFont typeface="Arial" panose="020B0604020202020204" pitchFamily="34" charset="0"/>
              <a:buChar char="•"/>
            </a:pPr>
            <a:r>
              <a:rPr lang="en-US" sz="2000" dirty="0"/>
              <a:t>Regain Date – auto populated by ERCOT.  </a:t>
            </a:r>
            <a:br>
              <a:rPr lang="en-US" sz="2000" dirty="0"/>
            </a:br>
            <a:r>
              <a:rPr lang="en-US" sz="2000" dirty="0"/>
              <a:t>(Gaining CR Start Date +1 calendar day)</a:t>
            </a:r>
          </a:p>
          <a:p>
            <a:pPr marL="320040" indent="-320040">
              <a:spcBef>
                <a:spcPts val="800"/>
              </a:spcBef>
              <a:buFont typeface="+mj-lt"/>
              <a:buAutoNum type="arabicPeriod" startAt="5"/>
            </a:pPr>
            <a:r>
              <a:rPr lang="en-US" sz="2000" dirty="0" err="1"/>
              <a:t>MarkeTrak</a:t>
            </a:r>
            <a:r>
              <a:rPr lang="en-US" sz="2000" dirty="0"/>
              <a:t> issue is assigned to the state of ‘New (Losing CR)’ with the Losing CR as the Responsible Party</a:t>
            </a:r>
            <a:r>
              <a:rPr lang="en-US" sz="2000" dirty="0" smtClean="0"/>
              <a:t>.</a:t>
            </a:r>
          </a:p>
          <a:p>
            <a:pPr marL="320040" indent="0">
              <a:spcBef>
                <a:spcPts val="800"/>
              </a:spcBef>
              <a:buNone/>
            </a:pPr>
            <a:r>
              <a:rPr lang="en-US" sz="2000" b="1" dirty="0" smtClean="0">
                <a:solidFill>
                  <a:schemeClr val="accent5"/>
                </a:solidFill>
              </a:rPr>
              <a:t>[</a:t>
            </a:r>
            <a:r>
              <a:rPr lang="en-US" sz="2000" b="1" dirty="0">
                <a:solidFill>
                  <a:schemeClr val="accent5"/>
                </a:solidFill>
              </a:rPr>
              <a:t>Starts the 2 Business Day clock for Losing CR to Agree]</a:t>
            </a:r>
          </a:p>
          <a:p>
            <a:pPr marL="320040" indent="-320040">
              <a:spcBef>
                <a:spcPts val="800"/>
              </a:spcBef>
              <a:buFont typeface="+mj-lt"/>
              <a:buAutoNum type="arabicPeriod" startAt="6"/>
            </a:pPr>
            <a:r>
              <a:rPr lang="en-US" sz="2000" dirty="0"/>
              <a:t>Losing CR user selects ‘Begin Working’.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159</a:t>
            </a:fld>
            <a:endParaRPr lang="en-US"/>
          </a:p>
        </p:txBody>
      </p:sp>
    </p:spTree>
    <p:extLst>
      <p:ext uri="{BB962C8B-B14F-4D97-AF65-F5344CB8AC3E}">
        <p14:creationId xmlns:p14="http://schemas.microsoft.com/office/powerpoint/2010/main" val="11236114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4876800" cy="5257800"/>
          </a:xfrm>
        </p:spPr>
        <p:txBody>
          <a:bodyPr/>
          <a:lstStyle/>
          <a:p>
            <a:pPr marL="0" indent="0">
              <a:buNone/>
            </a:pPr>
            <a:r>
              <a:rPr lang="en-US" sz="1600" b="1" dirty="0"/>
              <a:t>Navigation </a:t>
            </a:r>
            <a:r>
              <a:rPr lang="en-US" sz="1600" b="1" dirty="0" smtClean="0"/>
              <a:t>Pane</a:t>
            </a:r>
            <a:r>
              <a:rPr lang="en-US" sz="1600" dirty="0" smtClean="0"/>
              <a:t>: The </a:t>
            </a:r>
            <a:r>
              <a:rPr lang="en-US" sz="1600" dirty="0"/>
              <a:t>navigation pane is available on the left side of the User </a:t>
            </a:r>
            <a:r>
              <a:rPr lang="en-US" sz="1600" dirty="0" smtClean="0"/>
              <a:t>Workspace. You </a:t>
            </a:r>
            <a:r>
              <a:rPr lang="en-US" sz="1600" dirty="0"/>
              <a:t>can do the following in the navigation pane: </a:t>
            </a:r>
          </a:p>
          <a:p>
            <a:pPr lvl="1">
              <a:spcBef>
                <a:spcPts val="1200"/>
              </a:spcBef>
            </a:pPr>
            <a:r>
              <a:rPr lang="en-US" sz="1500" b="1" dirty="0" smtClean="0"/>
              <a:t>Submit</a:t>
            </a:r>
            <a:r>
              <a:rPr lang="en-US" sz="1500" dirty="0" smtClean="0"/>
              <a:t>: The </a:t>
            </a:r>
            <a:r>
              <a:rPr lang="en-US" sz="1500" dirty="0"/>
              <a:t>Submit view provides links to submit issue subtypes.</a:t>
            </a:r>
          </a:p>
          <a:p>
            <a:pPr lvl="1"/>
            <a:r>
              <a:rPr lang="en-US" sz="1500" b="1" dirty="0" smtClean="0"/>
              <a:t>Search</a:t>
            </a:r>
            <a:r>
              <a:rPr lang="en-US" sz="1500" dirty="0" smtClean="0"/>
              <a:t>: Provides </a:t>
            </a:r>
            <a:r>
              <a:rPr lang="en-US" sz="1500" dirty="0"/>
              <a:t>links to the following search features in the </a:t>
            </a:r>
            <a:r>
              <a:rPr lang="en-US" sz="1500" dirty="0" err="1"/>
              <a:t>MarkeTrak</a:t>
            </a:r>
            <a:r>
              <a:rPr lang="en-US" sz="1500" dirty="0"/>
              <a:t> application.</a:t>
            </a:r>
          </a:p>
          <a:p>
            <a:pPr lvl="1"/>
            <a:r>
              <a:rPr lang="en-US" sz="1500" b="1" dirty="0" smtClean="0"/>
              <a:t>Reports</a:t>
            </a:r>
            <a:r>
              <a:rPr lang="en-US" sz="1500" dirty="0" smtClean="0"/>
              <a:t>: Provides </a:t>
            </a:r>
            <a:r>
              <a:rPr lang="en-US" sz="1500" dirty="0"/>
              <a:t>links to reports the user has permissions to run, modify, or delete.</a:t>
            </a:r>
          </a:p>
          <a:p>
            <a:pPr lvl="1"/>
            <a:r>
              <a:rPr lang="en-US" sz="1500" b="1" dirty="0" smtClean="0"/>
              <a:t>Favorites</a:t>
            </a:r>
            <a:r>
              <a:rPr lang="en-US" sz="1500" dirty="0" smtClean="0"/>
              <a:t>: Favorites </a:t>
            </a:r>
            <a:r>
              <a:rPr lang="en-US" sz="1500" dirty="0"/>
              <a:t>enable users to add links to frequently used features, items, and reports to folders that you create or that are provided by the system. Favorites can provide a personal view of items in the system; other users cannot view your favorites, nor can you view other users’ favorites. </a:t>
            </a:r>
          </a:p>
          <a:p>
            <a:pPr lvl="1"/>
            <a:r>
              <a:rPr lang="en-US" sz="1500" b="1" dirty="0"/>
              <a:t>Public </a:t>
            </a:r>
            <a:r>
              <a:rPr lang="en-US" sz="1500" b="1" dirty="0" smtClean="0"/>
              <a:t>Folders</a:t>
            </a:r>
            <a:r>
              <a:rPr lang="en-US" sz="1500" dirty="0" smtClean="0"/>
              <a:t>: Displays </a:t>
            </a:r>
            <a:r>
              <a:rPr lang="en-US" sz="1500" dirty="0"/>
              <a:t>links, reports, URLs, </a:t>
            </a:r>
            <a:r>
              <a:rPr lang="en-US" sz="1500" dirty="0" err="1"/>
              <a:t>etc</a:t>
            </a:r>
            <a:r>
              <a:rPr lang="en-US" sz="1500" dirty="0"/>
              <a:t> that can be viewed by all other </a:t>
            </a:r>
            <a:r>
              <a:rPr lang="en-US" sz="1500" dirty="0" err="1"/>
              <a:t>MarkeTrak</a:t>
            </a:r>
            <a:r>
              <a:rPr lang="en-US" sz="1500" dirty="0"/>
              <a:t> users unless specifically restricted by </a:t>
            </a:r>
            <a:r>
              <a:rPr lang="en-US" sz="1500" dirty="0" err="1"/>
              <a:t>MarkeTrak</a:t>
            </a:r>
            <a:r>
              <a:rPr lang="en-US" sz="1500" dirty="0"/>
              <a:t> Administrators. </a:t>
            </a:r>
            <a:endParaRPr lang="en-US" sz="15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pPr/>
              <a:t>16</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4388"/>
          <a:stretch>
            <a:fillRect/>
          </a:stretch>
        </p:blipFill>
        <p:spPr bwMode="auto">
          <a:xfrm>
            <a:off x="5410200" y="956469"/>
            <a:ext cx="3505200" cy="536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uble Brace 5"/>
          <p:cNvSpPr/>
          <p:nvPr/>
        </p:nvSpPr>
        <p:spPr>
          <a:xfrm>
            <a:off x="5295900" y="4461669"/>
            <a:ext cx="1143000" cy="1905000"/>
          </a:xfrm>
          <a:prstGeom prst="brace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extLst>
      <p:ext uri="{BB962C8B-B14F-4D97-AF65-F5344CB8AC3E}">
        <p14:creationId xmlns:p14="http://schemas.microsoft.com/office/powerpoint/2010/main" val="31909273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1"/>
            <a:ext cx="8458200" cy="1412124"/>
          </a:xfrm>
        </p:spPr>
        <p:txBody>
          <a:bodyPr/>
          <a:lstStyle/>
          <a:p>
            <a:pPr marL="320040" indent="-320040">
              <a:spcBef>
                <a:spcPts val="600"/>
              </a:spcBef>
              <a:buFont typeface="+mj-lt"/>
              <a:buAutoNum type="arabicPeriod" startAt="7"/>
            </a:pPr>
            <a:r>
              <a:rPr lang="en-US" sz="1900" dirty="0" err="1"/>
              <a:t>MarkeTrak</a:t>
            </a:r>
            <a:r>
              <a:rPr lang="en-US" sz="1900" dirty="0"/>
              <a:t> issue is assigned to the state of ‘In Progress (Losing CR)’ with the Losing CR as the Responsible Party.</a:t>
            </a:r>
          </a:p>
          <a:p>
            <a:pPr marL="320040" indent="-320040">
              <a:spcBef>
                <a:spcPts val="600"/>
              </a:spcBef>
              <a:buFont typeface="+mj-lt"/>
              <a:buAutoNum type="arabicPeriod" startAt="7"/>
            </a:pPr>
            <a:r>
              <a:rPr lang="en-US" sz="1900" dirty="0"/>
              <a:t>Losing CR selects ‘Send to TDSP</a:t>
            </a:r>
            <a:r>
              <a:rPr lang="en-US" sz="1900" dirty="0" smtClean="0"/>
              <a:t>’.</a:t>
            </a:r>
          </a:p>
          <a:p>
            <a:pPr marL="320040" indent="0">
              <a:spcBef>
                <a:spcPts val="600"/>
              </a:spcBef>
              <a:buNone/>
            </a:pPr>
            <a:r>
              <a:rPr lang="en-US" sz="1900" b="1" dirty="0" smtClean="0">
                <a:solidFill>
                  <a:schemeClr val="accent5"/>
                </a:solidFill>
              </a:rPr>
              <a:t>[</a:t>
            </a:r>
            <a:r>
              <a:rPr lang="en-US" sz="1900" b="1" dirty="0">
                <a:solidFill>
                  <a:schemeClr val="accent5"/>
                </a:solidFill>
              </a:rPr>
              <a:t>Implies “Agreement” &amp; ends the 2 Business Day clock</a:t>
            </a:r>
            <a:r>
              <a:rPr lang="en-US" sz="1900" b="1" dirty="0" smtClean="0">
                <a:solidFill>
                  <a:schemeClr val="accent5"/>
                </a:solidFill>
              </a:rPr>
              <a:t>]</a:t>
            </a:r>
            <a:endParaRPr lang="en-US" sz="1900" b="1"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160</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r="9451" b="12149"/>
          <a:stretch>
            <a:fillRect/>
          </a:stretch>
        </p:blipFill>
        <p:spPr bwMode="auto">
          <a:xfrm>
            <a:off x="1371600" y="2414955"/>
            <a:ext cx="640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36773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TDSP</a:t>
            </a:r>
          </a:p>
        </p:txBody>
      </p:sp>
      <p:sp>
        <p:nvSpPr>
          <p:cNvPr id="3" name="Content Placeholder 2"/>
          <p:cNvSpPr>
            <a:spLocks noGrp="1"/>
          </p:cNvSpPr>
          <p:nvPr>
            <p:ph idx="1"/>
          </p:nvPr>
        </p:nvSpPr>
        <p:spPr>
          <a:xfrm>
            <a:off x="304800" y="1619248"/>
            <a:ext cx="8534400" cy="5052221"/>
          </a:xfrm>
        </p:spPr>
        <p:txBody>
          <a:bodyPr/>
          <a:lstStyle/>
          <a:p>
            <a:pPr marL="548640" indent="-365760">
              <a:spcBef>
                <a:spcPts val="1800"/>
              </a:spcBef>
              <a:buFont typeface="+mj-lt"/>
              <a:buAutoNum type="arabicPeriod" startAt="9"/>
            </a:pPr>
            <a:r>
              <a:rPr lang="en-US" sz="2400" dirty="0"/>
              <a:t>Issue is in a state of ‘New (TDSP)’ with TDSP as Responsible MP.</a:t>
            </a:r>
          </a:p>
          <a:p>
            <a:pPr marL="548640" indent="-548640">
              <a:spcBef>
                <a:spcPts val="1800"/>
              </a:spcBef>
              <a:buFont typeface="+mj-lt"/>
              <a:buAutoNum type="arabicPeriod" startAt="9"/>
            </a:pPr>
            <a:r>
              <a:rPr lang="en-US" sz="2400" dirty="0"/>
              <a:t>TDSP selects ‘Begin Working’.</a:t>
            </a:r>
          </a:p>
          <a:p>
            <a:pPr marL="548640" indent="-548640">
              <a:spcBef>
                <a:spcPts val="1800"/>
              </a:spcBef>
              <a:buFont typeface="+mj-lt"/>
              <a:buAutoNum type="arabicPeriod" startAt="9"/>
            </a:pPr>
            <a:r>
              <a:rPr lang="en-US" sz="2400" dirty="0"/>
              <a:t>Issue is in a state of ‘In Progress (TDSP)’ with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161</a:t>
            </a:fld>
            <a:endParaRPr lang="en-US"/>
          </a:p>
        </p:txBody>
      </p:sp>
    </p:spTree>
    <p:extLst>
      <p:ext uri="{BB962C8B-B14F-4D97-AF65-F5344CB8AC3E}">
        <p14:creationId xmlns:p14="http://schemas.microsoft.com/office/powerpoint/2010/main" val="209943211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TDSP</a:t>
            </a:r>
          </a:p>
        </p:txBody>
      </p:sp>
      <p:sp>
        <p:nvSpPr>
          <p:cNvPr id="3" name="Content Placeholder 2"/>
          <p:cNvSpPr>
            <a:spLocks noGrp="1"/>
          </p:cNvSpPr>
          <p:nvPr>
            <p:ph idx="1"/>
          </p:nvPr>
        </p:nvSpPr>
        <p:spPr>
          <a:xfrm>
            <a:off x="381000" y="916861"/>
            <a:ext cx="8458200" cy="763448"/>
          </a:xfrm>
        </p:spPr>
        <p:txBody>
          <a:bodyPr/>
          <a:lstStyle/>
          <a:p>
            <a:pPr marL="457200" indent="-457200">
              <a:spcBef>
                <a:spcPts val="600"/>
              </a:spcBef>
              <a:buFont typeface="+mj-lt"/>
              <a:buAutoNum type="arabicPeriod" startAt="12"/>
            </a:pPr>
            <a:r>
              <a:rPr lang="en-US" sz="1900" dirty="0" smtClean="0"/>
              <a:t>TDSP </a:t>
            </a:r>
            <a:r>
              <a:rPr lang="en-US" sz="1900" dirty="0"/>
              <a:t>selects ‘Ready to Receive’</a:t>
            </a:r>
          </a:p>
          <a:p>
            <a:pPr marL="457200" indent="0">
              <a:spcBef>
                <a:spcPts val="600"/>
              </a:spcBef>
              <a:buNone/>
            </a:pPr>
            <a:r>
              <a:rPr lang="en-US" sz="1900" b="1" dirty="0" smtClean="0">
                <a:solidFill>
                  <a:schemeClr val="accent5"/>
                </a:solidFill>
              </a:rPr>
              <a:t>[</a:t>
            </a:r>
            <a:r>
              <a:rPr lang="en-US" sz="1900" b="1" dirty="0">
                <a:solidFill>
                  <a:schemeClr val="accent5"/>
                </a:solidFill>
              </a:rPr>
              <a:t>Starts the 2 Business Day clock for Losing CR to submit BDMVI]</a:t>
            </a:r>
            <a:endParaRPr lang="en-US" sz="19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162</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r="21194" b="10391"/>
          <a:stretch>
            <a:fillRect/>
          </a:stretch>
        </p:blipFill>
        <p:spPr bwMode="auto">
          <a:xfrm>
            <a:off x="1257300" y="1805355"/>
            <a:ext cx="66294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17928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1840314"/>
            <a:ext cx="8458200" cy="2482832"/>
          </a:xfrm>
        </p:spPr>
        <p:txBody>
          <a:bodyPr/>
          <a:lstStyle/>
          <a:p>
            <a:pPr marL="548640" indent="-548640">
              <a:spcBef>
                <a:spcPts val="1800"/>
              </a:spcBef>
              <a:buFont typeface="+mj-lt"/>
              <a:buAutoNum type="arabicPeriod" startAt="13"/>
            </a:pPr>
            <a:r>
              <a:rPr lang="en-US" sz="2400" dirty="0"/>
              <a:t>Issue is in a state of ‘New (Losing CR Submit</a:t>
            </a:r>
            <a:r>
              <a:rPr lang="en-US" sz="2400" dirty="0" smtClean="0"/>
              <a:t>)’ with </a:t>
            </a:r>
            <a:r>
              <a:rPr lang="en-US" sz="2400" dirty="0"/>
              <a:t>the Losing CR as Responsible MP.</a:t>
            </a:r>
          </a:p>
          <a:p>
            <a:pPr marL="548640" indent="-548640">
              <a:spcBef>
                <a:spcPts val="1800"/>
              </a:spcBef>
              <a:buFont typeface="+mj-lt"/>
              <a:buAutoNum type="arabicPeriod" startAt="13"/>
            </a:pPr>
            <a:r>
              <a:rPr lang="en-US" sz="2400" dirty="0"/>
              <a:t>Losing CR selects ‘Begin Working’.</a:t>
            </a:r>
          </a:p>
          <a:p>
            <a:pPr marL="548640" indent="-548640">
              <a:spcBef>
                <a:spcPts val="1800"/>
              </a:spcBef>
              <a:buFont typeface="+mj-lt"/>
              <a:buAutoNum type="arabicPeriod" startAt="13"/>
            </a:pPr>
            <a:r>
              <a:rPr lang="en-US" sz="2400" dirty="0"/>
              <a:t>Issue is in a state of ‘In Progress (Submit </a:t>
            </a:r>
            <a:r>
              <a:rPr lang="en-US" sz="2400" dirty="0" smtClean="0"/>
              <a:t>Regaining</a:t>
            </a:r>
            <a:r>
              <a:rPr lang="en-US" sz="2400" dirty="0"/>
              <a:t>)’ with the Losing CR as Responsible </a:t>
            </a:r>
            <a:r>
              <a:rPr lang="en-US" sz="2400" dirty="0" smtClean="0"/>
              <a:t>MP</a:t>
            </a:r>
            <a:r>
              <a:rPr lang="en-US" sz="24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163</a:t>
            </a:fld>
            <a:endParaRPr lang="en-US"/>
          </a:p>
        </p:txBody>
      </p:sp>
    </p:spTree>
    <p:extLst>
      <p:ext uri="{BB962C8B-B14F-4D97-AF65-F5344CB8AC3E}">
        <p14:creationId xmlns:p14="http://schemas.microsoft.com/office/powerpoint/2010/main" val="12109815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1"/>
            <a:ext cx="8458200" cy="450832"/>
          </a:xfrm>
        </p:spPr>
        <p:txBody>
          <a:bodyPr/>
          <a:lstStyle/>
          <a:p>
            <a:pPr marL="548640" indent="-548640">
              <a:buFont typeface="+mj-lt"/>
              <a:buAutoNum type="arabicPeriod" startAt="16"/>
            </a:pPr>
            <a:r>
              <a:rPr lang="en-US" sz="2400" dirty="0"/>
              <a:t>Losing CR selects ‘Provide Regaining </a:t>
            </a:r>
            <a:r>
              <a:rPr lang="en-US" dirty="0"/>
              <a:t>BGN02’.</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164</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b="9581"/>
          <a:stretch>
            <a:fillRect/>
          </a:stretch>
        </p:blipFill>
        <p:spPr bwMode="auto">
          <a:xfrm>
            <a:off x="1183054" y="1558664"/>
            <a:ext cx="6777893" cy="441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1367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0"/>
            <a:ext cx="8458200" cy="1271447"/>
          </a:xfrm>
        </p:spPr>
        <p:txBody>
          <a:bodyPr/>
          <a:lstStyle/>
          <a:p>
            <a:pPr marL="457200" indent="-457200">
              <a:buFont typeface="+mj-lt"/>
              <a:buAutoNum type="arabicPeriod" startAt="17"/>
            </a:pPr>
            <a:r>
              <a:rPr lang="en-US" sz="2400" dirty="0"/>
              <a:t>Losing CR populates all required information:</a:t>
            </a:r>
          </a:p>
          <a:p>
            <a:pPr marL="731520" lvl="1">
              <a:buFont typeface="Arial" panose="020B0604020202020204" pitchFamily="34" charset="0"/>
              <a:buChar char="•"/>
            </a:pPr>
            <a:r>
              <a:rPr lang="en-US" sz="2400" dirty="0"/>
              <a:t>Regaining Transaction Submit Date</a:t>
            </a:r>
          </a:p>
          <a:p>
            <a:pPr marL="731520" lvl="1">
              <a:buFont typeface="Arial" panose="020B0604020202020204" pitchFamily="34" charset="0"/>
              <a:buChar char="•"/>
            </a:pPr>
            <a:r>
              <a:rPr lang="en-US" sz="2400" dirty="0"/>
              <a:t>Regaining BGN 02</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165</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2436446"/>
            <a:ext cx="899795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48749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Resolution</a:t>
            </a:r>
          </a:p>
        </p:txBody>
      </p:sp>
      <p:sp>
        <p:nvSpPr>
          <p:cNvPr id="3" name="Content Placeholder 2"/>
          <p:cNvSpPr>
            <a:spLocks noGrp="1"/>
          </p:cNvSpPr>
          <p:nvPr>
            <p:ph idx="1"/>
          </p:nvPr>
        </p:nvSpPr>
        <p:spPr>
          <a:xfrm>
            <a:off x="381000" y="916860"/>
            <a:ext cx="8458200" cy="5226032"/>
          </a:xfrm>
        </p:spPr>
        <p:txBody>
          <a:bodyPr/>
          <a:lstStyle/>
          <a:p>
            <a:pPr marL="548640" indent="-548640">
              <a:spcBef>
                <a:spcPts val="600"/>
              </a:spcBef>
              <a:buFont typeface="+mj-lt"/>
              <a:buAutoNum type="arabicPeriod" startAt="18"/>
            </a:pPr>
            <a:r>
              <a:rPr lang="en-US" sz="2200" dirty="0"/>
              <a:t>Issue is in a state of ‘Regaining Transaction Submitted (PC)’ with the Gaining (Submitting CR) as Responsible MP.</a:t>
            </a:r>
          </a:p>
          <a:p>
            <a:pPr marL="548640" indent="-548640">
              <a:spcBef>
                <a:spcPts val="600"/>
              </a:spcBef>
              <a:buFont typeface="+mj-lt"/>
              <a:buAutoNum type="arabicPeriod" startAt="18"/>
            </a:pPr>
            <a:r>
              <a:rPr lang="en-US" sz="2200" dirty="0"/>
              <a:t>Once the regaining transaction (Backdated 814_16 MVI) has been successfully sent by (Losing/Original CR), Siebel will automatically:</a:t>
            </a:r>
          </a:p>
          <a:p>
            <a:pPr marL="914400" lvl="1">
              <a:buFont typeface="Arial" panose="020B0604020202020204" pitchFamily="34" charset="0"/>
              <a:buChar char="•"/>
            </a:pPr>
            <a:r>
              <a:rPr lang="en-US" sz="2200" dirty="0"/>
              <a:t>Check Regaining Transaction Siebel Status every 30 minutes using the BGN 02 from the new initiating transaction.</a:t>
            </a:r>
          </a:p>
          <a:p>
            <a:pPr marL="914400" lvl="1">
              <a:buFont typeface="Arial" panose="020B0604020202020204" pitchFamily="34" charset="0"/>
              <a:buChar char="•"/>
            </a:pPr>
            <a:r>
              <a:rPr lang="en-US" sz="2200" dirty="0"/>
              <a:t>Update the issue with the current Regaining Transaction Siebel Status.</a:t>
            </a:r>
          </a:p>
          <a:p>
            <a:pPr marL="548640" indent="-548640">
              <a:spcBef>
                <a:spcPts val="600"/>
              </a:spcBef>
              <a:buFont typeface="+mj-lt"/>
              <a:buAutoNum type="arabicPeriod" startAt="20"/>
            </a:pPr>
            <a:r>
              <a:rPr lang="en-US" sz="2200" dirty="0"/>
              <a:t>The issue will move to a state of ‘Complete’ with the Submitting MP as the Responsible Party once the Regaining Transaction Siebel Status is Complete</a:t>
            </a:r>
            <a:r>
              <a:rPr lang="en-US" sz="2200" dirty="0" smtClean="0"/>
              <a:t>.</a:t>
            </a:r>
          </a:p>
          <a:p>
            <a:pPr marL="548640" indent="0">
              <a:spcBef>
                <a:spcPts val="600"/>
              </a:spcBef>
              <a:buNone/>
            </a:pPr>
            <a:r>
              <a:rPr lang="en-US" sz="2200" b="1" dirty="0" smtClean="0">
                <a:solidFill>
                  <a:schemeClr val="accent5"/>
                </a:solidFill>
              </a:rPr>
              <a:t>[</a:t>
            </a:r>
            <a:r>
              <a:rPr lang="en-US" sz="2200" b="1" dirty="0">
                <a:solidFill>
                  <a:schemeClr val="accent5"/>
                </a:solidFill>
              </a:rPr>
              <a:t>Ends the 2 business day clock for the Losing CR</a:t>
            </a:r>
            <a:r>
              <a:rPr lang="en-US" sz="2200" b="1" dirty="0" smtClean="0">
                <a:solidFill>
                  <a:schemeClr val="accent5"/>
                </a:solidFill>
              </a:rPr>
              <a:t>]</a:t>
            </a:r>
            <a:endParaRPr lang="en-US" sz="2200" b="1"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166</a:t>
            </a:fld>
            <a:endParaRPr lang="en-US"/>
          </a:p>
        </p:txBody>
      </p:sp>
    </p:spTree>
    <p:extLst>
      <p:ext uri="{BB962C8B-B14F-4D97-AF65-F5344CB8AC3E}">
        <p14:creationId xmlns:p14="http://schemas.microsoft.com/office/powerpoint/2010/main" val="202391704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#1</a:t>
            </a:r>
            <a:endParaRPr lang="en-US" dirty="0"/>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smtClean="0"/>
              <a:t>Who </a:t>
            </a:r>
            <a:r>
              <a:rPr lang="en-US" sz="2000" b="1" i="1" dirty="0"/>
              <a:t>can submit a Rescission </a:t>
            </a:r>
            <a:r>
              <a:rPr lang="en-US" sz="2000" b="1" i="1" dirty="0" err="1"/>
              <a:t>MarkeTrak</a:t>
            </a:r>
            <a:r>
              <a:rPr lang="en-US" sz="2000" b="1" i="1" dirty="0" smtClean="0"/>
              <a:t>?</a:t>
            </a:r>
          </a:p>
          <a:p>
            <a:pPr marL="1097280" lvl="1" indent="-457200">
              <a:spcBef>
                <a:spcPts val="3000"/>
              </a:spcBef>
              <a:buFont typeface="+mj-lt"/>
              <a:buAutoNum type="alphaLcParenR"/>
            </a:pPr>
            <a:r>
              <a:rPr lang="en-US" sz="2000" dirty="0" smtClean="0"/>
              <a:t>The </a:t>
            </a:r>
            <a:r>
              <a:rPr lang="en-US" sz="2000" dirty="0"/>
              <a:t>Losing REP</a:t>
            </a:r>
          </a:p>
          <a:p>
            <a:pPr marL="1097280" lvl="1" indent="-457200">
              <a:spcBef>
                <a:spcPts val="1200"/>
              </a:spcBef>
              <a:buFont typeface="+mj-lt"/>
              <a:buAutoNum type="alphaLcParenR"/>
            </a:pPr>
            <a:r>
              <a:rPr lang="en-US" sz="2000" dirty="0"/>
              <a:t>The Gaining REP</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167</a:t>
            </a:fld>
            <a:endParaRPr lang="en-US"/>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The Gaining REP </a:t>
            </a:r>
            <a:r>
              <a:rPr lang="en-US" sz="2000" i="1" dirty="0" smtClean="0"/>
              <a:t>– only the Gaining REP may initiate the Rescission process</a:t>
            </a:r>
            <a:endParaRPr lang="en-US" sz="2000" i="1" dirty="0"/>
          </a:p>
        </p:txBody>
      </p:sp>
      <p:sp>
        <p:nvSpPr>
          <p:cNvPr id="6" name="Rectangle 5"/>
          <p:cNvSpPr/>
          <p:nvPr/>
        </p:nvSpPr>
        <p:spPr>
          <a:xfrm>
            <a:off x="1438031" y="4193136"/>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305536"/>
            <a:ext cx="379677" cy="370371"/>
          </a:xfrm>
          <a:prstGeom prst="rect">
            <a:avLst/>
          </a:prstGeom>
        </p:spPr>
      </p:pic>
      <p:sp>
        <p:nvSpPr>
          <p:cNvPr id="8" name="Rectangle 7"/>
          <p:cNvSpPr/>
          <p:nvPr/>
        </p:nvSpPr>
        <p:spPr>
          <a:xfrm>
            <a:off x="304800" y="2221090"/>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49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#2</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In </a:t>
            </a:r>
            <a:r>
              <a:rPr lang="en-US" sz="2000" b="1" i="1" dirty="0"/>
              <a:t>order to efficiently process a Rescission MT, the customer name should be stated in the comments. </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168</a:t>
            </a:fld>
            <a:endParaRPr lang="en-US"/>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TRUE</a:t>
            </a:r>
            <a:r>
              <a:rPr lang="en-US" sz="2000" i="1" dirty="0" smtClean="0"/>
              <a:t> – providing any relevant information assists in the timely resolution of the MT</a:t>
            </a:r>
            <a:endParaRPr lang="en-US" sz="2000" i="1" dirty="0"/>
          </a:p>
        </p:txBody>
      </p:sp>
      <p:sp>
        <p:nvSpPr>
          <p:cNvPr id="6" name="Rectangle 5"/>
          <p:cNvSpPr/>
          <p:nvPr/>
        </p:nvSpPr>
        <p:spPr>
          <a:xfrm>
            <a:off x="1524000" y="3806092"/>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152130"/>
            <a:ext cx="379677" cy="370371"/>
          </a:xfrm>
          <a:prstGeom prst="rect">
            <a:avLst/>
          </a:prstGeom>
        </p:spPr>
      </p:pic>
      <p:sp>
        <p:nvSpPr>
          <p:cNvPr id="8" name="Rectangle 7"/>
          <p:cNvSpPr/>
          <p:nvPr/>
        </p:nvSpPr>
        <p:spPr>
          <a:xfrm>
            <a:off x="304800" y="2067684"/>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0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#3</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A </a:t>
            </a:r>
            <a:r>
              <a:rPr lang="en-US" sz="2000" b="1" i="1" dirty="0"/>
              <a:t>customer who has exercised their ‘right of rescission’ may receive fees from the Gaining REP.</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169</a:t>
            </a:fld>
            <a:endParaRPr lang="en-US"/>
          </a:p>
        </p:txBody>
      </p:sp>
      <p:sp>
        <p:nvSpPr>
          <p:cNvPr id="5" name="Content Placeholder 2"/>
          <p:cNvSpPr txBox="1">
            <a:spLocks/>
          </p:cNvSpPr>
          <p:nvPr/>
        </p:nvSpPr>
        <p:spPr>
          <a:xfrm>
            <a:off x="1891324" y="3913736"/>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FALSE</a:t>
            </a:r>
            <a:r>
              <a:rPr lang="en-US" sz="2000" i="1" dirty="0" smtClean="0"/>
              <a:t> </a:t>
            </a:r>
            <a:r>
              <a:rPr lang="en-US" sz="2000" i="1" dirty="0"/>
              <a:t>– per PUC Subst. Rule 25.474(j), a customer has the right to rescind the terms of service without penalty or fee of any kind</a:t>
            </a:r>
          </a:p>
        </p:txBody>
      </p:sp>
      <p:sp>
        <p:nvSpPr>
          <p:cNvPr id="6" name="Rectangle 5"/>
          <p:cNvSpPr/>
          <p:nvPr/>
        </p:nvSpPr>
        <p:spPr>
          <a:xfrm>
            <a:off x="1524000" y="3685136"/>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06945"/>
            <a:ext cx="379677" cy="370371"/>
          </a:xfrm>
          <a:prstGeom prst="rect">
            <a:avLst/>
          </a:prstGeom>
        </p:spPr>
      </p:pic>
      <p:sp>
        <p:nvSpPr>
          <p:cNvPr id="8" name="Rectangle 7"/>
          <p:cNvSpPr/>
          <p:nvPr/>
        </p:nvSpPr>
        <p:spPr>
          <a:xfrm>
            <a:off x="304800" y="2522499"/>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33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1650" b="1" dirty="0"/>
              <a:t>States and </a:t>
            </a:r>
            <a:r>
              <a:rPr lang="en-US" sz="1650" b="1" dirty="0" smtClean="0"/>
              <a:t>Transitions</a:t>
            </a:r>
            <a:r>
              <a:rPr lang="en-US" sz="1650" dirty="0" smtClean="0"/>
              <a:t> - All </a:t>
            </a:r>
            <a:r>
              <a:rPr lang="en-US" sz="1650" dirty="0"/>
              <a:t>issues in the </a:t>
            </a:r>
            <a:r>
              <a:rPr lang="en-US" sz="1650" dirty="0" err="1"/>
              <a:t>MarkeTrak</a:t>
            </a:r>
            <a:r>
              <a:rPr lang="en-US" sz="1650" dirty="0"/>
              <a:t> tool are routed into one of several workflows based on the Type and Sub Type selected by the submitter. These Issue Type/Sub Types are:  Day to Day Issues, Cancel with Approval, Cancel without Approval, and Inadvertent Gain related Sub Types as well as Data Extract Variance Issues- LSE Relationship. </a:t>
            </a:r>
          </a:p>
          <a:p>
            <a:pPr>
              <a:spcBef>
                <a:spcPts val="1200"/>
              </a:spcBef>
            </a:pPr>
            <a:r>
              <a:rPr lang="en-US" sz="1650" b="1" dirty="0" smtClean="0"/>
              <a:t>States</a:t>
            </a:r>
            <a:r>
              <a:rPr lang="en-US" sz="1650" dirty="0" smtClean="0"/>
              <a:t> - A </a:t>
            </a:r>
            <a:r>
              <a:rPr lang="en-US" sz="1650" dirty="0"/>
              <a:t>state is the position of an issue in the workflow process; this is often similar to the concept of an issue status combined with the issue’s current ‘owner’.  Examples of this include:  </a:t>
            </a:r>
            <a:r>
              <a:rPr lang="en-US" sz="1650" i="1" dirty="0"/>
              <a:t>New (ERCOT), In Progress(Assignee), or Cancelled (Pending Complete)</a:t>
            </a:r>
            <a:r>
              <a:rPr lang="en-US" sz="1650" dirty="0"/>
              <a:t>.  </a:t>
            </a:r>
          </a:p>
          <a:p>
            <a:pPr>
              <a:spcBef>
                <a:spcPts val="1200"/>
              </a:spcBef>
            </a:pPr>
            <a:r>
              <a:rPr lang="en-US" sz="1650" b="1" dirty="0" smtClean="0"/>
              <a:t>Transitions</a:t>
            </a:r>
            <a:r>
              <a:rPr lang="en-US" sz="1650" dirty="0" smtClean="0"/>
              <a:t> - Transitions </a:t>
            </a:r>
            <a:r>
              <a:rPr lang="en-US" sz="1650" dirty="0"/>
              <a:t>are the movement of an issue from one state to another.  Available transitions are associated on the GUI with buttons.  Selection of different buttons from the same state will typically result in the issue appearing in different states when the transition successfully completes.  One example is a Day to Day Issue - Cancel with Approval currently in state In Progress with TDSP.  If TDSP user selects transition button ERCOT Cancel, the item will move to state Auto Complete.  Alternately if the TDSP user is unable to approve the cancel and selects transition button Unable to Cancel, the issue would appear in the submitting CR’s queue in state Unable to Cancel – (PC).  Some transitions, such as Unable to Cancel, require additional steps to complete; in this case completion of a required field: Comments.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a:t>
            </a:fld>
            <a:endParaRPr lang="en-US"/>
          </a:p>
        </p:txBody>
      </p:sp>
    </p:spTree>
    <p:extLst>
      <p:ext uri="{BB962C8B-B14F-4D97-AF65-F5344CB8AC3E}">
        <p14:creationId xmlns:p14="http://schemas.microsoft.com/office/powerpoint/2010/main" val="363908149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#4</a:t>
            </a:r>
            <a:endParaRPr lang="en-US" dirty="0"/>
          </a:p>
        </p:txBody>
      </p:sp>
      <p:sp>
        <p:nvSpPr>
          <p:cNvPr id="3" name="Content Placeholder 2"/>
          <p:cNvSpPr>
            <a:spLocks noGrp="1"/>
          </p:cNvSpPr>
          <p:nvPr>
            <p:ph idx="1"/>
          </p:nvPr>
        </p:nvSpPr>
        <p:spPr>
          <a:xfrm>
            <a:off x="304800" y="1139032"/>
            <a:ext cx="8534400" cy="2096537"/>
          </a:xfrm>
        </p:spPr>
        <p:txBody>
          <a:bodyPr/>
          <a:lstStyle/>
          <a:p>
            <a:pPr marL="0" indent="0">
              <a:spcBef>
                <a:spcPts val="1800"/>
              </a:spcBef>
              <a:buNone/>
            </a:pPr>
            <a:r>
              <a:rPr lang="en-US" sz="2000" b="1" i="1" dirty="0" smtClean="0"/>
              <a:t>Once </a:t>
            </a:r>
            <a:r>
              <a:rPr lang="en-US" sz="2000" b="1" i="1" dirty="0"/>
              <a:t>the Losing REP has agreed to the Rescission, they have _______ days to submit the BDMVI.</a:t>
            </a:r>
            <a:endParaRPr lang="en-US" sz="2000" b="1" i="1" dirty="0" smtClean="0"/>
          </a:p>
          <a:p>
            <a:pPr marL="1097280" lvl="1" indent="-457200">
              <a:spcBef>
                <a:spcPts val="3000"/>
              </a:spcBef>
              <a:buFont typeface="+mj-lt"/>
              <a:buAutoNum type="alphaLcParenR"/>
            </a:pPr>
            <a:r>
              <a:rPr lang="en-US" sz="2000" dirty="0" smtClean="0"/>
              <a:t>10 </a:t>
            </a:r>
            <a:r>
              <a:rPr lang="en-US" sz="2000" dirty="0"/>
              <a:t>days</a:t>
            </a:r>
          </a:p>
          <a:p>
            <a:pPr marL="1097280" lvl="1" indent="-457200">
              <a:spcBef>
                <a:spcPts val="1200"/>
              </a:spcBef>
              <a:buFont typeface="+mj-lt"/>
              <a:buAutoNum type="alphaLcParenR"/>
            </a:pPr>
            <a:r>
              <a:rPr lang="en-US" sz="2000" dirty="0"/>
              <a:t>5  business days</a:t>
            </a:r>
          </a:p>
          <a:p>
            <a:pPr marL="1097280" lvl="1" indent="-457200">
              <a:spcBef>
                <a:spcPts val="1200"/>
              </a:spcBef>
              <a:buFont typeface="+mj-lt"/>
              <a:buAutoNum type="alphaLcParenR"/>
            </a:pPr>
            <a:r>
              <a:rPr lang="en-US" sz="2000" dirty="0"/>
              <a:t>2  business days</a:t>
            </a:r>
          </a:p>
          <a:p>
            <a:pPr marL="1097280" lvl="1" indent="-457200">
              <a:spcBef>
                <a:spcPts val="1200"/>
              </a:spcBef>
              <a:buFont typeface="+mj-lt"/>
              <a:buAutoNum type="alphaLcParenR"/>
            </a:pPr>
            <a:r>
              <a:rPr lang="en-US" sz="2000" dirty="0"/>
              <a:t>14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170</a:t>
            </a:fld>
            <a:endParaRPr lang="en-US"/>
          </a:p>
        </p:txBody>
      </p:sp>
      <p:sp>
        <p:nvSpPr>
          <p:cNvPr id="5" name="Content Placeholder 2"/>
          <p:cNvSpPr txBox="1">
            <a:spLocks/>
          </p:cNvSpPr>
          <p:nvPr/>
        </p:nvSpPr>
        <p:spPr>
          <a:xfrm>
            <a:off x="1891324" y="4505630"/>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2 </a:t>
            </a:r>
            <a:r>
              <a:rPr lang="en-US" sz="2000" b="1" i="1" dirty="0"/>
              <a:t>business days </a:t>
            </a:r>
            <a:r>
              <a:rPr lang="en-US" sz="2000" i="1" dirty="0"/>
              <a:t>– once the TDSP has transitioned the MT to “Ready to Receive”</a:t>
            </a:r>
          </a:p>
        </p:txBody>
      </p:sp>
      <p:sp>
        <p:nvSpPr>
          <p:cNvPr id="6" name="Rectangle 5"/>
          <p:cNvSpPr/>
          <p:nvPr/>
        </p:nvSpPr>
        <p:spPr>
          <a:xfrm>
            <a:off x="1524000" y="4450922"/>
            <a:ext cx="6096000" cy="146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50383"/>
            <a:ext cx="379677" cy="370371"/>
          </a:xfrm>
          <a:prstGeom prst="rect">
            <a:avLst/>
          </a:prstGeom>
        </p:spPr>
      </p:pic>
      <p:sp>
        <p:nvSpPr>
          <p:cNvPr id="8" name="Rectangle 7"/>
          <p:cNvSpPr/>
          <p:nvPr/>
        </p:nvSpPr>
        <p:spPr>
          <a:xfrm>
            <a:off x="304800" y="2965937"/>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171</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2590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smtClean="0">
              <a:solidFill>
                <a:schemeClr val="tx2"/>
              </a:solidFill>
            </a:endParaRPr>
          </a:p>
          <a:p>
            <a:pPr>
              <a:spcBef>
                <a:spcPts val="600"/>
              </a:spcBef>
            </a:pPr>
            <a:r>
              <a:rPr lang="en-US" sz="2800" b="1" dirty="0" smtClean="0">
                <a:solidFill>
                  <a:schemeClr val="tx2"/>
                </a:solidFill>
              </a:rPr>
              <a:t>Inadvertent </a:t>
            </a:r>
            <a:r>
              <a:rPr lang="en-US" sz="2800" b="1" dirty="0">
                <a:solidFill>
                  <a:schemeClr val="tx2"/>
                </a:solidFill>
              </a:rPr>
              <a:t>Gain (</a:t>
            </a:r>
            <a:r>
              <a:rPr lang="en-US" sz="2800" b="1" dirty="0" smtClean="0">
                <a:solidFill>
                  <a:schemeClr val="tx2"/>
                </a:solidFill>
              </a:rPr>
              <a:t>IAG) </a:t>
            </a:r>
            <a:r>
              <a:rPr lang="en-US" sz="2800" b="1" dirty="0" err="1" smtClean="0">
                <a:solidFill>
                  <a:schemeClr val="tx2"/>
                </a:solidFill>
              </a:rPr>
              <a:t>MarkeTrak</a:t>
            </a:r>
            <a:r>
              <a:rPr lang="en-US" sz="2800" b="1" dirty="0" smtClean="0">
                <a:solidFill>
                  <a:schemeClr val="tx2"/>
                </a:solidFill>
              </a:rPr>
              <a:t> Walkthrough</a:t>
            </a:r>
            <a:endParaRPr lang="en-US" sz="2800" dirty="0">
              <a:solidFill>
                <a:schemeClr val="tx2"/>
              </a:solidFill>
            </a:endParaRPr>
          </a:p>
        </p:txBody>
      </p:sp>
    </p:spTree>
    <p:extLst>
      <p:ext uri="{BB962C8B-B14F-4D97-AF65-F5344CB8AC3E}">
        <p14:creationId xmlns:p14="http://schemas.microsoft.com/office/powerpoint/2010/main" val="405283745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42900" y="933636"/>
            <a:ext cx="8458200" cy="3483202"/>
          </a:xfrm>
        </p:spPr>
        <p:txBody>
          <a:bodyPr/>
          <a:lstStyle/>
          <a:p>
            <a:pPr marL="0" indent="0">
              <a:spcBef>
                <a:spcPts val="1000"/>
              </a:spcBef>
              <a:buNone/>
            </a:pPr>
            <a:r>
              <a:rPr lang="en-US" sz="2000" dirty="0"/>
              <a:t>An inadvertent issue begins upon the discovery of an Inadvertent Gain or Move-In transaction </a:t>
            </a:r>
            <a:r>
              <a:rPr lang="en-US" sz="2000" dirty="0" smtClean="0"/>
              <a:t>submission.</a:t>
            </a:r>
          </a:p>
          <a:p>
            <a:pPr>
              <a:spcBef>
                <a:spcPts val="1000"/>
              </a:spcBef>
            </a:pPr>
            <a:r>
              <a:rPr lang="en-US" sz="2000" dirty="0" smtClean="0"/>
              <a:t>Upon </a:t>
            </a:r>
            <a:r>
              <a:rPr lang="en-US" sz="2000" dirty="0"/>
              <a:t>identification of an Inadvertent Gain, the CR will check the transaction status via the ERCOT </a:t>
            </a:r>
            <a:r>
              <a:rPr lang="en-US" sz="2000" dirty="0" smtClean="0"/>
              <a:t>MIS.</a:t>
            </a:r>
          </a:p>
          <a:p>
            <a:pPr marL="640080" lvl="1" indent="-365760">
              <a:spcBef>
                <a:spcPts val="1000"/>
              </a:spcBef>
              <a:buSzPct val="90000"/>
              <a:buFont typeface="Wingdings" panose="05000000000000000000" pitchFamily="2" charset="2"/>
              <a:buChar char="Ø"/>
            </a:pPr>
            <a:r>
              <a:rPr lang="en-US" sz="2000" dirty="0" smtClean="0"/>
              <a:t>If </a:t>
            </a:r>
            <a:r>
              <a:rPr lang="en-US" sz="2000" dirty="0"/>
              <a:t>transaction Status is </a:t>
            </a:r>
            <a:r>
              <a:rPr lang="en-US" sz="2000" b="1" i="1" dirty="0">
                <a:solidFill>
                  <a:schemeClr val="accent5"/>
                </a:solidFill>
              </a:rPr>
              <a:t>“In Review” </a:t>
            </a:r>
            <a:r>
              <a:rPr lang="en-US" sz="2000" dirty="0"/>
              <a:t>or </a:t>
            </a:r>
            <a:r>
              <a:rPr lang="en-US" sz="2000" b="1" i="1" dirty="0">
                <a:solidFill>
                  <a:schemeClr val="accent5"/>
                </a:solidFill>
              </a:rPr>
              <a:t>“Scheduled”</a:t>
            </a:r>
            <a:r>
              <a:rPr lang="en-US" sz="2000" i="1" dirty="0"/>
              <a:t> </a:t>
            </a:r>
            <a:r>
              <a:rPr lang="en-US" sz="2000" dirty="0"/>
              <a:t>with a ‘key date’ &gt; 1 day and the Inadvertent CR is the submitting CR, then the CR will cancel their submitting transaction </a:t>
            </a:r>
            <a:r>
              <a:rPr lang="en-US" sz="2000" dirty="0" smtClean="0"/>
              <a:t>by </a:t>
            </a:r>
            <a:r>
              <a:rPr lang="en-US" sz="2000" dirty="0"/>
              <a:t>submitting an </a:t>
            </a:r>
            <a:r>
              <a:rPr lang="en-US" sz="2000" dirty="0" smtClean="0"/>
              <a:t>814_08 </a:t>
            </a:r>
            <a:r>
              <a:rPr lang="en-US" sz="2000" dirty="0"/>
              <a:t>EDI cancel </a:t>
            </a:r>
            <a:r>
              <a:rPr lang="en-US" sz="2000" dirty="0" smtClean="0"/>
              <a:t>transaction.</a:t>
            </a:r>
          </a:p>
          <a:p>
            <a:pPr marL="640080" lvl="1" indent="-365760">
              <a:spcBef>
                <a:spcPts val="1000"/>
              </a:spcBef>
              <a:buSzPct val="90000"/>
              <a:buFont typeface="Wingdings" panose="05000000000000000000" pitchFamily="2" charset="2"/>
              <a:buChar char="Ø"/>
            </a:pPr>
            <a:r>
              <a:rPr lang="en-US" sz="2000" dirty="0" smtClean="0"/>
              <a:t>For </a:t>
            </a:r>
            <a:r>
              <a:rPr lang="en-US" sz="2000" b="1" i="1" dirty="0">
                <a:solidFill>
                  <a:schemeClr val="accent5"/>
                </a:solidFill>
              </a:rPr>
              <a:t>“Completed” </a:t>
            </a:r>
            <a:r>
              <a:rPr lang="en-US" sz="2000" dirty="0"/>
              <a:t>or </a:t>
            </a:r>
            <a:r>
              <a:rPr lang="en-US" sz="2000" b="1" i="1" dirty="0">
                <a:solidFill>
                  <a:schemeClr val="accent5"/>
                </a:solidFill>
              </a:rPr>
              <a:t>“Scheduled” </a:t>
            </a:r>
            <a:r>
              <a:rPr lang="en-US" sz="2000" dirty="0"/>
              <a:t>status where the ‘key date’ is the same day, or if the CR is not the submitter of the transaction, the CR will log a </a:t>
            </a:r>
            <a:r>
              <a:rPr lang="en-US" sz="2000" dirty="0" err="1"/>
              <a:t>MarkeTrak</a:t>
            </a:r>
            <a:r>
              <a:rPr lang="en-US" sz="2000" dirty="0"/>
              <a:t> Inadvertent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173</a:t>
            </a:fld>
            <a:endParaRPr lang="en-US"/>
          </a:p>
        </p:txBody>
      </p:sp>
    </p:spTree>
    <p:extLst>
      <p:ext uri="{BB962C8B-B14F-4D97-AF65-F5344CB8AC3E}">
        <p14:creationId xmlns:p14="http://schemas.microsoft.com/office/powerpoint/2010/main" val="1076977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p:txBody>
          <a:bodyPr/>
          <a:lstStyle/>
          <a:p>
            <a:pPr marL="640080" indent="-365760">
              <a:spcBef>
                <a:spcPts val="1800"/>
              </a:spcBef>
              <a:buSzPct val="90000"/>
              <a:buFont typeface="Wingdings" panose="05000000000000000000" pitchFamily="2" charset="2"/>
              <a:buChar char="Ø"/>
            </a:pPr>
            <a:r>
              <a:rPr lang="en-US" sz="2000" dirty="0"/>
              <a:t>CR’s will work together in a manner outlined in Section 7.2 of the Retail Market Guide (RMG) to determine appropriate resolution. </a:t>
            </a:r>
          </a:p>
          <a:p>
            <a:pPr marL="914400" lvl="1">
              <a:spcBef>
                <a:spcPts val="1800"/>
              </a:spcBef>
            </a:pPr>
            <a:r>
              <a:rPr lang="en-US" sz="2000" dirty="0"/>
              <a:t>CRs, both Losing and Gaining Reps, must investigate the matter and </a:t>
            </a:r>
            <a:r>
              <a:rPr lang="en-US" sz="2000" b="1" dirty="0">
                <a:solidFill>
                  <a:schemeClr val="accent5"/>
                </a:solidFill>
              </a:rPr>
              <a:t>provide all necessary/relevant information – </a:t>
            </a:r>
            <a:r>
              <a:rPr lang="en-US" sz="2000" b="1" i="1" dirty="0">
                <a:solidFill>
                  <a:schemeClr val="accent5"/>
                </a:solidFill>
              </a:rPr>
              <a:t>customer name, service address, meter </a:t>
            </a:r>
            <a:r>
              <a:rPr lang="en-US" sz="2000" b="1" i="1" dirty="0" smtClean="0">
                <a:solidFill>
                  <a:schemeClr val="accent5"/>
                </a:solidFill>
              </a:rPr>
              <a:t>number</a:t>
            </a:r>
          </a:p>
          <a:p>
            <a:pPr marL="640080" indent="-365760">
              <a:spcBef>
                <a:spcPts val="1800"/>
              </a:spcBef>
              <a:buSzPct val="90000"/>
              <a:buFont typeface="Wingdings" panose="05000000000000000000" pitchFamily="2" charset="2"/>
              <a:buChar char="Ø"/>
            </a:pPr>
            <a:r>
              <a:rPr lang="en-US" sz="2000" dirty="0" smtClean="0"/>
              <a:t>If </a:t>
            </a:r>
            <a:r>
              <a:rPr lang="en-US" sz="2000" dirty="0"/>
              <a:t>resolution requires a backdated move-in (BDMVI), the regain date should be </a:t>
            </a:r>
            <a:r>
              <a:rPr lang="en-US" sz="2000" b="1" dirty="0">
                <a:solidFill>
                  <a:schemeClr val="accent5"/>
                </a:solidFill>
              </a:rPr>
              <a:t>Date of Loss + 1 (DOL+1) or at the latest 10 days from the date the </a:t>
            </a:r>
            <a:r>
              <a:rPr lang="en-US" sz="2000" b="1" dirty="0" err="1">
                <a:solidFill>
                  <a:schemeClr val="accent5"/>
                </a:solidFill>
              </a:rPr>
              <a:t>MarkeTrak</a:t>
            </a:r>
            <a:r>
              <a:rPr lang="en-US" sz="2000" b="1" dirty="0">
                <a:solidFill>
                  <a:schemeClr val="accent5"/>
                </a:solidFill>
              </a:rPr>
              <a:t> was submitted </a:t>
            </a:r>
            <a:r>
              <a:rPr lang="en-US" sz="2000" dirty="0"/>
              <a:t>to avoid creating transaction business process exceptions at ERCOT and the </a:t>
            </a:r>
            <a:r>
              <a:rPr lang="en-US" sz="2000" dirty="0" smtClean="0"/>
              <a:t>TDSP.</a:t>
            </a:r>
          </a:p>
          <a:p>
            <a:pPr marL="914400" lvl="1">
              <a:spcBef>
                <a:spcPts val="1800"/>
              </a:spcBef>
            </a:pPr>
            <a:r>
              <a:rPr lang="en-US" sz="2000" dirty="0" smtClean="0"/>
              <a:t>The </a:t>
            </a:r>
            <a:r>
              <a:rPr lang="en-US" sz="2000" dirty="0"/>
              <a:t>Losing Rep shall </a:t>
            </a:r>
            <a:r>
              <a:rPr lang="en-US" sz="2000" u="sng" dirty="0"/>
              <a:t>submit the BDMVI</a:t>
            </a:r>
            <a:r>
              <a:rPr lang="en-US" sz="2000" dirty="0"/>
              <a:t> 814_16 </a:t>
            </a:r>
            <a:r>
              <a:rPr lang="en-US" sz="2000" u="sng" dirty="0"/>
              <a:t>no later than 12 days after submittal of the </a:t>
            </a:r>
            <a:r>
              <a:rPr lang="en-US" sz="2000" u="sng" dirty="0" err="1"/>
              <a:t>MarkeTrak</a:t>
            </a:r>
            <a:r>
              <a:rPr lang="en-US" sz="2000" dirty="0"/>
              <a:t> and shall be dated with the ‘proposed regain date’ as agreed in the </a:t>
            </a:r>
            <a:r>
              <a:rPr lang="en-US" sz="2000" dirty="0" err="1"/>
              <a:t>MarkeTrak</a:t>
            </a:r>
            <a:r>
              <a:rPr lang="en-US" sz="20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174</a:t>
            </a:fld>
            <a:endParaRPr lang="en-US"/>
          </a:p>
        </p:txBody>
      </p:sp>
    </p:spTree>
    <p:extLst>
      <p:ext uri="{BB962C8B-B14F-4D97-AF65-F5344CB8AC3E}">
        <p14:creationId xmlns:p14="http://schemas.microsoft.com/office/powerpoint/2010/main" val="217371109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857232"/>
          </a:xfrm>
        </p:spPr>
        <p:txBody>
          <a:bodyPr/>
          <a:lstStyle/>
          <a:p>
            <a:pPr marL="0" indent="0">
              <a:buNone/>
            </a:pPr>
            <a:r>
              <a:rPr lang="en-US" sz="2000" dirty="0"/>
              <a:t>Submitting an Inadvertent Gain – CR Submits as the Gaining CR</a:t>
            </a:r>
          </a:p>
          <a:p>
            <a:pPr marL="365760" indent="-365760">
              <a:spcBef>
                <a:spcPts val="1200"/>
              </a:spcBef>
              <a:buFont typeface="+mj-lt"/>
              <a:buAutoNum type="arabicPeriod"/>
            </a:pPr>
            <a:r>
              <a:rPr lang="en-US" sz="2000" dirty="0"/>
              <a:t>From the Submit Tree, select IAG – Inadvertent Gaining</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175</a:t>
            </a:fld>
            <a:endParaRPr lang="en-US"/>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2233" y="1869050"/>
            <a:ext cx="4759535" cy="425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flipV="1">
            <a:off x="6289431" y="5574323"/>
            <a:ext cx="482600" cy="2667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H="1" flipV="1">
            <a:off x="3458307" y="2794244"/>
            <a:ext cx="482600" cy="2667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714168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896308"/>
          </a:xfrm>
        </p:spPr>
        <p:txBody>
          <a:bodyPr/>
          <a:lstStyle/>
          <a:p>
            <a:pPr>
              <a:buFont typeface="+mj-lt"/>
              <a:buAutoNum type="arabicPeriod" startAt="2"/>
            </a:pPr>
            <a:r>
              <a:rPr lang="en-US" sz="1600" dirty="0" smtClean="0"/>
              <a:t>CR1 </a:t>
            </a:r>
            <a:r>
              <a:rPr lang="en-US" sz="1600" dirty="0"/>
              <a:t>(Gaining/Original CR) will enter all required information. </a:t>
            </a:r>
          </a:p>
          <a:p>
            <a:pPr marL="457200" lvl="1" indent="-182880">
              <a:buFont typeface="Arial" panose="020B0604020202020204" pitchFamily="34" charset="0"/>
              <a:buChar char="•"/>
            </a:pPr>
            <a:r>
              <a:rPr lang="en-US" sz="1600" dirty="0"/>
              <a:t>ESIID</a:t>
            </a:r>
          </a:p>
          <a:p>
            <a:pPr marL="457200" lvl="1" indent="-182880">
              <a:buFont typeface="Arial" panose="020B0604020202020204" pitchFamily="34" charset="0"/>
              <a:buChar char="•"/>
            </a:pPr>
            <a:r>
              <a:rPr lang="en-US" sz="1600" dirty="0"/>
              <a:t>Original Tran ID – The original </a:t>
            </a:r>
            <a:r>
              <a:rPr lang="en-US" sz="1600" dirty="0" err="1"/>
              <a:t>tran</a:t>
            </a:r>
            <a:r>
              <a:rPr lang="en-US" sz="1600" dirty="0"/>
              <a:t> id of the other CR’s enrollment. (BGN06 of the 814_06).</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4049" y="2077705"/>
            <a:ext cx="5169796" cy="310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04830" y="5179879"/>
            <a:ext cx="6334370" cy="1210588"/>
          </a:xfrm>
          <a:prstGeom prst="rect">
            <a:avLst/>
          </a:prstGeom>
        </p:spPr>
        <p:txBody>
          <a:bodyPr wrap="square">
            <a:spAutoFit/>
          </a:bodyPr>
          <a:lstStyle/>
          <a:p>
            <a:pPr marL="0" lvl="1">
              <a:spcBef>
                <a:spcPct val="0"/>
              </a:spcBef>
              <a:buClr>
                <a:schemeClr val="accent2"/>
              </a:buClr>
            </a:pPr>
            <a:r>
              <a:rPr lang="en-US" altLang="en-US" sz="1100" b="1" dirty="0">
                <a:solidFill>
                  <a:schemeClr val="accent5"/>
                </a:solidFill>
              </a:rPr>
              <a:t>CRITICAL: The Comments field is technically optional; however, not providing the required information referenced in RMG Section 7.3.2(1) could result in a delay of issue </a:t>
            </a:r>
            <a:r>
              <a:rPr lang="en-US" altLang="en-US" sz="1100" b="1" dirty="0" smtClean="0">
                <a:solidFill>
                  <a:schemeClr val="accent5"/>
                </a:solidFill>
              </a:rPr>
              <a:t>resolution.</a:t>
            </a:r>
          </a:p>
          <a:p>
            <a:pPr marL="0" lvl="1">
              <a:spcBef>
                <a:spcPts val="400"/>
              </a:spcBef>
              <a:buClr>
                <a:schemeClr val="accent2"/>
              </a:buClr>
            </a:pPr>
            <a:r>
              <a:rPr lang="en-US" altLang="en-US" sz="1100" b="1" dirty="0" smtClean="0">
                <a:solidFill>
                  <a:schemeClr val="accent5"/>
                </a:solidFill>
              </a:rPr>
              <a:t>Please </a:t>
            </a:r>
            <a:r>
              <a:rPr lang="en-US" altLang="en-US" sz="1100" b="1" dirty="0">
                <a:solidFill>
                  <a:schemeClr val="accent5"/>
                </a:solidFill>
              </a:rPr>
              <a:t>include any additional information in this box.</a:t>
            </a:r>
          </a:p>
          <a:p>
            <a:pPr marL="365760" lvl="4" indent="-182880">
              <a:spcBef>
                <a:spcPts val="400"/>
              </a:spcBef>
              <a:buFont typeface="Arial" panose="020B0604020202020204" pitchFamily="34" charset="0"/>
              <a:buChar char="•"/>
            </a:pPr>
            <a:r>
              <a:rPr lang="en-US" altLang="en-US" sz="1100" b="1" dirty="0">
                <a:solidFill>
                  <a:schemeClr val="accent5"/>
                </a:solidFill>
              </a:rPr>
              <a:t>Customer Name (Always)</a:t>
            </a:r>
          </a:p>
          <a:p>
            <a:pPr marL="365760" lvl="4" indent="-182880">
              <a:spcBef>
                <a:spcPct val="0"/>
              </a:spcBef>
              <a:buFont typeface="Arial" panose="020B0604020202020204" pitchFamily="34" charset="0"/>
              <a:buChar char="•"/>
            </a:pPr>
            <a:r>
              <a:rPr lang="en-US" altLang="en-US" sz="1100" b="1" dirty="0">
                <a:solidFill>
                  <a:schemeClr val="accent5"/>
                </a:solidFill>
              </a:rPr>
              <a:t>Meter Number  (If available)</a:t>
            </a:r>
          </a:p>
          <a:p>
            <a:pPr marL="365760" lvl="4" indent="-182880">
              <a:spcBef>
                <a:spcPct val="0"/>
              </a:spcBef>
              <a:buFont typeface="Arial" panose="020B0604020202020204" pitchFamily="34" charset="0"/>
              <a:buChar char="•"/>
            </a:pPr>
            <a:r>
              <a:rPr lang="en-US" altLang="en-US" sz="1100" b="1" dirty="0">
                <a:solidFill>
                  <a:schemeClr val="accent5"/>
                </a:solidFill>
              </a:rPr>
              <a:t>Any other pertinent information that will help expedite resolution</a:t>
            </a:r>
          </a:p>
        </p:txBody>
      </p:sp>
    </p:spTree>
    <p:extLst>
      <p:ext uri="{BB962C8B-B14F-4D97-AF65-F5344CB8AC3E}">
        <p14:creationId xmlns:p14="http://schemas.microsoft.com/office/powerpoint/2010/main" val="290169841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575878"/>
          </a:xfrm>
        </p:spPr>
        <p:txBody>
          <a:bodyPr/>
          <a:lstStyle/>
          <a:p>
            <a:pPr marL="365760" indent="-365760">
              <a:buFont typeface="+mj-lt"/>
              <a:buAutoNum type="arabicPeriod" startAt="3"/>
            </a:pPr>
            <a:r>
              <a:rPr lang="en-US" sz="1600" dirty="0" smtClean="0"/>
              <a:t>Select </a:t>
            </a:r>
            <a:r>
              <a:rPr lang="en-US" sz="1600" dirty="0"/>
              <a:t>OK to create the IAG – Inadvertent Gaining </a:t>
            </a:r>
            <a:r>
              <a:rPr lang="en-US" sz="1600" dirty="0" err="1"/>
              <a:t>MarkeTrak</a:t>
            </a:r>
            <a:r>
              <a:rPr lang="en-US" sz="1600" dirty="0"/>
              <a:t> Issue</a:t>
            </a:r>
            <a:r>
              <a:rPr lang="en-US" sz="1600" dirty="0" smtClean="0"/>
              <a:t>. The </a:t>
            </a:r>
            <a:r>
              <a:rPr lang="en-US" sz="1600" dirty="0"/>
              <a:t>issue enters the state of New (ERCOT) and is visible only by the Submitting CR and ERCOT.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177</a:t>
            </a:fld>
            <a:endParaRPr lang="en-US"/>
          </a:p>
        </p:txBody>
      </p:sp>
      <p:sp>
        <p:nvSpPr>
          <p:cNvPr id="5" name="Content Placeholder 2"/>
          <p:cNvSpPr txBox="1">
            <a:spLocks/>
          </p:cNvSpPr>
          <p:nvPr/>
        </p:nvSpPr>
        <p:spPr>
          <a:xfrm>
            <a:off x="381000" y="4835232"/>
            <a:ext cx="8458200" cy="1224432"/>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365760">
              <a:buFont typeface="Wingdings" panose="05000000000000000000" pitchFamily="2" charset="2"/>
              <a:buChar char="Ø"/>
            </a:pPr>
            <a:r>
              <a:rPr lang="en-US" sz="1600" b="1" dirty="0">
                <a:solidFill>
                  <a:schemeClr val="accent5"/>
                </a:solidFill>
              </a:rPr>
              <a:t>The Submitting CR has the option to Withdraw the issue at this point</a:t>
            </a:r>
          </a:p>
          <a:p>
            <a:pPr marL="365760" indent="-365760">
              <a:spcBef>
                <a:spcPts val="1200"/>
              </a:spcBef>
              <a:buFont typeface="+mj-lt"/>
              <a:buAutoNum type="arabicPeriod" startAt="4"/>
            </a:pPr>
            <a:r>
              <a:rPr lang="en-US" sz="1600" dirty="0" smtClean="0">
                <a:solidFill>
                  <a:schemeClr val="tx2"/>
                </a:solidFill>
              </a:rPr>
              <a:t>ERCOT will select Begin Working to provide the Gaining CR Start Date, if the Gaining CR is still the rep of record (Gaining CR ROR), assign CR2 (Gaining CR) and TDSP. ERCOT will then select “OK” to move the issue to CR2 (Gaining CR).</a:t>
            </a:r>
            <a:endParaRPr lang="en-US" sz="1600" dirty="0">
              <a:solidFill>
                <a:schemeClr val="tx2"/>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3630"/>
            <a:ext cx="59436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4788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0"/>
            <a:ext cx="8458200" cy="974463"/>
          </a:xfrm>
        </p:spPr>
        <p:txBody>
          <a:bodyPr/>
          <a:lstStyle/>
          <a:p>
            <a:pPr marL="365760" indent="-365760">
              <a:buFont typeface="+mj-lt"/>
              <a:buAutoNum type="arabicPeriod" startAt="5"/>
            </a:pPr>
            <a:r>
              <a:rPr lang="en-US" sz="2000" dirty="0" smtClean="0"/>
              <a:t>CR2 </a:t>
            </a:r>
            <a:r>
              <a:rPr lang="en-US" sz="2000" dirty="0"/>
              <a:t>(Losing CR) will select Begin Working and Issue details and Investigate Market Conditions to determine the appropriate regain date.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178</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703" y="2119688"/>
            <a:ext cx="62198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81000" y="4875353"/>
            <a:ext cx="8458200" cy="974463"/>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indent="-457200">
              <a:buFont typeface="+mj-lt"/>
              <a:buAutoNum type="alphaUcPeriod"/>
            </a:pPr>
            <a:r>
              <a:rPr lang="en-US" sz="2000" dirty="0" smtClean="0">
                <a:solidFill>
                  <a:schemeClr val="tx2"/>
                </a:solidFill>
              </a:rPr>
              <a:t>CR2 (Losing CR) will select Begin Working and Issue details and Investigate Market Conditions to determine the appropriate regain date.</a:t>
            </a:r>
            <a:endParaRPr lang="en-US" sz="2000" dirty="0">
              <a:solidFill>
                <a:schemeClr val="tx2"/>
              </a:solidFill>
            </a:endParaRPr>
          </a:p>
        </p:txBody>
      </p:sp>
    </p:spTree>
    <p:extLst>
      <p:ext uri="{BB962C8B-B14F-4D97-AF65-F5344CB8AC3E}">
        <p14:creationId xmlns:p14="http://schemas.microsoft.com/office/powerpoint/2010/main" val="383914175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1864124"/>
          </a:xfrm>
        </p:spPr>
        <p:txBody>
          <a:bodyPr/>
          <a:lstStyle/>
          <a:p>
            <a:pPr marL="0" indent="0">
              <a:spcBef>
                <a:spcPts val="600"/>
              </a:spcBef>
              <a:buNone/>
            </a:pPr>
            <a:r>
              <a:rPr lang="en-US" sz="1600" dirty="0"/>
              <a:t>If CR2 (Losing/Original CR) determines that an Inadvertent Gain has NOT taken place, they </a:t>
            </a:r>
            <a:r>
              <a:rPr lang="en-US" sz="1600" dirty="0" smtClean="0"/>
              <a:t>have the </a:t>
            </a:r>
            <a:r>
              <a:rPr lang="en-US" sz="1600" dirty="0"/>
              <a:t>option to select “</a:t>
            </a:r>
            <a:r>
              <a:rPr lang="en-US" sz="1600" dirty="0" err="1"/>
              <a:t>Unexecutable</a:t>
            </a:r>
            <a:r>
              <a:rPr lang="en-US" sz="1600" dirty="0"/>
              <a:t>” to stop the Inadvertent Gain process as outlined in Section 7.3.2.4 of the Retail Market </a:t>
            </a:r>
            <a:r>
              <a:rPr lang="en-US" sz="1600" dirty="0" smtClean="0"/>
              <a:t>Guide.</a:t>
            </a:r>
          </a:p>
          <a:p>
            <a:pPr marL="0" indent="0">
              <a:spcBef>
                <a:spcPts val="1200"/>
              </a:spcBef>
              <a:buNone/>
            </a:pPr>
            <a:r>
              <a:rPr lang="en-US" sz="1600" b="1" dirty="0"/>
              <a:t>7.3.2.4 Valid Reject/</a:t>
            </a:r>
            <a:r>
              <a:rPr lang="en-US" sz="1600" b="1" dirty="0" err="1"/>
              <a:t>Unexecutable</a:t>
            </a:r>
            <a:r>
              <a:rPr lang="en-US" sz="1600" b="1" dirty="0"/>
              <a:t> Reasons</a:t>
            </a:r>
          </a:p>
          <a:p>
            <a:pPr marL="342900" indent="-342900">
              <a:spcBef>
                <a:spcPts val="1200"/>
              </a:spcBef>
              <a:buFont typeface="Arial" panose="020B0604020202020204" pitchFamily="34" charset="0"/>
              <a:buAutoNum type="arabicParenBoth"/>
            </a:pPr>
            <a:r>
              <a:rPr lang="en-US" sz="1600" dirty="0"/>
              <a:t>The </a:t>
            </a:r>
            <a:r>
              <a:rPr lang="en-US" sz="1600" b="1" dirty="0">
                <a:solidFill>
                  <a:schemeClr val="accent5"/>
                </a:solidFill>
              </a:rPr>
              <a:t>Losing CR</a:t>
            </a:r>
            <a:r>
              <a:rPr lang="en-US" sz="1600" dirty="0"/>
              <a:t> may reject the return of an inadvertently gained ESI ID from the </a:t>
            </a:r>
            <a:r>
              <a:rPr lang="en-US" sz="1600" b="1" dirty="0">
                <a:solidFill>
                  <a:schemeClr val="accent5"/>
                </a:solidFill>
              </a:rPr>
              <a:t>Gaining CR</a:t>
            </a:r>
            <a:r>
              <a:rPr lang="en-US" sz="1600" dirty="0"/>
              <a:t> for one of the following reasons </a:t>
            </a:r>
            <a:r>
              <a:rPr lang="en-US" sz="1600" b="1" u="sng" dirty="0">
                <a:solidFill>
                  <a:schemeClr val="accent5"/>
                </a:solidFill>
              </a:rPr>
              <a:t>only</a:t>
            </a:r>
            <a:r>
              <a:rPr lang="en-US" sz="1600" dirty="0" smtClean="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179</a:t>
            </a:fld>
            <a:endParaRPr lang="en-US"/>
          </a:p>
        </p:txBody>
      </p:sp>
      <p:sp>
        <p:nvSpPr>
          <p:cNvPr id="8" name="Content Placeholder 2"/>
          <p:cNvSpPr txBox="1">
            <a:spLocks/>
          </p:cNvSpPr>
          <p:nvPr/>
        </p:nvSpPr>
        <p:spPr>
          <a:xfrm>
            <a:off x="381000" y="2935846"/>
            <a:ext cx="4425268" cy="2214124"/>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lvl="1">
              <a:spcBef>
                <a:spcPts val="1200"/>
              </a:spcBef>
              <a:buFont typeface="+mj-lt"/>
              <a:buAutoNum type="alphaLcParenR"/>
            </a:pPr>
            <a:r>
              <a:rPr lang="en-US" sz="1600" dirty="0" smtClean="0">
                <a:solidFill>
                  <a:schemeClr val="tx2"/>
                </a:solidFill>
              </a:rPr>
              <a:t>A new transaction has completed in the market, including, but not limited to the following transactions:</a:t>
            </a:r>
          </a:p>
          <a:p>
            <a:pPr marL="914400" lvl="2">
              <a:spcBef>
                <a:spcPts val="1200"/>
              </a:spcBef>
              <a:buFont typeface="+mj-lt"/>
              <a:buAutoNum type="romanLcPeriod"/>
            </a:pPr>
            <a:r>
              <a:rPr lang="en-US" sz="1600" dirty="0" smtClean="0">
                <a:solidFill>
                  <a:schemeClr val="tx2"/>
                </a:solidFill>
              </a:rPr>
              <a:t>The 814_16, Move In Request; or</a:t>
            </a:r>
          </a:p>
          <a:p>
            <a:pPr marL="914400" lvl="2">
              <a:spcBef>
                <a:spcPts val="1200"/>
              </a:spcBef>
              <a:buFont typeface="+mj-lt"/>
              <a:buAutoNum type="romanLcPeriod"/>
            </a:pPr>
            <a:r>
              <a:rPr lang="en-US" sz="1600" dirty="0" smtClean="0">
                <a:solidFill>
                  <a:schemeClr val="tx2"/>
                </a:solidFill>
              </a:rPr>
              <a:t>The 814_01, Switch Request. </a:t>
            </a:r>
          </a:p>
          <a:p>
            <a:pPr marL="640080" lvl="2" indent="0">
              <a:spcBef>
                <a:spcPts val="1200"/>
              </a:spcBef>
              <a:buFont typeface="Arial" panose="020B0604020202020204" pitchFamily="34" charset="0"/>
              <a:buNone/>
            </a:pPr>
            <a:r>
              <a:rPr lang="en-US" sz="1600" b="1" i="1" dirty="0" smtClean="0">
                <a:solidFill>
                  <a:schemeClr val="accent5"/>
                </a:solidFill>
              </a:rPr>
              <a:t>Use “3rd Party CR has regained/transaction completed”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535" y="3196887"/>
            <a:ext cx="3727542" cy="1476254"/>
          </a:xfrm>
          <a:prstGeom prst="rect">
            <a:avLst/>
          </a:prstGeom>
        </p:spPr>
      </p:pic>
    </p:spTree>
    <p:extLst>
      <p:ext uri="{BB962C8B-B14F-4D97-AF65-F5344CB8AC3E}">
        <p14:creationId xmlns:p14="http://schemas.microsoft.com/office/powerpoint/2010/main" val="4112368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buNone/>
            </a:pPr>
            <a:r>
              <a:rPr lang="en-US" sz="1500" b="1" dirty="0"/>
              <a:t>Issue </a:t>
            </a:r>
            <a:r>
              <a:rPr lang="en-US" sz="1500" b="1" dirty="0" smtClean="0"/>
              <a:t>Ownership</a:t>
            </a:r>
            <a:r>
              <a:rPr lang="en-US" sz="1500" dirty="0" smtClean="0"/>
              <a:t>: There </a:t>
            </a:r>
            <a:r>
              <a:rPr lang="en-US" sz="1500" dirty="0"/>
              <a:t>are several varieties of ownership in the </a:t>
            </a:r>
            <a:r>
              <a:rPr lang="en-US" sz="1500" dirty="0" err="1"/>
              <a:t>MarkeTrak</a:t>
            </a:r>
            <a:r>
              <a:rPr lang="en-US" sz="1500" dirty="0"/>
              <a:t> application:  Submitter, Responsible MP, MP’s Involved, and Assigned Owner. </a:t>
            </a:r>
          </a:p>
          <a:p>
            <a:pPr lvl="1">
              <a:spcBef>
                <a:spcPts val="1200"/>
              </a:spcBef>
            </a:pPr>
            <a:r>
              <a:rPr lang="en-US" sz="1500" b="1" dirty="0" smtClean="0"/>
              <a:t>Submitter</a:t>
            </a:r>
            <a:r>
              <a:rPr lang="en-US" sz="1500" dirty="0" smtClean="0"/>
              <a:t>: The </a:t>
            </a:r>
            <a:r>
              <a:rPr lang="en-US" sz="1500" dirty="0"/>
              <a:t>Submitter of the item is indicated near the top of each primary data pane on the issue details window. Submitter Duns number is also incorporated into the title of each issue and listed in the MPs Involved field discussed below.</a:t>
            </a:r>
          </a:p>
          <a:p>
            <a:pPr lvl="1">
              <a:spcBef>
                <a:spcPts val="1200"/>
              </a:spcBef>
            </a:pPr>
            <a:r>
              <a:rPr lang="en-US" sz="1500" b="1" dirty="0"/>
              <a:t>Responsible </a:t>
            </a:r>
            <a:r>
              <a:rPr lang="en-US" sz="1500" b="1" dirty="0" smtClean="0"/>
              <a:t>MP</a:t>
            </a:r>
            <a:r>
              <a:rPr lang="en-US" sz="1500" dirty="0" smtClean="0"/>
              <a:t>: Responsible </a:t>
            </a:r>
            <a:r>
              <a:rPr lang="en-US" sz="1500" dirty="0"/>
              <a:t>MP is the single Duns number contained in the MPs Involved list that is considered to be the next participant responsible for transitioning the item towards a resolution.  Examples include: the TDSP when an issue is waiting for approval to cancel a service order, ERCOT when the approval has been granted, and the CR when the cancel is complete and the issue is waiting for acceptance of the resolution.</a:t>
            </a:r>
          </a:p>
          <a:p>
            <a:pPr lvl="1">
              <a:spcBef>
                <a:spcPts val="1200"/>
              </a:spcBef>
            </a:pPr>
            <a:r>
              <a:rPr lang="en-US" sz="1500" b="1" dirty="0"/>
              <a:t>MP’s </a:t>
            </a:r>
            <a:r>
              <a:rPr lang="en-US" sz="1500" b="1" dirty="0" smtClean="0"/>
              <a:t>Involved</a:t>
            </a:r>
            <a:r>
              <a:rPr lang="en-US" sz="1500" dirty="0" smtClean="0"/>
              <a:t>: MP’s </a:t>
            </a:r>
            <a:r>
              <a:rPr lang="en-US" sz="1500" dirty="0"/>
              <a:t>Involved is a list of all MP duns numbers which are party to an issue.  As additional assignments are made to an item the MPs Involved field will be updated with the selected DUNs numbers, reflecting an increase in market participants with the ability to view the item.  As ERCOT can always view any issue in the system, this will always be reflected in the MPs Involved list.</a:t>
            </a:r>
          </a:p>
          <a:p>
            <a:pPr lvl="1">
              <a:spcBef>
                <a:spcPts val="1200"/>
              </a:spcBef>
            </a:pPr>
            <a:r>
              <a:rPr lang="en-US" sz="1500" b="1" dirty="0"/>
              <a:t>Assigned </a:t>
            </a:r>
            <a:r>
              <a:rPr lang="en-US" sz="1500" b="1" dirty="0" smtClean="0"/>
              <a:t>Owner</a:t>
            </a:r>
            <a:r>
              <a:rPr lang="en-US" sz="1500" dirty="0" smtClean="0"/>
              <a:t>: Assigned </a:t>
            </a:r>
            <a:r>
              <a:rPr lang="en-US" sz="1500" dirty="0"/>
              <a:t>Owner is null when an issue is initially assigned to a Market Participant.  Assigned owners are individual </a:t>
            </a:r>
            <a:r>
              <a:rPr lang="en-US" sz="1500" dirty="0" smtClean="0"/>
              <a:t>users. These </a:t>
            </a:r>
            <a:r>
              <a:rPr lang="en-US" sz="1500" dirty="0"/>
              <a:t>are assigned by the Responsible MP automatically as issue is acknowledged by way of transition, Begin Working.  Taking this action will populate the associated individual’s user id as the Assigned Owner.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a:t>
            </a:fld>
            <a:endParaRPr lang="en-US"/>
          </a:p>
        </p:txBody>
      </p:sp>
    </p:spTree>
    <p:extLst>
      <p:ext uri="{BB962C8B-B14F-4D97-AF65-F5344CB8AC3E}">
        <p14:creationId xmlns:p14="http://schemas.microsoft.com/office/powerpoint/2010/main" val="367334846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180</a:t>
            </a:fld>
            <a:endParaRPr lang="en-US"/>
          </a:p>
        </p:txBody>
      </p:sp>
      <p:sp>
        <p:nvSpPr>
          <p:cNvPr id="7" name="Content Placeholder 2"/>
          <p:cNvSpPr txBox="1">
            <a:spLocks/>
          </p:cNvSpPr>
          <p:nvPr/>
        </p:nvSpPr>
        <p:spPr>
          <a:xfrm>
            <a:off x="380685" y="2104432"/>
            <a:ext cx="4425696" cy="1243090"/>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a:spcBef>
                <a:spcPts val="1200"/>
              </a:spcBef>
              <a:buFont typeface="+mj-lt"/>
              <a:buAutoNum type="alphaLcParenR" startAt="2"/>
            </a:pPr>
            <a:r>
              <a:rPr lang="en-US" sz="1600" dirty="0" smtClean="0">
                <a:solidFill>
                  <a:schemeClr val="tx2"/>
                </a:solidFill>
              </a:rPr>
              <a:t>Duplicate Inadvertent Gaining issue in </a:t>
            </a:r>
            <a:r>
              <a:rPr lang="en-US" sz="1600" dirty="0" err="1" smtClean="0">
                <a:solidFill>
                  <a:schemeClr val="tx2"/>
                </a:solidFill>
              </a:rPr>
              <a:t>MarkeTrak</a:t>
            </a:r>
            <a:r>
              <a:rPr lang="en-US" sz="1600" dirty="0" smtClean="0">
                <a:solidFill>
                  <a:schemeClr val="tx2"/>
                </a:solidFill>
              </a:rPr>
              <a:t> for the same Customer on the same ESI ID.</a:t>
            </a:r>
          </a:p>
          <a:p>
            <a:pPr marL="640080" indent="0">
              <a:spcBef>
                <a:spcPts val="1200"/>
              </a:spcBef>
              <a:buFont typeface="Arial" panose="020B0604020202020204" pitchFamily="34" charset="0"/>
              <a:buNone/>
            </a:pPr>
            <a:r>
              <a:rPr lang="en-US" sz="1600" b="1" i="1" dirty="0" smtClean="0">
                <a:solidFill>
                  <a:schemeClr val="accent5"/>
                </a:solidFill>
              </a:rPr>
              <a:t>Use “Duplicate Issue”</a:t>
            </a:r>
            <a:endParaRPr lang="en-US" sz="1600" b="1" i="1" dirty="0">
              <a:solidFill>
                <a:schemeClr val="accent5"/>
              </a:solidFill>
            </a:endParaRPr>
          </a:p>
        </p:txBody>
      </p:sp>
      <p:sp>
        <p:nvSpPr>
          <p:cNvPr id="11" name="Content Placeholder 2"/>
          <p:cNvSpPr>
            <a:spLocks noGrp="1"/>
          </p:cNvSpPr>
          <p:nvPr>
            <p:ph idx="1"/>
          </p:nvPr>
        </p:nvSpPr>
        <p:spPr>
          <a:xfrm>
            <a:off x="381000" y="916861"/>
            <a:ext cx="8458200" cy="1032709"/>
          </a:xfrm>
        </p:spPr>
        <p:txBody>
          <a:bodyPr/>
          <a:lstStyle/>
          <a:p>
            <a:pPr marL="0" indent="0">
              <a:spcBef>
                <a:spcPts val="1200"/>
              </a:spcBef>
              <a:buNone/>
            </a:pPr>
            <a:r>
              <a:rPr lang="en-US" sz="1600" b="1" dirty="0" smtClean="0"/>
              <a:t>7.3.2.4 </a:t>
            </a:r>
            <a:r>
              <a:rPr lang="en-US" sz="1600" b="1" dirty="0"/>
              <a:t>Valid Reject/</a:t>
            </a:r>
            <a:r>
              <a:rPr lang="en-US" sz="1600" b="1" dirty="0" err="1"/>
              <a:t>Unexecutable</a:t>
            </a:r>
            <a:r>
              <a:rPr lang="en-US" sz="1600" b="1" dirty="0"/>
              <a:t> Reasons</a:t>
            </a:r>
          </a:p>
          <a:p>
            <a:pPr marL="342900" indent="-342900">
              <a:spcBef>
                <a:spcPts val="1200"/>
              </a:spcBef>
              <a:buFont typeface="Arial" panose="020B0604020202020204" pitchFamily="34" charset="0"/>
              <a:buAutoNum type="arabicParenBoth"/>
            </a:pPr>
            <a:r>
              <a:rPr lang="en-US" sz="1600" dirty="0"/>
              <a:t>The </a:t>
            </a:r>
            <a:r>
              <a:rPr lang="en-US" sz="1600" b="1" dirty="0">
                <a:solidFill>
                  <a:schemeClr val="accent5"/>
                </a:solidFill>
              </a:rPr>
              <a:t>Losing CR</a:t>
            </a:r>
            <a:r>
              <a:rPr lang="en-US" sz="1600" dirty="0"/>
              <a:t> may reject the return of an inadvertently gained ESI ID from the </a:t>
            </a:r>
            <a:r>
              <a:rPr lang="en-US" sz="1600" b="1" dirty="0">
                <a:solidFill>
                  <a:schemeClr val="accent5"/>
                </a:solidFill>
              </a:rPr>
              <a:t>Gaining CR</a:t>
            </a:r>
            <a:r>
              <a:rPr lang="en-US" sz="1600" dirty="0"/>
              <a:t> for one of the following reasons </a:t>
            </a:r>
            <a:r>
              <a:rPr lang="en-US" sz="1600" b="1" u="sng" dirty="0">
                <a:solidFill>
                  <a:schemeClr val="accent5"/>
                </a:solidFill>
              </a:rPr>
              <a:t>only</a:t>
            </a:r>
            <a:r>
              <a:rPr lang="en-US" sz="1600" dirty="0" smtClean="0"/>
              <a: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344" y="2179307"/>
            <a:ext cx="3703796" cy="146685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344" y="4278521"/>
            <a:ext cx="3703796" cy="1466850"/>
          </a:xfrm>
          <a:prstGeom prst="rect">
            <a:avLst/>
          </a:prstGeom>
        </p:spPr>
      </p:pic>
      <p:sp>
        <p:nvSpPr>
          <p:cNvPr id="6" name="Rectangle 5"/>
          <p:cNvSpPr/>
          <p:nvPr/>
        </p:nvSpPr>
        <p:spPr>
          <a:xfrm>
            <a:off x="740588" y="3994030"/>
            <a:ext cx="8248137" cy="2035833"/>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None/>
            </a:pPr>
            <a:endParaRPr lang="en-US" sz="1400" dirty="0">
              <a:solidFill>
                <a:schemeClr val="tx1"/>
              </a:solidFill>
            </a:endParaRPr>
          </a:p>
        </p:txBody>
      </p:sp>
      <p:sp>
        <p:nvSpPr>
          <p:cNvPr id="16" name="TextBox 15"/>
          <p:cNvSpPr txBox="1"/>
          <p:nvPr/>
        </p:nvSpPr>
        <p:spPr>
          <a:xfrm>
            <a:off x="1068559" y="4519504"/>
            <a:ext cx="3641814" cy="984885"/>
          </a:xfrm>
          <a:prstGeom prst="rect">
            <a:avLst/>
          </a:prstGeom>
          <a:noFill/>
        </p:spPr>
        <p:txBody>
          <a:bodyPr wrap="square" rtlCol="0" anchor="ctr">
            <a:spAutoFit/>
          </a:bodyPr>
          <a:lstStyle/>
          <a:p>
            <a:r>
              <a:rPr lang="en-US" sz="1600" b="1" dirty="0" smtClean="0">
                <a:solidFill>
                  <a:schemeClr val="accent5"/>
                </a:solidFill>
              </a:rPr>
              <a:t>NOTE:</a:t>
            </a:r>
          </a:p>
          <a:p>
            <a:pPr indent="0">
              <a:spcBef>
                <a:spcPts val="1200"/>
              </a:spcBef>
              <a:buNone/>
            </a:pPr>
            <a:r>
              <a:rPr lang="en-US" sz="1600" b="1" i="1" dirty="0">
                <a:solidFill>
                  <a:schemeClr val="accent5"/>
                </a:solidFill>
              </a:rPr>
              <a:t>“Authorized </a:t>
            </a:r>
            <a:r>
              <a:rPr lang="en-US" sz="1600" b="1" i="1" dirty="0" smtClean="0">
                <a:solidFill>
                  <a:schemeClr val="accent5"/>
                </a:solidFill>
              </a:rPr>
              <a:t>Enrollment Confirmed</a:t>
            </a:r>
            <a:r>
              <a:rPr lang="en-US" sz="1600" b="1" i="1" dirty="0">
                <a:solidFill>
                  <a:schemeClr val="accent5"/>
                </a:solidFill>
              </a:rPr>
              <a:t>”</a:t>
            </a:r>
          </a:p>
          <a:p>
            <a:pPr indent="0">
              <a:buNone/>
            </a:pPr>
            <a:r>
              <a:rPr lang="en-US" sz="1600" b="1" i="1" dirty="0">
                <a:solidFill>
                  <a:schemeClr val="accent5"/>
                </a:solidFill>
              </a:rPr>
              <a:t>and “Other” should not be </a:t>
            </a:r>
            <a:r>
              <a:rPr lang="en-US" sz="1600" b="1" i="1" dirty="0" smtClean="0">
                <a:solidFill>
                  <a:schemeClr val="accent5"/>
                </a:solidFill>
              </a:rPr>
              <a:t>used</a:t>
            </a:r>
            <a:endParaRPr lang="en-US" sz="1600" b="1" dirty="0">
              <a:solidFill>
                <a:schemeClr val="accent5"/>
              </a:solidFill>
            </a:endParaRPr>
          </a:p>
        </p:txBody>
      </p:sp>
    </p:spTree>
    <p:extLst>
      <p:ext uri="{BB962C8B-B14F-4D97-AF65-F5344CB8AC3E}">
        <p14:creationId xmlns:p14="http://schemas.microsoft.com/office/powerpoint/2010/main" val="321822636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a:t>
            </a:r>
            <a:r>
              <a:rPr lang="en-US" dirty="0" smtClean="0"/>
              <a:t>Gain</a:t>
            </a:r>
            <a:endParaRPr lang="en-US" dirty="0"/>
          </a:p>
        </p:txBody>
      </p:sp>
      <p:sp>
        <p:nvSpPr>
          <p:cNvPr id="3" name="Content Placeholder 2"/>
          <p:cNvSpPr>
            <a:spLocks noGrp="1"/>
          </p:cNvSpPr>
          <p:nvPr>
            <p:ph idx="1"/>
          </p:nvPr>
        </p:nvSpPr>
        <p:spPr>
          <a:xfrm>
            <a:off x="381000" y="916861"/>
            <a:ext cx="8458200" cy="786893"/>
          </a:xfrm>
        </p:spPr>
        <p:txBody>
          <a:bodyPr/>
          <a:lstStyle/>
          <a:p>
            <a:pPr marL="548640" indent="-365760">
              <a:spcBef>
                <a:spcPts val="1200"/>
              </a:spcBef>
              <a:buFont typeface="+mj-lt"/>
              <a:buAutoNum type="alphaUcPeriod" startAt="2"/>
            </a:pPr>
            <a:r>
              <a:rPr lang="en-US" sz="1400" dirty="0" smtClean="0"/>
              <a:t>If </a:t>
            </a:r>
            <a:r>
              <a:rPr lang="en-US" sz="1400" dirty="0"/>
              <a:t>CR2 (Losing/Original CR) determines they will need more information from CR1 (Gaining CR), then they will need to select Send to Gaining CR. This transition allows both CR’s to talk back and forth while transitioning the issue back and forth before a resolution is </a:t>
            </a:r>
            <a:r>
              <a:rPr lang="en-US" sz="1400" dirty="0" smtClean="0"/>
              <a:t>made</a:t>
            </a:r>
            <a:r>
              <a:rPr lang="en-US" sz="14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181</a:t>
            </a:fld>
            <a:endParaRPr lang="en-US"/>
          </a:p>
        </p:txBody>
      </p:sp>
      <p:pic>
        <p:nvPicPr>
          <p:cNvPr id="21"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238" y="5085984"/>
            <a:ext cx="52879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38" y="2598372"/>
            <a:ext cx="54229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1890347"/>
            <a:ext cx="5402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flipH="1" flipV="1">
            <a:off x="4664075" y="2404697"/>
            <a:ext cx="542925" cy="38735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flipH="1" flipV="1">
            <a:off x="3673475" y="2734897"/>
            <a:ext cx="25400" cy="542925"/>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4664075" y="5341572"/>
            <a:ext cx="628650" cy="9525"/>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flipH="1" flipV="1">
            <a:off x="5986463" y="4323984"/>
            <a:ext cx="603250" cy="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9" name="Content Placeholder 2"/>
          <p:cNvSpPr txBox="1">
            <a:spLocks/>
          </p:cNvSpPr>
          <p:nvPr/>
        </p:nvSpPr>
        <p:spPr>
          <a:xfrm>
            <a:off x="381000" y="1779953"/>
            <a:ext cx="3096846" cy="4402015"/>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48640" indent="-365760">
              <a:spcBef>
                <a:spcPts val="1200"/>
              </a:spcBef>
              <a:buFont typeface="+mj-lt"/>
              <a:buAutoNum type="alphaUcPeriod" startAt="3"/>
            </a:pPr>
            <a:r>
              <a:rPr lang="en-US" sz="1400" dirty="0" smtClean="0">
                <a:solidFill>
                  <a:schemeClr val="tx2"/>
                </a:solidFill>
              </a:rPr>
              <a:t>If CR2 (Losing/Original CR) determines that an Inadvertent Gain has taken place, they will select Send to TDSP, enter the proposed regain date, add comments and select  “OK” to move the issue to the TDSP. A validation will occur on the Proposed Regain Date:  Validate that the date is less than </a:t>
            </a:r>
            <a:r>
              <a:rPr lang="en-US" sz="1400" b="1" dirty="0" smtClean="0">
                <a:solidFill>
                  <a:schemeClr val="accent5"/>
                </a:solidFill>
              </a:rPr>
              <a:t>“Submit Date” + 10 days</a:t>
            </a:r>
            <a:r>
              <a:rPr lang="en-US" sz="1400" dirty="0" smtClean="0">
                <a:solidFill>
                  <a:schemeClr val="tx2"/>
                </a:solidFill>
              </a:rPr>
              <a:t>.  If not the following error message will be displayed “Proposed Regain Date is greater than 10 Calendar days from the submittal of </a:t>
            </a:r>
            <a:r>
              <a:rPr lang="en-US" sz="1400" dirty="0" err="1" smtClean="0">
                <a:solidFill>
                  <a:schemeClr val="tx2"/>
                </a:solidFill>
              </a:rPr>
              <a:t>MarkeTrak</a:t>
            </a:r>
            <a:r>
              <a:rPr lang="en-US" sz="1400" dirty="0" smtClean="0">
                <a:solidFill>
                  <a:schemeClr val="tx2"/>
                </a:solidFill>
              </a:rPr>
              <a:t> Issue, please update with valid Proposed Regain date.”</a:t>
            </a:r>
            <a:endParaRPr lang="en-US" sz="1400" dirty="0">
              <a:solidFill>
                <a:schemeClr val="tx2"/>
              </a:solidFill>
            </a:endParaRPr>
          </a:p>
        </p:txBody>
      </p:sp>
    </p:spTree>
    <p:extLst>
      <p:ext uri="{BB962C8B-B14F-4D97-AF65-F5344CB8AC3E}">
        <p14:creationId xmlns:p14="http://schemas.microsoft.com/office/powerpoint/2010/main" val="55626732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0"/>
            <a:ext cx="8458200" cy="2826709"/>
          </a:xfrm>
        </p:spPr>
        <p:txBody>
          <a:bodyPr/>
          <a:lstStyle/>
          <a:p>
            <a:pPr marL="342900" indent="-342900">
              <a:spcBef>
                <a:spcPts val="1000"/>
              </a:spcBef>
              <a:buFont typeface="+mj-lt"/>
              <a:buAutoNum type="arabicPeriod" startAt="6"/>
            </a:pPr>
            <a:r>
              <a:rPr lang="en-US" sz="1400" dirty="0" smtClean="0"/>
              <a:t>The </a:t>
            </a:r>
            <a:r>
              <a:rPr lang="en-US" sz="1400" dirty="0"/>
              <a:t>TDSP will select Begin Working, investigate the issue details, then select one of the following:</a:t>
            </a:r>
          </a:p>
          <a:p>
            <a:pPr marL="731520" indent="-365760">
              <a:spcBef>
                <a:spcPts val="1000"/>
              </a:spcBef>
              <a:buFont typeface="+mj-lt"/>
              <a:buAutoNum type="alphaUcPeriod"/>
            </a:pPr>
            <a:r>
              <a:rPr lang="en-US" sz="1400" b="1" dirty="0" smtClean="0">
                <a:solidFill>
                  <a:schemeClr val="accent5"/>
                </a:solidFill>
              </a:rPr>
              <a:t>Ready </a:t>
            </a:r>
            <a:r>
              <a:rPr lang="en-US" sz="1400" b="1" dirty="0">
                <a:solidFill>
                  <a:schemeClr val="accent5"/>
                </a:solidFill>
              </a:rPr>
              <a:t>to Receive </a:t>
            </a:r>
            <a:r>
              <a:rPr lang="en-US" sz="1400" dirty="0"/>
              <a:t>– The TDSP would select this transition to send the issue back to CR1 (Losing/Original CR). It is extremely important that CR1 (Losing/Original CR) wait for the TDSP to select Ready to Receive indicating TDSP’s systems have been prepared to receive the Original MP’s transaction before the EDI is actually sent. If not, the EDI will be rejected at the </a:t>
            </a:r>
            <a:r>
              <a:rPr lang="en-US" sz="1400" dirty="0" smtClean="0"/>
              <a:t>TDSP.</a:t>
            </a:r>
          </a:p>
          <a:p>
            <a:pPr marL="731520" indent="-365760">
              <a:spcBef>
                <a:spcPts val="1000"/>
              </a:spcBef>
              <a:buFont typeface="+mj-lt"/>
              <a:buAutoNum type="alphaUcPeriod"/>
            </a:pPr>
            <a:r>
              <a:rPr lang="en-US" sz="1400" b="1" dirty="0" smtClean="0">
                <a:solidFill>
                  <a:schemeClr val="accent5"/>
                </a:solidFill>
              </a:rPr>
              <a:t>Send </a:t>
            </a:r>
            <a:r>
              <a:rPr lang="en-US" sz="1400" b="1" dirty="0">
                <a:solidFill>
                  <a:schemeClr val="accent5"/>
                </a:solidFill>
              </a:rPr>
              <a:t>To Submitting CR </a:t>
            </a:r>
            <a:r>
              <a:rPr lang="en-US" sz="1400" dirty="0"/>
              <a:t>– The TDSP would select this transition if they needed further information from CR1 (Losing/Original CR</a:t>
            </a:r>
            <a:r>
              <a:rPr lang="en-US" sz="1400" dirty="0" smtClean="0"/>
              <a:t>).</a:t>
            </a:r>
          </a:p>
          <a:p>
            <a:pPr marL="731520" indent="-365760">
              <a:spcBef>
                <a:spcPts val="1000"/>
              </a:spcBef>
              <a:buFont typeface="+mj-lt"/>
              <a:buAutoNum type="alphaUcPeriod"/>
            </a:pPr>
            <a:r>
              <a:rPr lang="en-US" sz="1400" b="1" dirty="0" smtClean="0">
                <a:solidFill>
                  <a:schemeClr val="accent5"/>
                </a:solidFill>
              </a:rPr>
              <a:t>Request </a:t>
            </a:r>
            <a:r>
              <a:rPr lang="en-US" sz="1400" b="1" dirty="0">
                <a:solidFill>
                  <a:schemeClr val="accent5"/>
                </a:solidFill>
              </a:rPr>
              <a:t>Updated Proposed Regain Date </a:t>
            </a:r>
            <a:r>
              <a:rPr lang="en-US" sz="1400" dirty="0"/>
              <a:t>– The TDSP would select this transition if they do not agree with the proposed regain date that was provided. They would suggest a new date and send the issue back to CR1 (Losing/Original CR</a:t>
            </a:r>
            <a:r>
              <a:rPr lang="en-US" sz="1400" dirty="0" smtClean="0"/>
              <a:t>).</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182</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406" y="3940905"/>
            <a:ext cx="670718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3145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1779448"/>
          </a:xfrm>
        </p:spPr>
        <p:txBody>
          <a:bodyPr/>
          <a:lstStyle/>
          <a:p>
            <a:pPr marL="365760" indent="-365760">
              <a:buFont typeface="+mj-lt"/>
              <a:buAutoNum type="arabicPeriod" startAt="7"/>
            </a:pPr>
            <a:r>
              <a:rPr lang="en-US" sz="1800" dirty="0" smtClean="0"/>
              <a:t>CR2 </a:t>
            </a:r>
            <a:r>
              <a:rPr lang="en-US" sz="1800" dirty="0"/>
              <a:t>(Losing/Original CR) will select Begin Working then select Provide Regaining BGN 02. CR2 (Losing/Original CR) will provide the Regaining BGN02 and then select “OK”. When the regaining transactions process into ERCOT’s registration system, the Regaining Transaction Submit Date, Regaining BGN Requested Date and Regaining BGN Priority Code will be auto-populated on the </a:t>
            </a:r>
            <a:r>
              <a:rPr lang="en-US" sz="1800" dirty="0" err="1"/>
              <a:t>MarkeTrak</a:t>
            </a:r>
            <a:r>
              <a:rPr lang="en-US" sz="1800" dirty="0"/>
              <a: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183</a:t>
            </a:fld>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75" y="2908737"/>
            <a:ext cx="36401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81000" y="3656153"/>
            <a:ext cx="8458200" cy="1779448"/>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365760">
              <a:spcBef>
                <a:spcPts val="600"/>
              </a:spcBef>
              <a:buFont typeface="+mj-lt"/>
              <a:buAutoNum type="arabicPeriod" startAt="8"/>
            </a:pPr>
            <a:r>
              <a:rPr lang="en-US" sz="1800" dirty="0">
                <a:solidFill>
                  <a:schemeClr val="tx2"/>
                </a:solidFill>
              </a:rPr>
              <a:t>All parties should continue to monitor MIS and internal systems for the successful delivery and completion of the EDI transaction being sent by CR1 (Losing/Original CR) to the Market to regain a premise and resolve the associated Inadvertent Gain </a:t>
            </a:r>
            <a:r>
              <a:rPr lang="en-US" sz="1800" dirty="0" err="1">
                <a:solidFill>
                  <a:schemeClr val="tx2"/>
                </a:solidFill>
              </a:rPr>
              <a:t>MarkeTrak</a:t>
            </a:r>
            <a:r>
              <a:rPr lang="en-US" sz="1800" dirty="0">
                <a:solidFill>
                  <a:schemeClr val="tx2"/>
                </a:solidFill>
              </a:rPr>
              <a:t> issue.</a:t>
            </a:r>
          </a:p>
          <a:p>
            <a:pPr marL="640080">
              <a:spcBef>
                <a:spcPts val="1200"/>
              </a:spcBef>
              <a:buSzPct val="90000"/>
              <a:buFont typeface="Wingdings" panose="05000000000000000000" pitchFamily="2" charset="2"/>
              <a:buChar char="Ø"/>
            </a:pPr>
            <a:r>
              <a:rPr lang="en-US" sz="1800" dirty="0">
                <a:solidFill>
                  <a:schemeClr val="tx2"/>
                </a:solidFill>
              </a:rPr>
              <a:t>Once the regaining transaction has been successfully sent to the Market by CR2 (Losing/Original CR), Siebel will update the status automatically.</a:t>
            </a:r>
          </a:p>
        </p:txBody>
      </p:sp>
    </p:spTree>
    <p:extLst>
      <p:ext uri="{BB962C8B-B14F-4D97-AF65-F5344CB8AC3E}">
        <p14:creationId xmlns:p14="http://schemas.microsoft.com/office/powerpoint/2010/main" val="288102566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to Remember</a:t>
            </a:r>
          </a:p>
        </p:txBody>
      </p:sp>
      <p:sp>
        <p:nvSpPr>
          <p:cNvPr id="3" name="Content Placeholder 2"/>
          <p:cNvSpPr>
            <a:spLocks noGrp="1"/>
          </p:cNvSpPr>
          <p:nvPr>
            <p:ph idx="1"/>
          </p:nvPr>
        </p:nvSpPr>
        <p:spPr/>
        <p:txBody>
          <a:bodyPr/>
          <a:lstStyle/>
          <a:p>
            <a:pPr marL="0" indent="0">
              <a:spcBef>
                <a:spcPts val="1800"/>
              </a:spcBef>
              <a:buNone/>
            </a:pPr>
            <a:r>
              <a:rPr lang="en-US" sz="2000" dirty="0"/>
              <a:t>Provide as much information when opening Inadvertent Gain/Loss </a:t>
            </a:r>
            <a:r>
              <a:rPr lang="en-US" sz="2000" dirty="0" err="1"/>
              <a:t>MarkeTrak</a:t>
            </a:r>
            <a:r>
              <a:rPr lang="en-US" sz="2000" dirty="0"/>
              <a:t> in order to help facilitate quick resolution to the issue</a:t>
            </a:r>
            <a:r>
              <a:rPr lang="en-US" sz="2000" dirty="0" smtClean="0"/>
              <a:t>.</a:t>
            </a:r>
            <a:endParaRPr lang="en-US" sz="2000" dirty="0"/>
          </a:p>
          <a:p>
            <a:pPr marL="0" indent="0">
              <a:spcBef>
                <a:spcPts val="1800"/>
              </a:spcBef>
              <a:buNone/>
            </a:pPr>
            <a:r>
              <a:rPr lang="en-US" sz="2000" b="1" i="1" u="sng" dirty="0"/>
              <a:t>Suggested Information includes</a:t>
            </a:r>
            <a:r>
              <a:rPr lang="en-US" sz="2000" b="1" dirty="0"/>
              <a:t>:</a:t>
            </a:r>
          </a:p>
          <a:p>
            <a:pPr marL="548640" indent="-365760">
              <a:spcBef>
                <a:spcPts val="1800"/>
              </a:spcBef>
              <a:buFont typeface="Wingdings" panose="05000000000000000000" pitchFamily="2" charset="2"/>
              <a:buChar char="ü"/>
            </a:pPr>
            <a:r>
              <a:rPr lang="en-US" sz="2000" dirty="0"/>
              <a:t>Customer Name (Always)</a:t>
            </a:r>
          </a:p>
          <a:p>
            <a:pPr marL="548640" indent="-365760">
              <a:spcBef>
                <a:spcPts val="600"/>
              </a:spcBef>
              <a:buFont typeface="Wingdings" panose="05000000000000000000" pitchFamily="2" charset="2"/>
              <a:buChar char="ü"/>
            </a:pPr>
            <a:r>
              <a:rPr lang="en-US" sz="2000" dirty="0"/>
              <a:t>Meter Number (If available)</a:t>
            </a:r>
          </a:p>
          <a:p>
            <a:pPr marL="548640" indent="-365760">
              <a:spcBef>
                <a:spcPts val="600"/>
              </a:spcBef>
              <a:buFont typeface="Wingdings" panose="05000000000000000000" pitchFamily="2" charset="2"/>
              <a:buChar char="ü"/>
            </a:pPr>
            <a:r>
              <a:rPr lang="en-US" sz="2000" dirty="0"/>
              <a:t>Any other pertinent information you may have that is crucial to help resolve issue</a:t>
            </a:r>
            <a:r>
              <a:rPr lang="en-US" sz="2000" dirty="0" smtClean="0"/>
              <a:t>.</a:t>
            </a:r>
            <a:endParaRPr lang="en-US" sz="2000" dirty="0"/>
          </a:p>
          <a:p>
            <a:pPr marL="0" indent="0">
              <a:spcBef>
                <a:spcPts val="1800"/>
              </a:spcBef>
              <a:buNone/>
            </a:pPr>
            <a:r>
              <a:rPr lang="en-US" sz="2000" b="1" i="1" u="sng" dirty="0"/>
              <a:t>Regain date should be</a:t>
            </a:r>
            <a:r>
              <a:rPr lang="en-US" sz="2000" b="1" dirty="0"/>
              <a:t>:</a:t>
            </a:r>
          </a:p>
          <a:p>
            <a:pPr marL="548640" indent="-365760">
              <a:spcBef>
                <a:spcPts val="1800"/>
              </a:spcBef>
              <a:buFont typeface="Wingdings" panose="05000000000000000000" pitchFamily="2" charset="2"/>
              <a:buChar char="ü"/>
            </a:pPr>
            <a:r>
              <a:rPr lang="en-US" sz="2000" dirty="0"/>
              <a:t>Date of Loss (DOL) + 1</a:t>
            </a:r>
          </a:p>
          <a:p>
            <a:pPr marL="548640" indent="-365760">
              <a:spcBef>
                <a:spcPts val="600"/>
              </a:spcBef>
              <a:buFont typeface="Wingdings" panose="05000000000000000000" pitchFamily="2" charset="2"/>
              <a:buChar char="ü"/>
            </a:pPr>
            <a:r>
              <a:rPr lang="en-US" sz="2000" dirty="0"/>
              <a:t>Date of Loss (DOL) less than or equal to 10 days from date MT was submitted when gaining on a prospective basis.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184</a:t>
            </a:fld>
            <a:endParaRPr lang="en-US"/>
          </a:p>
        </p:txBody>
      </p:sp>
    </p:spTree>
    <p:extLst>
      <p:ext uri="{BB962C8B-B14F-4D97-AF65-F5344CB8AC3E}">
        <p14:creationId xmlns:p14="http://schemas.microsoft.com/office/powerpoint/2010/main" val="346699684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 </a:t>
            </a:r>
            <a:r>
              <a:rPr lang="en-US" dirty="0" smtClean="0"/>
              <a:t>Reject / </a:t>
            </a:r>
            <a:r>
              <a:rPr lang="en-US" dirty="0" err="1" smtClean="0"/>
              <a:t>Unexecutable</a:t>
            </a:r>
            <a:r>
              <a:rPr lang="en-US" dirty="0" smtClean="0"/>
              <a:t> </a:t>
            </a:r>
            <a:r>
              <a:rPr lang="en-US" dirty="0"/>
              <a:t>Reasons</a:t>
            </a:r>
          </a:p>
        </p:txBody>
      </p:sp>
      <p:sp>
        <p:nvSpPr>
          <p:cNvPr id="3" name="Content Placeholder 2"/>
          <p:cNvSpPr>
            <a:spLocks noGrp="1"/>
          </p:cNvSpPr>
          <p:nvPr>
            <p:ph idx="1"/>
          </p:nvPr>
        </p:nvSpPr>
        <p:spPr/>
        <p:txBody>
          <a:bodyPr/>
          <a:lstStyle/>
          <a:p>
            <a:pPr marL="0" indent="0">
              <a:spcBef>
                <a:spcPts val="1800"/>
              </a:spcBef>
              <a:buNone/>
            </a:pPr>
            <a:r>
              <a:rPr lang="en-US" sz="2000" b="1" dirty="0" smtClean="0"/>
              <a:t>7.3.2.4 Valid Reject / </a:t>
            </a:r>
            <a:r>
              <a:rPr lang="en-US" sz="2000" b="1" dirty="0" err="1" smtClean="0"/>
              <a:t>Unexecutable</a:t>
            </a:r>
            <a:r>
              <a:rPr lang="en-US" sz="2000" b="1" dirty="0" smtClean="0"/>
              <a:t> </a:t>
            </a:r>
            <a:r>
              <a:rPr lang="en-US" sz="2000" b="1" dirty="0"/>
              <a:t>Reasons</a:t>
            </a:r>
          </a:p>
          <a:p>
            <a:pPr marL="365760" indent="-365760">
              <a:spcBef>
                <a:spcPts val="1800"/>
              </a:spcBef>
              <a:buFont typeface="+mj-lt"/>
              <a:buAutoNum type="arabicPeriod"/>
            </a:pPr>
            <a:r>
              <a:rPr lang="en-US" sz="2000" dirty="0"/>
              <a:t>The </a:t>
            </a:r>
            <a:r>
              <a:rPr lang="en-US" sz="2000" b="1" dirty="0">
                <a:solidFill>
                  <a:schemeClr val="accent5"/>
                </a:solidFill>
              </a:rPr>
              <a:t>Losing CR </a:t>
            </a:r>
            <a:r>
              <a:rPr lang="en-US" sz="2000" dirty="0"/>
              <a:t>may reject the return of an inadvertently gained ESI ID from the Gaining CR for one of the following reasons only:</a:t>
            </a:r>
          </a:p>
          <a:p>
            <a:pPr marL="731520" lvl="1" indent="-365760">
              <a:spcBef>
                <a:spcPts val="1800"/>
              </a:spcBef>
              <a:buFont typeface="+mj-lt"/>
              <a:buAutoNum type="alphaLcParenR"/>
            </a:pPr>
            <a:r>
              <a:rPr lang="en-US" sz="2000" dirty="0"/>
              <a:t>A new transaction has completed in the market, including, but not limited to the following transactions:</a:t>
            </a:r>
          </a:p>
          <a:p>
            <a:pPr marL="1005840">
              <a:spcBef>
                <a:spcPts val="1800"/>
              </a:spcBef>
              <a:buFont typeface="+mj-lt"/>
              <a:buAutoNum type="romanLcPeriod"/>
            </a:pPr>
            <a:r>
              <a:rPr lang="en-US" sz="2000" dirty="0"/>
              <a:t>The 814_16, Move In Request; or</a:t>
            </a:r>
          </a:p>
          <a:p>
            <a:pPr marL="1005840">
              <a:spcBef>
                <a:spcPts val="800"/>
              </a:spcBef>
              <a:buFont typeface="+mj-lt"/>
              <a:buAutoNum type="romanLcPeriod"/>
            </a:pPr>
            <a:r>
              <a:rPr lang="en-US" sz="2000" dirty="0"/>
              <a:t>The 814_01, Switch Request. </a:t>
            </a:r>
          </a:p>
          <a:p>
            <a:pPr marL="731520" indent="-365760">
              <a:spcBef>
                <a:spcPts val="1800"/>
              </a:spcBef>
              <a:buFont typeface="+mj-lt"/>
              <a:buAutoNum type="alphaLcParenR" startAt="2"/>
            </a:pPr>
            <a:r>
              <a:rPr lang="en-US" sz="2000" dirty="0"/>
              <a:t>Duplicate </a:t>
            </a:r>
            <a:r>
              <a:rPr lang="en-US" sz="2000" b="1" i="1" dirty="0">
                <a:solidFill>
                  <a:schemeClr val="accent5"/>
                </a:solidFill>
              </a:rPr>
              <a:t>Inadvertent Gaining</a:t>
            </a:r>
            <a:r>
              <a:rPr lang="en-US" sz="2000" dirty="0"/>
              <a:t> issue in </a:t>
            </a:r>
            <a:r>
              <a:rPr lang="en-US" sz="2000" dirty="0" err="1"/>
              <a:t>MarkeTrak</a:t>
            </a:r>
            <a:r>
              <a:rPr lang="en-US" sz="2000" dirty="0"/>
              <a:t> for the same Customer on the same ESI ID.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185</a:t>
            </a:fld>
            <a:endParaRPr lang="en-US"/>
          </a:p>
        </p:txBody>
      </p:sp>
    </p:spTree>
    <p:extLst>
      <p:ext uri="{BB962C8B-B14F-4D97-AF65-F5344CB8AC3E}">
        <p14:creationId xmlns:p14="http://schemas.microsoft.com/office/powerpoint/2010/main" val="415929931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 </a:t>
            </a:r>
            <a:r>
              <a:rPr lang="en-US" dirty="0" smtClean="0"/>
              <a:t>Reject / </a:t>
            </a:r>
            <a:r>
              <a:rPr lang="en-US" dirty="0" err="1" smtClean="0"/>
              <a:t>Unexecutable</a:t>
            </a:r>
            <a:r>
              <a:rPr lang="en-US" dirty="0" smtClean="0"/>
              <a:t> </a:t>
            </a:r>
            <a:r>
              <a:rPr lang="en-US" dirty="0"/>
              <a:t>Reasons</a:t>
            </a:r>
          </a:p>
        </p:txBody>
      </p:sp>
      <p:sp>
        <p:nvSpPr>
          <p:cNvPr id="3" name="Content Placeholder 2"/>
          <p:cNvSpPr>
            <a:spLocks noGrp="1"/>
          </p:cNvSpPr>
          <p:nvPr>
            <p:ph idx="1"/>
          </p:nvPr>
        </p:nvSpPr>
        <p:spPr>
          <a:xfrm>
            <a:off x="381000" y="916860"/>
            <a:ext cx="8458200" cy="5265109"/>
          </a:xfrm>
        </p:spPr>
        <p:txBody>
          <a:bodyPr/>
          <a:lstStyle/>
          <a:p>
            <a:pPr marL="0" indent="0">
              <a:spcBef>
                <a:spcPts val="600"/>
              </a:spcBef>
              <a:buNone/>
            </a:pPr>
            <a:r>
              <a:rPr lang="en-US" sz="1600" b="1" dirty="0" smtClean="0"/>
              <a:t>7.3.2.4 Valid Reject / </a:t>
            </a:r>
            <a:r>
              <a:rPr lang="en-US" sz="1600" b="1" dirty="0" err="1" smtClean="0"/>
              <a:t>Unexecutable</a:t>
            </a:r>
            <a:r>
              <a:rPr lang="en-US" sz="1600" b="1" dirty="0" smtClean="0"/>
              <a:t> </a:t>
            </a:r>
            <a:r>
              <a:rPr lang="en-US" sz="1600" b="1" dirty="0"/>
              <a:t>Reasons (</a:t>
            </a:r>
            <a:r>
              <a:rPr lang="en-US" sz="1600" b="1" dirty="0" err="1"/>
              <a:t>Con’t</a:t>
            </a:r>
            <a:r>
              <a:rPr lang="en-US" sz="1600" b="1" dirty="0"/>
              <a:t>)</a:t>
            </a:r>
          </a:p>
          <a:p>
            <a:pPr marL="342900" indent="-342900">
              <a:spcBef>
                <a:spcPts val="600"/>
              </a:spcBef>
              <a:buFont typeface="+mj-lt"/>
              <a:buAutoNum type="arabicPeriod" startAt="2"/>
            </a:pPr>
            <a:r>
              <a:rPr lang="en-US" sz="1600" dirty="0" smtClean="0"/>
              <a:t>The </a:t>
            </a:r>
            <a:r>
              <a:rPr lang="en-US" sz="1600" b="1" dirty="0">
                <a:solidFill>
                  <a:schemeClr val="accent5"/>
                </a:solidFill>
              </a:rPr>
              <a:t>Gaining CR </a:t>
            </a:r>
            <a:r>
              <a:rPr lang="en-US" sz="1600" dirty="0"/>
              <a:t>may reject returning an inadvertently gained ESI ID to the Losing CR for one of the following reasons only:</a:t>
            </a:r>
          </a:p>
          <a:p>
            <a:pPr marL="640080">
              <a:spcBef>
                <a:spcPts val="600"/>
              </a:spcBef>
              <a:buFont typeface="+mj-lt"/>
              <a:buAutoNum type="alphaLcParenR"/>
            </a:pPr>
            <a:r>
              <a:rPr lang="en-US" sz="1600" dirty="0" smtClean="0"/>
              <a:t>A </a:t>
            </a:r>
            <a:r>
              <a:rPr lang="en-US" sz="1600" dirty="0"/>
              <a:t>new transaction has completed in the market, including, but not limited to the following transactions:</a:t>
            </a:r>
          </a:p>
          <a:p>
            <a:pPr marL="914400">
              <a:spcBef>
                <a:spcPts val="600"/>
              </a:spcBef>
              <a:buFont typeface="+mj-lt"/>
              <a:buAutoNum type="romanLcPeriod"/>
            </a:pPr>
            <a:r>
              <a:rPr lang="en-US" sz="1600" dirty="0" smtClean="0"/>
              <a:t>The </a:t>
            </a:r>
            <a:r>
              <a:rPr lang="en-US" sz="1600" dirty="0"/>
              <a:t>814_16 transaction; or</a:t>
            </a:r>
          </a:p>
          <a:p>
            <a:pPr marL="914400">
              <a:spcBef>
                <a:spcPts val="600"/>
              </a:spcBef>
              <a:buFont typeface="+mj-lt"/>
              <a:buAutoNum type="romanLcPeriod"/>
            </a:pPr>
            <a:r>
              <a:rPr lang="en-US" sz="1600" dirty="0" smtClean="0"/>
              <a:t>The </a:t>
            </a:r>
            <a:r>
              <a:rPr lang="en-US" sz="1600" dirty="0"/>
              <a:t>814_01 transaction. </a:t>
            </a:r>
          </a:p>
          <a:p>
            <a:pPr marL="640080">
              <a:spcBef>
                <a:spcPts val="600"/>
              </a:spcBef>
              <a:buFont typeface="+mj-lt"/>
              <a:buAutoNum type="alphaLcParenR" startAt="2"/>
            </a:pPr>
            <a:r>
              <a:rPr lang="en-US" sz="1600" dirty="0" smtClean="0"/>
              <a:t>Duplicate </a:t>
            </a:r>
            <a:r>
              <a:rPr lang="en-US" sz="1600" b="1" i="1" dirty="0">
                <a:solidFill>
                  <a:schemeClr val="accent5"/>
                </a:solidFill>
              </a:rPr>
              <a:t>Inadvertent Losing</a:t>
            </a:r>
            <a:r>
              <a:rPr lang="en-US" sz="1600" dirty="0"/>
              <a:t> issue in </a:t>
            </a:r>
            <a:r>
              <a:rPr lang="en-US" sz="1600" dirty="0" err="1"/>
              <a:t>MarkeTrak</a:t>
            </a:r>
            <a:r>
              <a:rPr lang="en-US" sz="1600" dirty="0"/>
              <a:t> for the same Customer on the same ESI ID;</a:t>
            </a:r>
          </a:p>
          <a:p>
            <a:pPr marL="640080">
              <a:spcBef>
                <a:spcPts val="600"/>
              </a:spcBef>
              <a:buFont typeface="+mj-lt"/>
              <a:buAutoNum type="alphaLcParenR" startAt="2"/>
            </a:pPr>
            <a:r>
              <a:rPr lang="en-US" sz="1600" dirty="0" smtClean="0"/>
              <a:t>Gaining </a:t>
            </a:r>
            <a:r>
              <a:rPr lang="en-US" sz="1600" dirty="0"/>
              <a:t>CR has confirmed with the Customer that the Customer’s CR of choice is the Gaining CR: </a:t>
            </a:r>
          </a:p>
          <a:p>
            <a:pPr marL="914400">
              <a:spcBef>
                <a:spcPts val="600"/>
              </a:spcBef>
              <a:buFont typeface="+mj-lt"/>
              <a:buAutoNum type="romanLcPeriod"/>
            </a:pPr>
            <a:r>
              <a:rPr lang="en-US" sz="1600" dirty="0" smtClean="0"/>
              <a:t>Gaining </a:t>
            </a:r>
            <a:r>
              <a:rPr lang="en-US" sz="1600" dirty="0"/>
              <a:t>CR has a valid enrollment with the same Customer and provides the Customer name, service address and meter number (if available) in the comments section of the </a:t>
            </a:r>
            <a:r>
              <a:rPr lang="en-US" sz="1600" dirty="0" err="1"/>
              <a:t>MarkeTrak</a:t>
            </a:r>
            <a:r>
              <a:rPr lang="en-US" sz="1600" dirty="0"/>
              <a:t> issue.</a:t>
            </a:r>
          </a:p>
          <a:p>
            <a:pPr marL="640080">
              <a:spcBef>
                <a:spcPts val="600"/>
              </a:spcBef>
              <a:buFont typeface="+mj-lt"/>
              <a:buAutoNum type="alphaLcParenR" startAt="4"/>
            </a:pPr>
            <a:r>
              <a:rPr lang="en-US" sz="1600" dirty="0" smtClean="0"/>
              <a:t>Customer </a:t>
            </a:r>
            <a:r>
              <a:rPr lang="en-US" sz="1600" dirty="0"/>
              <a:t>has successfully completed an enrollment regarding the same ESI ID and the Gaining CR has the most recent effective date; or</a:t>
            </a:r>
          </a:p>
          <a:p>
            <a:pPr marL="640080">
              <a:spcBef>
                <a:spcPts val="600"/>
              </a:spcBef>
              <a:buFont typeface="+mj-lt"/>
              <a:buAutoNum type="alphaLcParenR" startAt="4"/>
            </a:pPr>
            <a:r>
              <a:rPr lang="en-US" sz="1600" dirty="0" smtClean="0"/>
              <a:t>In </a:t>
            </a:r>
            <a:r>
              <a:rPr lang="en-US" sz="1600" dirty="0"/>
              <a:t>cases of Customer rescission, </a:t>
            </a:r>
            <a:r>
              <a:rPr lang="en-US" sz="1600" b="1" i="1" dirty="0">
                <a:solidFill>
                  <a:schemeClr val="accent5"/>
                </a:solidFill>
              </a:rPr>
              <a:t>Inadvertent Losing</a:t>
            </a:r>
            <a:r>
              <a:rPr lang="en-US" sz="1600" dirty="0"/>
              <a:t> </a:t>
            </a:r>
            <a:r>
              <a:rPr lang="en-US" sz="1600" dirty="0" err="1"/>
              <a:t>MarkeTrak</a:t>
            </a:r>
            <a:r>
              <a:rPr lang="en-US" sz="1600" dirty="0"/>
              <a:t> issue is rejected/unexecuted and a </a:t>
            </a:r>
            <a:r>
              <a:rPr lang="en-US" sz="1600" b="1" i="1" dirty="0">
                <a:solidFill>
                  <a:schemeClr val="accent5"/>
                </a:solidFill>
              </a:rPr>
              <a:t>Rescission</a:t>
            </a:r>
            <a:r>
              <a:rPr lang="en-US" sz="1600" dirty="0"/>
              <a:t> </a:t>
            </a:r>
            <a:r>
              <a:rPr lang="en-US" sz="1600" dirty="0" err="1"/>
              <a:t>MarkeTrak</a:t>
            </a:r>
            <a:r>
              <a:rPr lang="en-US" sz="1600" dirty="0"/>
              <a:t> issue is created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186</a:t>
            </a:fld>
            <a:endParaRPr lang="en-US"/>
          </a:p>
        </p:txBody>
      </p:sp>
    </p:spTree>
    <p:extLst>
      <p:ext uri="{BB962C8B-B14F-4D97-AF65-F5344CB8AC3E}">
        <p14:creationId xmlns:p14="http://schemas.microsoft.com/office/powerpoint/2010/main" val="421700568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Key Points to Remember</a:t>
            </a:r>
            <a:r>
              <a:rPr lang="en-US" sz="2700" dirty="0" smtClean="0"/>
              <a:t>: Invalid Reject Reasons</a:t>
            </a:r>
            <a:endParaRPr lang="en-US" sz="2700" dirty="0"/>
          </a:p>
        </p:txBody>
      </p:sp>
      <p:sp>
        <p:nvSpPr>
          <p:cNvPr id="3" name="Content Placeholder 2"/>
          <p:cNvSpPr>
            <a:spLocks noGrp="1"/>
          </p:cNvSpPr>
          <p:nvPr>
            <p:ph idx="1"/>
          </p:nvPr>
        </p:nvSpPr>
        <p:spPr/>
        <p:txBody>
          <a:bodyPr/>
          <a:lstStyle/>
          <a:p>
            <a:pPr marL="0" indent="0">
              <a:spcBef>
                <a:spcPts val="1200"/>
              </a:spcBef>
              <a:buNone/>
            </a:pPr>
            <a:r>
              <a:rPr lang="en-US" sz="2000" b="1" dirty="0" smtClean="0"/>
              <a:t>7.3.2.5 Invalid Reject / </a:t>
            </a:r>
            <a:r>
              <a:rPr lang="en-US" sz="2000" b="1" dirty="0" err="1" smtClean="0"/>
              <a:t>Unexecutable</a:t>
            </a:r>
            <a:r>
              <a:rPr lang="en-US" sz="2000" b="1" dirty="0" smtClean="0"/>
              <a:t> </a:t>
            </a:r>
            <a:r>
              <a:rPr lang="en-US" sz="2000" b="1" dirty="0"/>
              <a:t>Reasons</a:t>
            </a:r>
          </a:p>
          <a:p>
            <a:pPr marL="0" indent="0">
              <a:spcBef>
                <a:spcPts val="1200"/>
              </a:spcBef>
              <a:buNone/>
            </a:pPr>
            <a:r>
              <a:rPr lang="en-US" sz="2000" dirty="0"/>
              <a:t>The </a:t>
            </a:r>
            <a:r>
              <a:rPr lang="en-US" sz="2000" b="1" dirty="0">
                <a:solidFill>
                  <a:schemeClr val="accent5"/>
                </a:solidFill>
              </a:rPr>
              <a:t>Losing CR </a:t>
            </a:r>
            <a:r>
              <a:rPr lang="en-US" sz="2000" dirty="0"/>
              <a:t>shall not reject the return of an inadvertently gained ESI ID due to:</a:t>
            </a:r>
          </a:p>
          <a:p>
            <a:pPr marL="640080" indent="-365760">
              <a:spcBef>
                <a:spcPts val="1200"/>
              </a:spcBef>
              <a:buFont typeface="+mj-lt"/>
              <a:buAutoNum type="alphaLcParenR"/>
            </a:pPr>
            <a:r>
              <a:rPr lang="en-US" sz="2000" dirty="0"/>
              <a:t>Inability to contact the Customer;</a:t>
            </a:r>
          </a:p>
          <a:p>
            <a:pPr marL="640080" indent="-365760">
              <a:spcBef>
                <a:spcPts val="1200"/>
              </a:spcBef>
              <a:buFont typeface="+mj-lt"/>
              <a:buAutoNum type="alphaLcParenR"/>
            </a:pPr>
            <a:r>
              <a:rPr lang="en-US" sz="2000" dirty="0"/>
              <a:t>Past due balances or credit history;</a:t>
            </a:r>
          </a:p>
          <a:p>
            <a:pPr marL="640080" indent="-365760">
              <a:spcBef>
                <a:spcPts val="1200"/>
              </a:spcBef>
              <a:buFont typeface="+mj-lt"/>
              <a:buAutoNum type="alphaLcParenR"/>
            </a:pPr>
            <a:r>
              <a:rPr lang="en-US" sz="2000" dirty="0"/>
              <a:t>Customer no longer occupies the Premise in question;</a:t>
            </a:r>
          </a:p>
          <a:p>
            <a:pPr marL="640080" indent="-365760">
              <a:spcBef>
                <a:spcPts val="1200"/>
              </a:spcBef>
              <a:buFont typeface="+mj-lt"/>
              <a:buAutoNum type="alphaLcParenR"/>
            </a:pPr>
            <a:r>
              <a:rPr lang="en-US" sz="2000" dirty="0"/>
              <a:t>Contract expiration or termination;</a:t>
            </a:r>
          </a:p>
          <a:p>
            <a:pPr marL="640080" indent="-365760">
              <a:spcBef>
                <a:spcPts val="1200"/>
              </a:spcBef>
              <a:buFont typeface="+mj-lt"/>
              <a:buAutoNum type="alphaLcParenR"/>
            </a:pPr>
            <a:r>
              <a:rPr lang="en-US" sz="2000" dirty="0"/>
              <a:t>Pending TX SETs; or</a:t>
            </a:r>
          </a:p>
          <a:p>
            <a:pPr marL="640080" indent="-365760">
              <a:spcBef>
                <a:spcPts val="1200"/>
              </a:spcBef>
              <a:buFont typeface="+mj-lt"/>
              <a:buAutoNum type="alphaLcParenR"/>
            </a:pPr>
            <a:r>
              <a:rPr lang="en-US" sz="2000" dirty="0"/>
              <a:t>Losing CR serving the Premise under a Continuous Service Agreement (CSA).</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187</a:t>
            </a:fld>
            <a:endParaRPr lang="en-US"/>
          </a:p>
        </p:txBody>
      </p:sp>
    </p:spTree>
    <p:extLst>
      <p:ext uri="{BB962C8B-B14F-4D97-AF65-F5344CB8AC3E}">
        <p14:creationId xmlns:p14="http://schemas.microsoft.com/office/powerpoint/2010/main" val="56288404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#1</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If </a:t>
            </a:r>
            <a:r>
              <a:rPr lang="en-US" sz="2000" b="1" i="1" dirty="0"/>
              <a:t>a Losing CR receives an IAG MT and their customer does not occupy the premise, the Losing CR should </a:t>
            </a:r>
            <a:r>
              <a:rPr lang="en-US" sz="2000" b="1" i="1" dirty="0" err="1"/>
              <a:t>Unexecute</a:t>
            </a:r>
            <a:r>
              <a:rPr lang="en-US" sz="2000" b="1" i="1" dirty="0"/>
              <a:t> the IAG.</a:t>
            </a:r>
            <a:endParaRPr lang="en-US" sz="2000" b="1" i="1" dirty="0" smtClean="0"/>
          </a:p>
          <a:p>
            <a:pPr marL="1097280" lvl="1" indent="-457200">
              <a:spcBef>
                <a:spcPts val="3000"/>
              </a:spcBef>
              <a:buFont typeface="+mj-lt"/>
              <a:buAutoNum type="alphaLcParenR"/>
            </a:pPr>
            <a:r>
              <a:rPr lang="en-US" sz="2000" dirty="0" smtClean="0"/>
              <a:t>True</a:t>
            </a:r>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188</a:t>
            </a:fld>
            <a:endParaRPr lang="en-US"/>
          </a:p>
        </p:txBody>
      </p:sp>
      <p:sp>
        <p:nvSpPr>
          <p:cNvPr id="5" name="Content Placeholder 2"/>
          <p:cNvSpPr txBox="1">
            <a:spLocks/>
          </p:cNvSpPr>
          <p:nvPr/>
        </p:nvSpPr>
        <p:spPr>
          <a:xfrm>
            <a:off x="1891323" y="4023152"/>
            <a:ext cx="5361353" cy="15726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FALSE</a:t>
            </a:r>
            <a:r>
              <a:rPr lang="en-US" sz="2000" i="1" dirty="0" smtClean="0"/>
              <a:t> </a:t>
            </a:r>
            <a:r>
              <a:rPr lang="en-US" sz="2000" i="1" dirty="0"/>
              <a:t>– this is not a valid reject reason, the Losing CR should regain the ESI ID and execute the Current Occupant process</a:t>
            </a:r>
          </a:p>
        </p:txBody>
      </p:sp>
      <p:sp>
        <p:nvSpPr>
          <p:cNvPr id="6" name="Rectangle 5"/>
          <p:cNvSpPr/>
          <p:nvPr/>
        </p:nvSpPr>
        <p:spPr>
          <a:xfrm>
            <a:off x="1523999" y="3816930"/>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06945"/>
            <a:ext cx="379677" cy="370371"/>
          </a:xfrm>
          <a:prstGeom prst="rect">
            <a:avLst/>
          </a:prstGeom>
        </p:spPr>
      </p:pic>
      <p:sp>
        <p:nvSpPr>
          <p:cNvPr id="8" name="Rectangle 7"/>
          <p:cNvSpPr/>
          <p:nvPr/>
        </p:nvSpPr>
        <p:spPr>
          <a:xfrm>
            <a:off x="304800" y="2522499"/>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0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#2</a:t>
            </a:r>
            <a:endParaRPr lang="en-US" dirty="0"/>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a:t>If a Losing CR has agreed to regain an ESI ID yet their customer at the time of the IAG no longer occupies the premise, the Losing CR may propose the following regain </a:t>
            </a:r>
            <a:r>
              <a:rPr lang="en-US" sz="2000" b="1" i="1" dirty="0" smtClean="0"/>
              <a:t>date:</a:t>
            </a:r>
          </a:p>
          <a:p>
            <a:pPr marL="1097280" lvl="1" indent="-457200">
              <a:spcBef>
                <a:spcPts val="3000"/>
              </a:spcBef>
              <a:buFont typeface="+mj-lt"/>
              <a:buAutoNum type="alphaLcParenR"/>
            </a:pPr>
            <a:r>
              <a:rPr lang="en-US" sz="2000" dirty="0" smtClean="0"/>
              <a:t>DOL </a:t>
            </a:r>
            <a:r>
              <a:rPr lang="en-US" sz="2000" dirty="0"/>
              <a:t>+ 1</a:t>
            </a:r>
          </a:p>
          <a:p>
            <a:pPr marL="1097280" lvl="1" indent="-457200">
              <a:spcBef>
                <a:spcPts val="1200"/>
              </a:spcBef>
              <a:buFont typeface="+mj-lt"/>
              <a:buAutoNum type="alphaLcParenR"/>
            </a:pPr>
            <a:r>
              <a:rPr lang="en-US" sz="2000" dirty="0"/>
              <a:t>Date of MT submittal + 10 </a:t>
            </a:r>
          </a:p>
          <a:p>
            <a:pPr marL="1097280" lvl="1" indent="-457200">
              <a:spcBef>
                <a:spcPts val="1200"/>
              </a:spcBef>
              <a:buFont typeface="+mj-lt"/>
              <a:buAutoNum type="alphaLcParenR"/>
            </a:pPr>
            <a:r>
              <a:rPr lang="en-US" sz="2000" dirty="0" smtClean="0"/>
              <a:t>Either</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189</a:t>
            </a:fld>
            <a:endParaRPr lang="en-US"/>
          </a:p>
        </p:txBody>
      </p:sp>
      <p:sp>
        <p:nvSpPr>
          <p:cNvPr id="5" name="Content Placeholder 2"/>
          <p:cNvSpPr txBox="1">
            <a:spLocks/>
          </p:cNvSpPr>
          <p:nvPr/>
        </p:nvSpPr>
        <p:spPr>
          <a:xfrm>
            <a:off x="1891323" y="436497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Either</a:t>
            </a:r>
            <a:r>
              <a:rPr lang="en-US" sz="2000" i="1" dirty="0" smtClean="0"/>
              <a:t> is </a:t>
            </a:r>
            <a:r>
              <a:rPr lang="en-US" sz="2000" i="1" dirty="0"/>
              <a:t>applicable and is dependent upon the Losing CR’s business practices</a:t>
            </a:r>
          </a:p>
        </p:txBody>
      </p:sp>
      <p:sp>
        <p:nvSpPr>
          <p:cNvPr id="6" name="Rectangle 5"/>
          <p:cNvSpPr/>
          <p:nvPr/>
        </p:nvSpPr>
        <p:spPr>
          <a:xfrm>
            <a:off x="1523999" y="4364972"/>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400162"/>
            <a:ext cx="379677" cy="370371"/>
          </a:xfrm>
          <a:prstGeom prst="rect">
            <a:avLst/>
          </a:prstGeom>
        </p:spPr>
      </p:pic>
      <p:sp>
        <p:nvSpPr>
          <p:cNvPr id="8" name="Rectangle 7"/>
          <p:cNvSpPr/>
          <p:nvPr/>
        </p:nvSpPr>
        <p:spPr>
          <a:xfrm>
            <a:off x="301207" y="3253094"/>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70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smtClean="0">
              <a:solidFill>
                <a:schemeClr val="tx2"/>
              </a:solidFill>
            </a:endParaRPr>
          </a:p>
          <a:p>
            <a:pPr>
              <a:spcBef>
                <a:spcPts val="600"/>
              </a:spcBef>
            </a:pPr>
            <a:r>
              <a:rPr lang="en-US" sz="2800" b="1" dirty="0" smtClean="0">
                <a:solidFill>
                  <a:schemeClr val="tx2"/>
                </a:solidFill>
              </a:rPr>
              <a:t>Admin </a:t>
            </a:r>
            <a:r>
              <a:rPr lang="en-US" sz="2800" b="1" dirty="0">
                <a:solidFill>
                  <a:schemeClr val="tx2"/>
                </a:solidFill>
              </a:rPr>
              <a:t>Functionality</a:t>
            </a:r>
          </a:p>
        </p:txBody>
      </p:sp>
    </p:spTree>
    <p:extLst>
      <p:ext uri="{BB962C8B-B14F-4D97-AF65-F5344CB8AC3E}">
        <p14:creationId xmlns:p14="http://schemas.microsoft.com/office/powerpoint/2010/main" val="45171709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#3</a:t>
            </a:r>
            <a:endParaRPr lang="en-US" dirty="0"/>
          </a:p>
        </p:txBody>
      </p:sp>
      <p:sp>
        <p:nvSpPr>
          <p:cNvPr id="3" name="Content Placeholder 2"/>
          <p:cNvSpPr>
            <a:spLocks noGrp="1"/>
          </p:cNvSpPr>
          <p:nvPr>
            <p:ph idx="1"/>
          </p:nvPr>
        </p:nvSpPr>
        <p:spPr>
          <a:xfrm>
            <a:off x="304800" y="1139033"/>
            <a:ext cx="8534400" cy="744476"/>
          </a:xfrm>
        </p:spPr>
        <p:txBody>
          <a:bodyPr/>
          <a:lstStyle/>
          <a:p>
            <a:pPr marL="0" indent="0">
              <a:spcBef>
                <a:spcPts val="1800"/>
              </a:spcBef>
              <a:buNone/>
            </a:pPr>
            <a:r>
              <a:rPr lang="en-US" sz="2000" b="1" i="1" dirty="0"/>
              <a:t>A back dated MVI (BDMVI) for an IAG must be submitted within _____ </a:t>
            </a:r>
            <a:r>
              <a:rPr lang="en-US" sz="2000" b="1" i="1" dirty="0" smtClean="0"/>
              <a:t>days.</a:t>
            </a:r>
          </a:p>
          <a:p>
            <a:pPr marL="1097280" lvl="1" indent="-457200">
              <a:spcBef>
                <a:spcPts val="3000"/>
              </a:spcBef>
              <a:buFont typeface="+mj-lt"/>
              <a:buAutoNum type="alphaLcParenR"/>
            </a:pPr>
            <a:r>
              <a:rPr lang="en-US" sz="2000" dirty="0" smtClean="0"/>
              <a:t>2 </a:t>
            </a:r>
            <a:r>
              <a:rPr lang="en-US" sz="2000" dirty="0"/>
              <a:t>days of “ready to receive” status</a:t>
            </a:r>
          </a:p>
          <a:p>
            <a:pPr marL="1097280" lvl="1" indent="-457200">
              <a:spcBef>
                <a:spcPts val="1200"/>
              </a:spcBef>
              <a:buFont typeface="+mj-lt"/>
              <a:buAutoNum type="alphaLcParenR"/>
            </a:pPr>
            <a:r>
              <a:rPr lang="en-US" sz="2000" dirty="0"/>
              <a:t>Date of MT submittal + 10 </a:t>
            </a:r>
          </a:p>
          <a:p>
            <a:pPr marL="1097280" lvl="1" indent="-457200">
              <a:spcBef>
                <a:spcPts val="1200"/>
              </a:spcBef>
              <a:buFont typeface="+mj-lt"/>
              <a:buAutoNum type="alphaLcParenR"/>
            </a:pPr>
            <a:r>
              <a:rPr lang="en-US" sz="2000" dirty="0"/>
              <a:t>12 days of MT submittal </a:t>
            </a:r>
          </a:p>
          <a:p>
            <a:pPr marL="1097280" lvl="1" indent="-457200">
              <a:spcBef>
                <a:spcPts val="1200"/>
              </a:spcBef>
              <a:buFont typeface="+mj-lt"/>
              <a:buAutoNum type="alphaLcParenR"/>
            </a:pPr>
            <a:r>
              <a:rPr lang="en-US" sz="2000" dirty="0"/>
              <a:t>21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190</a:t>
            </a:fld>
            <a:endParaRPr lang="en-US"/>
          </a:p>
        </p:txBody>
      </p:sp>
      <p:sp>
        <p:nvSpPr>
          <p:cNvPr id="5" name="Content Placeholder 2"/>
          <p:cNvSpPr txBox="1">
            <a:spLocks/>
          </p:cNvSpPr>
          <p:nvPr/>
        </p:nvSpPr>
        <p:spPr>
          <a:xfrm>
            <a:off x="1643493" y="4222322"/>
            <a:ext cx="5857014" cy="158491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i="1" dirty="0" smtClean="0"/>
              <a:t>Per </a:t>
            </a:r>
            <a:r>
              <a:rPr lang="en-US" sz="2000" i="1" dirty="0"/>
              <a:t>the RMG 7.3.2.3.1 Reinstatement Date, the Losing REP shall submit the BDMVI no later than </a:t>
            </a:r>
            <a:r>
              <a:rPr lang="en-US" sz="2000" b="1" i="1" dirty="0"/>
              <a:t>12 days after submittal of the </a:t>
            </a:r>
            <a:r>
              <a:rPr lang="en-US" sz="2000" b="1" i="1" dirty="0" err="1"/>
              <a:t>MarkeTrak</a:t>
            </a:r>
            <a:r>
              <a:rPr lang="en-US" sz="2000" i="1" dirty="0"/>
              <a:t>.</a:t>
            </a:r>
          </a:p>
          <a:p>
            <a:pPr marL="0" indent="0" algn="ctr">
              <a:spcBef>
                <a:spcPts val="1800"/>
              </a:spcBef>
              <a:buNone/>
            </a:pPr>
            <a:endParaRPr lang="en-US" sz="2000" i="1" dirty="0"/>
          </a:p>
          <a:p>
            <a:pPr marL="0" indent="0" algn="ctr">
              <a:spcBef>
                <a:spcPts val="1800"/>
              </a:spcBef>
              <a:buNone/>
            </a:pPr>
            <a:endParaRPr lang="en-US" sz="2000" i="1" dirty="0"/>
          </a:p>
          <a:p>
            <a:pPr marL="0" indent="0" algn="ctr">
              <a:spcBef>
                <a:spcPts val="1800"/>
              </a:spcBef>
              <a:buNone/>
            </a:pPr>
            <a:endParaRPr lang="en-US" sz="2000" i="1" dirty="0"/>
          </a:p>
        </p:txBody>
      </p:sp>
      <p:sp>
        <p:nvSpPr>
          <p:cNvPr id="6" name="Rectangle 5"/>
          <p:cNvSpPr/>
          <p:nvPr/>
        </p:nvSpPr>
        <p:spPr>
          <a:xfrm>
            <a:off x="1284603" y="4206280"/>
            <a:ext cx="6574795" cy="1737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50381"/>
            <a:ext cx="379677" cy="370371"/>
          </a:xfrm>
          <a:prstGeom prst="rect">
            <a:avLst/>
          </a:prstGeom>
        </p:spPr>
      </p:pic>
      <p:sp>
        <p:nvSpPr>
          <p:cNvPr id="8" name="Rectangle 7"/>
          <p:cNvSpPr/>
          <p:nvPr/>
        </p:nvSpPr>
        <p:spPr>
          <a:xfrm>
            <a:off x="304800" y="2965935"/>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2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#4</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A </a:t>
            </a:r>
            <a:r>
              <a:rPr lang="en-US" sz="2000" b="1" i="1" dirty="0"/>
              <a:t>customer enrolled for service at the wrong apartment number.  Their REP of choice should issue a MVO on the incorrect address and issue a MVI on the correct address. </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191</a:t>
            </a:fld>
            <a:endParaRPr lang="en-US"/>
          </a:p>
        </p:txBody>
      </p:sp>
      <p:sp>
        <p:nvSpPr>
          <p:cNvPr id="5" name="Content Placeholder 2"/>
          <p:cNvSpPr txBox="1">
            <a:spLocks/>
          </p:cNvSpPr>
          <p:nvPr/>
        </p:nvSpPr>
        <p:spPr>
          <a:xfrm>
            <a:off x="1547241" y="3801440"/>
            <a:ext cx="6049518" cy="196569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i="1" dirty="0" smtClean="0"/>
              <a:t>Generally </a:t>
            </a:r>
            <a:r>
              <a:rPr lang="en-US" sz="2000" i="1" dirty="0"/>
              <a:t>speaking, </a:t>
            </a:r>
            <a:r>
              <a:rPr lang="en-US" sz="2000" b="1" i="1" dirty="0"/>
              <a:t>FALSE</a:t>
            </a:r>
            <a:r>
              <a:rPr lang="en-US" sz="2000" i="1" dirty="0"/>
              <a:t>, issuing a MVO on an active ESI will create a </a:t>
            </a:r>
            <a:r>
              <a:rPr lang="en-US" sz="2000" i="1" dirty="0" smtClean="0"/>
              <a:t>lights </a:t>
            </a:r>
            <a:r>
              <a:rPr lang="en-US" sz="2000" i="1" dirty="0"/>
              <a:t>out situation at the incorrect address.  An Inadvertent Gain MT should be submitted to resolve the incorrect address.</a:t>
            </a:r>
          </a:p>
        </p:txBody>
      </p:sp>
      <p:sp>
        <p:nvSpPr>
          <p:cNvPr id="6" name="Rectangle 5"/>
          <p:cNvSpPr/>
          <p:nvPr/>
        </p:nvSpPr>
        <p:spPr>
          <a:xfrm>
            <a:off x="1524000" y="3801440"/>
            <a:ext cx="6096000" cy="21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17522"/>
            <a:ext cx="379677" cy="370371"/>
          </a:xfrm>
          <a:prstGeom prst="rect">
            <a:avLst/>
          </a:prstGeom>
        </p:spPr>
      </p:pic>
      <p:sp>
        <p:nvSpPr>
          <p:cNvPr id="8" name="Rectangle 7"/>
          <p:cNvSpPr/>
          <p:nvPr/>
        </p:nvSpPr>
        <p:spPr>
          <a:xfrm>
            <a:off x="301207" y="274863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57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192</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64242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a:solidFill>
                <a:schemeClr val="tx2"/>
              </a:solidFill>
            </a:endParaRPr>
          </a:p>
          <a:p>
            <a:pPr>
              <a:spcBef>
                <a:spcPts val="600"/>
              </a:spcBef>
            </a:pPr>
            <a:r>
              <a:rPr lang="en-US" sz="2800" b="1" dirty="0">
                <a:solidFill>
                  <a:schemeClr val="tx2"/>
                </a:solidFill>
              </a:rPr>
              <a:t>Verification &amp; </a:t>
            </a:r>
            <a:r>
              <a:rPr lang="en-US" sz="2800" b="1" dirty="0" smtClean="0">
                <a:solidFill>
                  <a:schemeClr val="tx2"/>
                </a:solidFill>
              </a:rPr>
              <a:t>Reconciliation Process</a:t>
            </a:r>
            <a:endParaRPr lang="en-US" sz="2800" dirty="0">
              <a:solidFill>
                <a:schemeClr val="tx2"/>
              </a:solidFill>
            </a:endParaRPr>
          </a:p>
        </p:txBody>
      </p:sp>
    </p:spTree>
    <p:extLst>
      <p:ext uri="{BB962C8B-B14F-4D97-AF65-F5344CB8AC3E}">
        <p14:creationId xmlns:p14="http://schemas.microsoft.com/office/powerpoint/2010/main" val="59857716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&amp; Reconciliation</a:t>
            </a:r>
          </a:p>
        </p:txBody>
      </p:sp>
      <p:sp>
        <p:nvSpPr>
          <p:cNvPr id="3" name="Content Placeholder 2"/>
          <p:cNvSpPr>
            <a:spLocks noGrp="1"/>
          </p:cNvSpPr>
          <p:nvPr>
            <p:ph idx="1"/>
          </p:nvPr>
        </p:nvSpPr>
        <p:spPr>
          <a:xfrm>
            <a:off x="381000" y="916860"/>
            <a:ext cx="8458200" cy="3678585"/>
          </a:xfrm>
        </p:spPr>
        <p:txBody>
          <a:bodyPr anchor="ctr"/>
          <a:lstStyle/>
          <a:p>
            <a:pPr marL="0" indent="0" algn="ctr">
              <a:buNone/>
            </a:pPr>
            <a:r>
              <a:rPr lang="en-US" sz="2800" dirty="0"/>
              <a:t>All parties involved in any </a:t>
            </a:r>
            <a:r>
              <a:rPr lang="en-US" sz="2800" dirty="0" smtClean="0"/>
              <a:t>Inadvertent Gain </a:t>
            </a:r>
            <a:r>
              <a:rPr lang="en-US" sz="2800" dirty="0"/>
              <a:t>related </a:t>
            </a:r>
            <a:r>
              <a:rPr lang="en-US" sz="2800" dirty="0" err="1"/>
              <a:t>MarkeTrak</a:t>
            </a:r>
            <a:r>
              <a:rPr lang="en-US" sz="2800" dirty="0"/>
              <a:t> issue </a:t>
            </a:r>
            <a:r>
              <a:rPr lang="en-US" sz="2800" b="1" i="1" dirty="0">
                <a:solidFill>
                  <a:schemeClr val="accent5"/>
                </a:solidFill>
              </a:rPr>
              <a:t>should </a:t>
            </a:r>
            <a:r>
              <a:rPr lang="en-US" sz="2800" b="1" i="1" dirty="0" smtClean="0">
                <a:solidFill>
                  <a:schemeClr val="accent5"/>
                </a:solidFill>
              </a:rPr>
              <a:t>perform </a:t>
            </a:r>
            <a:r>
              <a:rPr lang="en-US" sz="2800" b="1" i="1" dirty="0">
                <a:solidFill>
                  <a:schemeClr val="accent5"/>
                </a:solidFill>
              </a:rPr>
              <a:t>some sort of </a:t>
            </a:r>
            <a:r>
              <a:rPr lang="en-US" sz="2800" b="1" i="1" dirty="0" smtClean="0">
                <a:solidFill>
                  <a:schemeClr val="accent5"/>
                </a:solidFill>
              </a:rPr>
              <a:t>Verification and Reconciliation process</a:t>
            </a:r>
            <a:r>
              <a:rPr lang="en-US" sz="28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194</a:t>
            </a:fld>
            <a:endParaRPr lang="en-US"/>
          </a:p>
        </p:txBody>
      </p:sp>
    </p:spTree>
    <p:extLst>
      <p:ext uri="{BB962C8B-B14F-4D97-AF65-F5344CB8AC3E}">
        <p14:creationId xmlns:p14="http://schemas.microsoft.com/office/powerpoint/2010/main" val="272113715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&amp; Reconciliation</a:t>
            </a:r>
          </a:p>
        </p:txBody>
      </p:sp>
      <p:sp>
        <p:nvSpPr>
          <p:cNvPr id="3" name="Content Placeholder 2"/>
          <p:cNvSpPr>
            <a:spLocks noGrp="1"/>
          </p:cNvSpPr>
          <p:nvPr>
            <p:ph idx="1"/>
          </p:nvPr>
        </p:nvSpPr>
        <p:spPr/>
        <p:txBody>
          <a:bodyPr/>
          <a:lstStyle/>
          <a:p>
            <a:pPr marL="0" indent="0">
              <a:spcBef>
                <a:spcPts val="1800"/>
              </a:spcBef>
              <a:buNone/>
            </a:pPr>
            <a:r>
              <a:rPr lang="en-US" sz="2000" b="1" dirty="0"/>
              <a:t>In other </a:t>
            </a:r>
            <a:r>
              <a:rPr lang="en-US" sz="2000" b="1" dirty="0" smtClean="0"/>
              <a:t>words </a:t>
            </a:r>
            <a:r>
              <a:rPr lang="en-US" sz="2000" dirty="0" smtClean="0"/>
              <a:t>…</a:t>
            </a:r>
            <a:endParaRPr lang="en-US" sz="2000" dirty="0"/>
          </a:p>
          <a:p>
            <a:pPr>
              <a:spcBef>
                <a:spcPts val="1800"/>
              </a:spcBef>
            </a:pPr>
            <a:r>
              <a:rPr lang="en-US" sz="2000" dirty="0"/>
              <a:t>In addition to </a:t>
            </a:r>
            <a:r>
              <a:rPr lang="en-US" sz="2000" dirty="0" smtClean="0"/>
              <a:t>verifying </a:t>
            </a:r>
            <a:r>
              <a:rPr lang="en-US" sz="2000" dirty="0"/>
              <a:t>that an </a:t>
            </a:r>
            <a:r>
              <a:rPr lang="en-US" sz="2000" dirty="0" smtClean="0"/>
              <a:t>Inadvertent </a:t>
            </a:r>
            <a:r>
              <a:rPr lang="en-US" sz="2000" dirty="0"/>
              <a:t>Gain has </a:t>
            </a:r>
            <a:r>
              <a:rPr lang="en-US" sz="2000" dirty="0" smtClean="0"/>
              <a:t>actually taken </a:t>
            </a:r>
            <a:r>
              <a:rPr lang="en-US" sz="2000" dirty="0"/>
              <a:t>place, also verify the state/status of the </a:t>
            </a:r>
            <a:r>
              <a:rPr lang="en-US" sz="2000" dirty="0" smtClean="0"/>
              <a:t>MT </a:t>
            </a:r>
            <a:r>
              <a:rPr lang="en-US" sz="2000" dirty="0"/>
              <a:t>issue </a:t>
            </a:r>
            <a:r>
              <a:rPr lang="en-US" sz="2000" dirty="0" smtClean="0"/>
              <a:t>to determine </a:t>
            </a:r>
            <a:r>
              <a:rPr lang="en-US" sz="2000" dirty="0"/>
              <a:t>what action needs to take place from </a:t>
            </a:r>
            <a:r>
              <a:rPr lang="en-US" sz="2000" dirty="0" smtClean="0"/>
              <a:t>either party.</a:t>
            </a:r>
            <a:endParaRPr lang="en-US" sz="2000" dirty="0"/>
          </a:p>
          <a:p>
            <a:pPr>
              <a:spcBef>
                <a:spcPts val="1800"/>
              </a:spcBef>
            </a:pPr>
            <a:r>
              <a:rPr lang="en-US" sz="2000" dirty="0"/>
              <a:t>Verify the current status of the account </a:t>
            </a:r>
            <a:r>
              <a:rPr lang="en-US" sz="2000" dirty="0" smtClean="0"/>
              <a:t>to determine if there are any transactions </a:t>
            </a:r>
            <a:r>
              <a:rPr lang="en-US" sz="2000" dirty="0"/>
              <a:t>that may impact the resolution of the issue</a:t>
            </a:r>
            <a:r>
              <a:rPr lang="en-US" sz="2000" dirty="0" smtClean="0"/>
              <a:t>.</a:t>
            </a:r>
            <a:endParaRPr lang="en-US" sz="2000" dirty="0"/>
          </a:p>
          <a:p>
            <a:pPr>
              <a:spcBef>
                <a:spcPts val="1800"/>
              </a:spcBef>
            </a:pPr>
            <a:r>
              <a:rPr lang="en-US" sz="2000" dirty="0"/>
              <a:t>Perform a reconciliation of the transactions sent to the Market to ensure that the transactions are being sent, received and processed successfully as agreed upon by all parties</a:t>
            </a:r>
            <a:r>
              <a:rPr lang="en-US" sz="2000" dirty="0" smtClean="0"/>
              <a:t>.</a:t>
            </a:r>
            <a:endParaRPr lang="en-US" sz="2000" dirty="0"/>
          </a:p>
          <a:p>
            <a:pPr>
              <a:spcBef>
                <a:spcPts val="1800"/>
              </a:spcBef>
            </a:pPr>
            <a:r>
              <a:rPr lang="en-US" sz="2000" dirty="0"/>
              <a:t>Ultimate goal is to return the Customer to their REP of choice </a:t>
            </a:r>
            <a:r>
              <a:rPr lang="en-US" sz="2000" b="1" i="1" dirty="0">
                <a:solidFill>
                  <a:schemeClr val="accent5"/>
                </a:solidFill>
              </a:rPr>
              <a:t>quickly and efficiently</a:t>
            </a:r>
            <a:r>
              <a:rPr lang="en-US" sz="2000" dirty="0"/>
              <a:t> </a:t>
            </a:r>
            <a:r>
              <a:rPr lang="en-US" sz="2000" dirty="0" smtClean="0"/>
              <a:t>with </a:t>
            </a:r>
            <a:r>
              <a:rPr lang="en-US" sz="2000" dirty="0"/>
              <a:t>minimal inconvenience to the Customer.</a:t>
            </a:r>
          </a:p>
        </p:txBody>
      </p:sp>
      <p:sp>
        <p:nvSpPr>
          <p:cNvPr id="4" name="Slide Number Placeholder 3"/>
          <p:cNvSpPr>
            <a:spLocks noGrp="1"/>
          </p:cNvSpPr>
          <p:nvPr>
            <p:ph type="sldNum" sz="quarter" idx="4"/>
          </p:nvPr>
        </p:nvSpPr>
        <p:spPr/>
        <p:txBody>
          <a:bodyPr/>
          <a:lstStyle/>
          <a:p>
            <a:fld id="{1D93BD3E-1E9A-4970-A6F7-E7AC52762E0C}" type="slidenum">
              <a:rPr lang="en-US" smtClean="0"/>
              <a:pPr/>
              <a:t>195</a:t>
            </a:fld>
            <a:endParaRPr lang="en-US"/>
          </a:p>
        </p:txBody>
      </p:sp>
    </p:spTree>
    <p:extLst>
      <p:ext uri="{BB962C8B-B14F-4D97-AF65-F5344CB8AC3E}">
        <p14:creationId xmlns:p14="http://schemas.microsoft.com/office/powerpoint/2010/main" val="311829747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 Verification &amp; Reconciliation</a:t>
            </a:r>
          </a:p>
        </p:txBody>
      </p:sp>
      <p:sp>
        <p:nvSpPr>
          <p:cNvPr id="3" name="Content Placeholder 2"/>
          <p:cNvSpPr>
            <a:spLocks noGrp="1"/>
          </p:cNvSpPr>
          <p:nvPr>
            <p:ph idx="1"/>
          </p:nvPr>
        </p:nvSpPr>
        <p:spPr/>
        <p:txBody>
          <a:bodyPr/>
          <a:lstStyle/>
          <a:p>
            <a:pPr marL="0" indent="0">
              <a:spcBef>
                <a:spcPts val="600"/>
              </a:spcBef>
              <a:buNone/>
              <a:defRPr/>
            </a:pPr>
            <a:r>
              <a:rPr lang="en-US" sz="1800" dirty="0"/>
              <a:t>All parties have a role in researching </a:t>
            </a:r>
            <a:r>
              <a:rPr lang="en-US" sz="1800" dirty="0" smtClean="0"/>
              <a:t>IAGs </a:t>
            </a:r>
            <a:r>
              <a:rPr lang="en-US" sz="1800" dirty="0"/>
              <a:t>on their end, however for the Losing CR/Original, the following verification process can assist in making the resolution of an Inadvertent Gain </a:t>
            </a:r>
            <a:r>
              <a:rPr lang="en-US" sz="1800" dirty="0" err="1"/>
              <a:t>MarkeTrak</a:t>
            </a:r>
            <a:r>
              <a:rPr lang="en-US" sz="1800" dirty="0"/>
              <a:t> run smoothly when the following checks are performed:</a:t>
            </a:r>
          </a:p>
          <a:p>
            <a:pPr marL="0">
              <a:spcBef>
                <a:spcPts val="600"/>
              </a:spcBef>
              <a:defRPr/>
            </a:pPr>
            <a:endParaRPr lang="en-US" sz="100" dirty="0"/>
          </a:p>
          <a:p>
            <a:pPr marL="0">
              <a:spcBef>
                <a:spcPts val="1200"/>
              </a:spcBef>
              <a:buFont typeface="Wingdings" panose="05000000000000000000" pitchFamily="2" charset="2"/>
              <a:buChar char=""/>
              <a:defRPr/>
            </a:pPr>
            <a:r>
              <a:rPr lang="en-US" sz="1800" dirty="0"/>
              <a:t>Any Subsequent transactions in the Market? </a:t>
            </a:r>
          </a:p>
          <a:p>
            <a:pPr lvl="1">
              <a:buFont typeface="Courier New" panose="02070309020205020404" pitchFamily="49" charset="0"/>
              <a:buChar char="o"/>
              <a:defRPr/>
            </a:pPr>
            <a:r>
              <a:rPr lang="en-US" sz="1600" dirty="0"/>
              <a:t>Yes – STOP the transaction if possible by submitting an 814_08, Cancel Request (or “Cancel w/Approval” </a:t>
            </a:r>
            <a:r>
              <a:rPr lang="en-US" sz="1600" dirty="0" err="1"/>
              <a:t>MarkeTrak</a:t>
            </a:r>
            <a:r>
              <a:rPr lang="en-US" sz="1600" dirty="0"/>
              <a:t>).</a:t>
            </a:r>
          </a:p>
          <a:p>
            <a:pPr lvl="1">
              <a:buFont typeface="Courier New" panose="02070309020205020404" pitchFamily="49" charset="0"/>
              <a:buChar char="o"/>
              <a:defRPr/>
            </a:pPr>
            <a:r>
              <a:rPr lang="en-US" sz="1600" dirty="0"/>
              <a:t>No – Proceed to the next </a:t>
            </a:r>
            <a:r>
              <a:rPr lang="en-US" sz="1600" dirty="0" smtClean="0"/>
              <a:t>step</a:t>
            </a:r>
            <a:endParaRPr lang="en-US" sz="1800" dirty="0"/>
          </a:p>
          <a:p>
            <a:pPr>
              <a:spcBef>
                <a:spcPts val="1200"/>
              </a:spcBef>
              <a:buFont typeface="Wingdings" panose="05000000000000000000" pitchFamily="2" charset="2"/>
              <a:buChar char=""/>
              <a:defRPr/>
            </a:pPr>
            <a:r>
              <a:rPr lang="en-US" sz="1800" dirty="0"/>
              <a:t>Any Holds? </a:t>
            </a:r>
          </a:p>
          <a:p>
            <a:pPr lvl="1">
              <a:buFont typeface="Courier New" panose="02070309020205020404" pitchFamily="49" charset="0"/>
              <a:buChar char="o"/>
              <a:defRPr/>
            </a:pPr>
            <a:r>
              <a:rPr lang="en-US" sz="1600" dirty="0"/>
              <a:t>Yes – Submit 650_01 to remove any Holds</a:t>
            </a:r>
          </a:p>
          <a:p>
            <a:pPr lvl="1">
              <a:buFont typeface="Courier New" panose="02070309020205020404" pitchFamily="49" charset="0"/>
              <a:buChar char="o"/>
              <a:defRPr/>
            </a:pPr>
            <a:r>
              <a:rPr lang="en-US" sz="1600" dirty="0"/>
              <a:t>No – </a:t>
            </a:r>
            <a:r>
              <a:rPr lang="en-US" sz="1600" dirty="0" smtClean="0"/>
              <a:t>Proceed </a:t>
            </a:r>
            <a:r>
              <a:rPr lang="en-US" sz="1600" dirty="0"/>
              <a:t>to the next step </a:t>
            </a:r>
            <a:endParaRPr lang="en-US" sz="1800" dirty="0"/>
          </a:p>
          <a:p>
            <a:pPr>
              <a:spcBef>
                <a:spcPts val="1200"/>
              </a:spcBef>
              <a:buFont typeface="Wingdings" panose="05000000000000000000" pitchFamily="2" charset="2"/>
              <a:buChar char=""/>
              <a:defRPr/>
            </a:pPr>
            <a:r>
              <a:rPr lang="en-US" sz="1800" dirty="0"/>
              <a:t>Proposed Regain Date =&lt; Gaining CR Start Date? </a:t>
            </a:r>
            <a:br>
              <a:rPr lang="en-US" sz="1800" dirty="0"/>
            </a:br>
            <a:r>
              <a:rPr lang="en-US" sz="1200" dirty="0"/>
              <a:t>(Proposed Regain Date: no greater than 10 days from MT submittal date)</a:t>
            </a:r>
            <a:r>
              <a:rPr lang="en-US" sz="1800" dirty="0"/>
              <a:t> </a:t>
            </a:r>
          </a:p>
          <a:p>
            <a:pPr lvl="1">
              <a:buFont typeface="Courier New" panose="02070309020205020404" pitchFamily="49" charset="0"/>
              <a:buChar char="o"/>
              <a:defRPr/>
            </a:pPr>
            <a:r>
              <a:rPr lang="en-US" sz="1600" dirty="0"/>
              <a:t>Yes – Update “Proposed Regain Date”</a:t>
            </a:r>
          </a:p>
          <a:p>
            <a:pPr lvl="1">
              <a:buFont typeface="Courier New" panose="02070309020205020404" pitchFamily="49" charset="0"/>
              <a:buChar char="o"/>
              <a:defRPr/>
            </a:pPr>
            <a:r>
              <a:rPr lang="en-US" sz="1600" dirty="0"/>
              <a:t>No – Proceed by “Send to TDSP</a:t>
            </a:r>
            <a:r>
              <a:rPr lang="en-US" sz="1600" dirty="0" smtClean="0"/>
              <a:t>”</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196</a:t>
            </a:fld>
            <a:endParaRPr lang="en-US"/>
          </a:p>
        </p:txBody>
      </p:sp>
    </p:spTree>
    <p:extLst>
      <p:ext uri="{BB962C8B-B14F-4D97-AF65-F5344CB8AC3E}">
        <p14:creationId xmlns:p14="http://schemas.microsoft.com/office/powerpoint/2010/main" val="337972628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TDSP Verification &amp; Reconciliation</a:t>
            </a:r>
          </a:p>
        </p:txBody>
      </p:sp>
      <p:sp>
        <p:nvSpPr>
          <p:cNvPr id="3" name="Content Placeholder 2"/>
          <p:cNvSpPr>
            <a:spLocks noGrp="1"/>
          </p:cNvSpPr>
          <p:nvPr>
            <p:ph idx="1"/>
          </p:nvPr>
        </p:nvSpPr>
        <p:spPr/>
        <p:txBody>
          <a:bodyPr/>
          <a:lstStyle/>
          <a:p>
            <a:pPr marL="0" indent="0">
              <a:spcBef>
                <a:spcPts val="2400"/>
              </a:spcBef>
              <a:buFont typeface="Wingdings 3" panose="05040102010807070707" pitchFamily="18" charset="2"/>
              <a:buNone/>
              <a:defRPr/>
            </a:pPr>
            <a:r>
              <a:rPr lang="en-US" sz="2000" dirty="0"/>
              <a:t>When received by the TDSP, the issue goes through a verification process similar to the CR process. Once those preliminary checks are made, the TDSP will go on to perform the following steps</a:t>
            </a:r>
            <a:r>
              <a:rPr lang="en-US" sz="2000" dirty="0" smtClean="0"/>
              <a:t>:</a:t>
            </a:r>
            <a:endParaRPr lang="en-US" sz="2000" dirty="0"/>
          </a:p>
          <a:p>
            <a:pPr marL="320040" indent="-320040">
              <a:spcBef>
                <a:spcPts val="2400"/>
              </a:spcBef>
              <a:buFont typeface="Wingdings" panose="05000000000000000000" pitchFamily="2" charset="2"/>
              <a:buChar char="þ"/>
              <a:defRPr/>
            </a:pPr>
            <a:r>
              <a:rPr lang="en-US" sz="2000" dirty="0"/>
              <a:t>Check for Permit Requirements and override if any </a:t>
            </a:r>
            <a:r>
              <a:rPr lang="en-US" sz="2000" dirty="0" smtClean="0"/>
              <a:t>exist</a:t>
            </a:r>
            <a:endParaRPr lang="en-US" sz="2000" dirty="0"/>
          </a:p>
          <a:p>
            <a:pPr marL="320040" indent="-320040">
              <a:spcBef>
                <a:spcPts val="2400"/>
              </a:spcBef>
              <a:buFont typeface="Wingdings" panose="05000000000000000000" pitchFamily="2" charset="2"/>
              <a:buChar char="þ"/>
              <a:defRPr/>
            </a:pPr>
            <a:r>
              <a:rPr lang="en-US" sz="2000" dirty="0"/>
              <a:t>Add ESI ID, Original CR and Proposed Regain Date to the TDSP system to allow a backdated MVI and verify loaded </a:t>
            </a:r>
            <a:r>
              <a:rPr lang="en-US" sz="2000" dirty="0" smtClean="0"/>
              <a:t>correctly</a:t>
            </a:r>
            <a:endParaRPr lang="en-US" sz="2000" dirty="0"/>
          </a:p>
          <a:p>
            <a:pPr marL="320040" indent="-320040">
              <a:spcBef>
                <a:spcPts val="2400"/>
              </a:spcBef>
              <a:buFont typeface="Wingdings" panose="05000000000000000000" pitchFamily="2" charset="2"/>
              <a:buChar char="þ"/>
              <a:defRPr/>
            </a:pPr>
            <a:r>
              <a:rPr lang="en-US" sz="2000" dirty="0"/>
              <a:t>Update </a:t>
            </a:r>
            <a:r>
              <a:rPr lang="en-US" sz="2000" dirty="0" err="1"/>
              <a:t>MarkeTrak</a:t>
            </a:r>
            <a:r>
              <a:rPr lang="en-US" sz="2000" dirty="0"/>
              <a:t> issues with comments indicating </a:t>
            </a:r>
            <a:r>
              <a:rPr lang="en-US" sz="2000" dirty="0" smtClean="0"/>
              <a:t>readiness</a:t>
            </a:r>
            <a:endParaRPr lang="en-US" sz="2000" dirty="0"/>
          </a:p>
          <a:p>
            <a:pPr marL="320040" indent="-320040">
              <a:spcBef>
                <a:spcPts val="2400"/>
              </a:spcBef>
              <a:buFont typeface="Wingdings" panose="05000000000000000000" pitchFamily="2" charset="2"/>
              <a:buChar char="þ"/>
              <a:defRPr/>
            </a:pPr>
            <a:r>
              <a:rPr lang="en-US" sz="2000" dirty="0"/>
              <a:t>Press the “Ready to Receive” button </a:t>
            </a:r>
            <a:r>
              <a:rPr lang="en-US" sz="2000" dirty="0" smtClean="0"/>
              <a:t>which </a:t>
            </a:r>
            <a:r>
              <a:rPr lang="en-US" sz="2000" dirty="0"/>
              <a:t>will move the issue to a state of New Losing CR (Submit</a:t>
            </a:r>
            <a:r>
              <a:rPr lang="en-US" sz="2000" dirty="0" smtClean="0"/>
              <a:t>)</a:t>
            </a:r>
            <a:endParaRPr lang="en-US" sz="2000" dirty="0"/>
          </a:p>
          <a:p>
            <a:pPr marL="320040" indent="-320040">
              <a:spcBef>
                <a:spcPts val="2400"/>
              </a:spcBef>
              <a:buFont typeface="Wingdings" panose="05000000000000000000" pitchFamily="2" charset="2"/>
              <a:buChar char="þ"/>
              <a:defRPr/>
            </a:pPr>
            <a:r>
              <a:rPr lang="en-US" sz="2000" dirty="0"/>
              <a:t>Review the Critical Care status of the account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197</a:t>
            </a:fld>
            <a:endParaRPr lang="en-US"/>
          </a:p>
        </p:txBody>
      </p:sp>
    </p:spTree>
    <p:extLst>
      <p:ext uri="{BB962C8B-B14F-4D97-AF65-F5344CB8AC3E}">
        <p14:creationId xmlns:p14="http://schemas.microsoft.com/office/powerpoint/2010/main" val="302131120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 Verification &amp; Reconciliation</a:t>
            </a:r>
          </a:p>
        </p:txBody>
      </p:sp>
      <p:sp>
        <p:nvSpPr>
          <p:cNvPr id="3" name="Content Placeholder 2"/>
          <p:cNvSpPr>
            <a:spLocks noGrp="1"/>
          </p:cNvSpPr>
          <p:nvPr>
            <p:ph idx="1"/>
          </p:nvPr>
        </p:nvSpPr>
        <p:spPr/>
        <p:txBody>
          <a:bodyPr/>
          <a:lstStyle/>
          <a:p>
            <a:pPr marL="0" indent="0">
              <a:spcBef>
                <a:spcPts val="1800"/>
              </a:spcBef>
              <a:buFont typeface="Wingdings 3" panose="05040102010807070707" pitchFamily="18" charset="2"/>
              <a:buNone/>
              <a:defRPr/>
            </a:pPr>
            <a:r>
              <a:rPr lang="en-US" sz="1800" dirty="0" smtClean="0"/>
              <a:t>Once </a:t>
            </a:r>
            <a:r>
              <a:rPr lang="en-US" sz="1800" dirty="0"/>
              <a:t>the TDSP completes their portion of the research, the issue is sent back to the Losing CR/Original who will send an EDI transaction (Backdated MVI) and thus more verification will need to take place</a:t>
            </a:r>
            <a:r>
              <a:rPr lang="en-US" sz="1800" dirty="0" smtClean="0"/>
              <a:t>:</a:t>
            </a:r>
            <a:endParaRPr lang="en-US" sz="1800" dirty="0"/>
          </a:p>
          <a:p>
            <a:pPr marL="320040" indent="-320040">
              <a:spcBef>
                <a:spcPts val="1800"/>
              </a:spcBef>
              <a:buFont typeface="Wingdings" panose="05000000000000000000" pitchFamily="2" charset="2"/>
              <a:buChar char=""/>
              <a:defRPr/>
            </a:pPr>
            <a:r>
              <a:rPr lang="en-US" sz="1800" dirty="0"/>
              <a:t>Ensure that the </a:t>
            </a:r>
            <a:r>
              <a:rPr lang="en-US" sz="1800" dirty="0" err="1"/>
              <a:t>MarkeTrak</a:t>
            </a:r>
            <a:r>
              <a:rPr lang="en-US" sz="1800" dirty="0"/>
              <a:t> issue is in a State of “New (Losing CR Submit</a:t>
            </a:r>
            <a:r>
              <a:rPr lang="en-US" sz="1800" dirty="0" smtClean="0"/>
              <a:t>)”</a:t>
            </a:r>
            <a:endParaRPr lang="en-US" sz="1800" dirty="0"/>
          </a:p>
          <a:p>
            <a:pPr marL="320040" indent="-320040">
              <a:spcBef>
                <a:spcPts val="1800"/>
              </a:spcBef>
              <a:buFont typeface="Wingdings" panose="05000000000000000000" pitchFamily="2" charset="2"/>
              <a:buChar char=""/>
              <a:defRPr/>
            </a:pPr>
            <a:r>
              <a:rPr lang="en-US" sz="1800" dirty="0"/>
              <a:t>Any Subsequent transactions in the Market? </a:t>
            </a:r>
          </a:p>
          <a:p>
            <a:pPr lvl="1">
              <a:spcBef>
                <a:spcPts val="1800"/>
              </a:spcBef>
              <a:buFont typeface="Courier New" panose="02070309020205020404" pitchFamily="49" charset="0"/>
              <a:buChar char="o"/>
              <a:defRPr/>
            </a:pPr>
            <a:r>
              <a:rPr lang="en-US" sz="1800" dirty="0"/>
              <a:t>Yes – Cancel W/Approval if possible</a:t>
            </a:r>
          </a:p>
          <a:p>
            <a:pPr lvl="1">
              <a:spcBef>
                <a:spcPts val="0"/>
              </a:spcBef>
              <a:buFont typeface="Courier New" panose="02070309020205020404" pitchFamily="49" charset="0"/>
              <a:buChar char="o"/>
              <a:defRPr/>
            </a:pPr>
            <a:r>
              <a:rPr lang="en-US" sz="1800" dirty="0"/>
              <a:t>No – </a:t>
            </a:r>
            <a:r>
              <a:rPr lang="en-US" sz="1800" dirty="0" smtClean="0"/>
              <a:t>Proceed</a:t>
            </a:r>
            <a:endParaRPr lang="en-US" sz="1800" dirty="0"/>
          </a:p>
          <a:p>
            <a:pPr marL="320040" indent="-320040">
              <a:spcBef>
                <a:spcPts val="1800"/>
              </a:spcBef>
              <a:buFont typeface="Wingdings" panose="05000000000000000000" pitchFamily="2" charset="2"/>
              <a:buChar char="þ"/>
              <a:defRPr/>
            </a:pPr>
            <a:r>
              <a:rPr lang="en-US" sz="1800" dirty="0"/>
              <a:t>Send EDI for the Proposed Regain Date that the Original CR entered within the </a:t>
            </a:r>
            <a:r>
              <a:rPr lang="en-US" sz="1800" dirty="0" smtClean="0"/>
              <a:t>issue</a:t>
            </a:r>
            <a:endParaRPr lang="en-US" sz="1800" dirty="0"/>
          </a:p>
          <a:p>
            <a:pPr marL="320040" indent="-320040">
              <a:spcBef>
                <a:spcPts val="1800"/>
              </a:spcBef>
              <a:buFont typeface="Wingdings" panose="05000000000000000000" pitchFamily="2" charset="2"/>
              <a:buChar char="þ"/>
              <a:defRPr/>
            </a:pPr>
            <a:r>
              <a:rPr lang="en-US" sz="1800" dirty="0"/>
              <a:t>Verify the EDI was processed successfully by consulting the ERCOT Market Information System (MIS)  as well as any internal systems used for verifying transactions</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198</a:t>
            </a:fld>
            <a:endParaRPr lang="en-US"/>
          </a:p>
        </p:txBody>
      </p:sp>
    </p:spTree>
    <p:extLst>
      <p:ext uri="{BB962C8B-B14F-4D97-AF65-F5344CB8AC3E}">
        <p14:creationId xmlns:p14="http://schemas.microsoft.com/office/powerpoint/2010/main" val="134899332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CR Verification &amp; Reconciliation</a:t>
            </a:r>
          </a:p>
        </p:txBody>
      </p:sp>
      <p:sp>
        <p:nvSpPr>
          <p:cNvPr id="3" name="Content Placeholder 2"/>
          <p:cNvSpPr>
            <a:spLocks noGrp="1"/>
          </p:cNvSpPr>
          <p:nvPr>
            <p:ph idx="1"/>
          </p:nvPr>
        </p:nvSpPr>
        <p:spPr/>
        <p:txBody>
          <a:bodyPr/>
          <a:lstStyle/>
          <a:p>
            <a:pPr marL="365760" indent="-365760">
              <a:spcBef>
                <a:spcPts val="0"/>
              </a:spcBef>
              <a:spcAft>
                <a:spcPts val="2400"/>
              </a:spcAft>
              <a:buFont typeface="Wingdings" panose="05000000000000000000" pitchFamily="2" charset="2"/>
              <a:buChar char="þ"/>
              <a:defRPr/>
            </a:pPr>
            <a:r>
              <a:rPr lang="en-US" sz="2200" dirty="0" smtClean="0"/>
              <a:t>The </a:t>
            </a:r>
            <a:r>
              <a:rPr lang="en-US" sz="2200" dirty="0"/>
              <a:t>backdated MVI can be verified as successful per the receipt of an 814_05 </a:t>
            </a:r>
            <a:r>
              <a:rPr lang="en-US" sz="2200" dirty="0" smtClean="0"/>
              <a:t>Accept</a:t>
            </a:r>
            <a:endParaRPr lang="en-US" sz="2200" dirty="0"/>
          </a:p>
          <a:p>
            <a:pPr marL="365760" indent="-365760">
              <a:spcBef>
                <a:spcPts val="0"/>
              </a:spcBef>
              <a:spcAft>
                <a:spcPts val="2400"/>
              </a:spcAft>
              <a:buFont typeface="Wingdings" panose="05000000000000000000" pitchFamily="2" charset="2"/>
              <a:buChar char="þ"/>
              <a:defRPr/>
            </a:pPr>
            <a:r>
              <a:rPr lang="en-US" sz="2200" dirty="0"/>
              <a:t>Add the Regaining BGN information into the </a:t>
            </a:r>
            <a:r>
              <a:rPr lang="en-US" sz="2200" dirty="0" err="1"/>
              <a:t>MarkeTrak</a:t>
            </a:r>
            <a:r>
              <a:rPr lang="en-US" sz="2200" dirty="0"/>
              <a:t> issue </a:t>
            </a:r>
            <a:r>
              <a:rPr lang="en-US" sz="2200" u="sng" dirty="0"/>
              <a:t>only after</a:t>
            </a:r>
            <a:r>
              <a:rPr lang="en-US" sz="2200" dirty="0"/>
              <a:t> verifying that it was successfully </a:t>
            </a:r>
            <a:r>
              <a:rPr lang="en-US" sz="2200" dirty="0" smtClean="0"/>
              <a:t>received</a:t>
            </a:r>
            <a:endParaRPr lang="en-US" sz="2200" dirty="0"/>
          </a:p>
          <a:p>
            <a:pPr marL="365760" indent="-365760">
              <a:spcBef>
                <a:spcPts val="0"/>
              </a:spcBef>
              <a:spcAft>
                <a:spcPts val="2400"/>
              </a:spcAft>
              <a:buClr>
                <a:schemeClr val="tx2"/>
              </a:buClr>
              <a:buFont typeface="Wingdings" panose="05000000000000000000" pitchFamily="2" charset="2"/>
              <a:buChar char="þ"/>
              <a:defRPr/>
            </a:pPr>
            <a:r>
              <a:rPr lang="en-US" sz="2200" b="1" u="sng" dirty="0">
                <a:solidFill>
                  <a:schemeClr val="accent5"/>
                </a:solidFill>
              </a:rPr>
              <a:t>DO NOT</a:t>
            </a:r>
            <a:r>
              <a:rPr lang="en-US" sz="2200" b="1" dirty="0">
                <a:solidFill>
                  <a:schemeClr val="accent5"/>
                </a:solidFill>
              </a:rPr>
              <a:t> </a:t>
            </a:r>
            <a:r>
              <a:rPr lang="en-US" sz="2200" dirty="0">
                <a:solidFill>
                  <a:schemeClr val="accent5"/>
                </a:solidFill>
              </a:rPr>
              <a:t>click the “Send to TDSP” transition as this will prevent the issue from </a:t>
            </a:r>
            <a:r>
              <a:rPr lang="en-US" sz="2200" dirty="0" smtClean="0">
                <a:solidFill>
                  <a:schemeClr val="accent5"/>
                </a:solidFill>
              </a:rPr>
              <a:t>Auto-completion</a:t>
            </a:r>
          </a:p>
          <a:p>
            <a:pPr>
              <a:spcBef>
                <a:spcPts val="0"/>
              </a:spcBef>
              <a:spcAft>
                <a:spcPts val="2400"/>
              </a:spcAft>
              <a:buFont typeface="Wingdings" panose="05000000000000000000" pitchFamily="2" charset="2"/>
              <a:buChar char="þ"/>
              <a:defRPr/>
            </a:pPr>
            <a:r>
              <a:rPr lang="en-US" sz="2000" b="1" u="sng" dirty="0" smtClean="0"/>
              <a:t>DO </a:t>
            </a:r>
            <a:r>
              <a:rPr lang="en-US" sz="2000" b="1" u="sng" dirty="0"/>
              <a:t>NOT </a:t>
            </a:r>
            <a:r>
              <a:rPr lang="en-US" sz="2000" b="1" dirty="0"/>
              <a:t> </a:t>
            </a:r>
            <a:r>
              <a:rPr lang="en-US" sz="2000" dirty="0"/>
              <a:t>transition the </a:t>
            </a:r>
            <a:r>
              <a:rPr lang="en-US" sz="2000" dirty="0" err="1"/>
              <a:t>MarkeTrak</a:t>
            </a:r>
            <a:r>
              <a:rPr lang="en-US" sz="2000" dirty="0"/>
              <a:t> back to the TDSP to ask questions or to get updates on an IAG once the TDSP confirms readiness for the BDMVI. Please utilize the e-mail functionality in </a:t>
            </a:r>
            <a:r>
              <a:rPr lang="en-US" sz="2000" dirty="0" err="1"/>
              <a:t>MarkeTrak</a:t>
            </a:r>
            <a:r>
              <a:rPr lang="en-US" sz="2000" dirty="0"/>
              <a:t> to address all questions and concerns after this point</a:t>
            </a:r>
            <a:r>
              <a:rPr lang="en-US" sz="2000" dirty="0" smtClean="0"/>
              <a:t>.</a:t>
            </a:r>
            <a:endParaRPr lang="en-US"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199</a:t>
            </a:fld>
            <a:endParaRPr lang="en-US"/>
          </a:p>
        </p:txBody>
      </p:sp>
    </p:spTree>
    <p:extLst>
      <p:ext uri="{BB962C8B-B14F-4D97-AF65-F5344CB8AC3E}">
        <p14:creationId xmlns:p14="http://schemas.microsoft.com/office/powerpoint/2010/main" val="226100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Antitrust Admonition</a:t>
            </a:r>
            <a:endParaRPr lang="en-US" b="1" dirty="0">
              <a:solidFill>
                <a:schemeClr val="accent1"/>
              </a:solidFill>
            </a:endParaRPr>
          </a:p>
        </p:txBody>
      </p:sp>
      <p:sp>
        <p:nvSpPr>
          <p:cNvPr id="3" name="Content Placeholder 2"/>
          <p:cNvSpPr>
            <a:spLocks noGrp="1"/>
          </p:cNvSpPr>
          <p:nvPr>
            <p:ph idx="1"/>
          </p:nvPr>
        </p:nvSpPr>
        <p:spPr>
          <a:xfrm>
            <a:off x="304800" y="914400"/>
            <a:ext cx="8534400" cy="3738716"/>
          </a:xfrm>
        </p:spPr>
        <p:txBody>
          <a:bodyPr/>
          <a:lstStyle/>
          <a:p>
            <a:pPr marL="400050" lvl="1" indent="0">
              <a:buNone/>
            </a:pPr>
            <a:r>
              <a:rPr lang="en-US" sz="2400" dirty="0"/>
              <a:t>To avoid raising concerns about antitrust liability, participants in ERCOT activities should </a:t>
            </a:r>
            <a:r>
              <a:rPr lang="en-US" sz="2400" dirty="0" smtClean="0"/>
              <a:t>refrain from </a:t>
            </a:r>
            <a:r>
              <a:rPr lang="en-US" sz="2400" dirty="0"/>
              <a:t>proposing any action or measure that would exceed ERCOT’s authority under federal or </a:t>
            </a:r>
            <a:r>
              <a:rPr lang="en-US" sz="2400" dirty="0" smtClean="0"/>
              <a:t>state law</a:t>
            </a:r>
            <a:r>
              <a:rPr lang="en-US" sz="2400" dirty="0"/>
              <a:t>. For additional information, stakeholders should consult the </a:t>
            </a:r>
            <a:r>
              <a:rPr lang="en-US" sz="2400" i="1" dirty="0"/>
              <a:t>Statement of Position on </a:t>
            </a:r>
            <a:r>
              <a:rPr lang="en-US" sz="2400" i="1" dirty="0" smtClean="0"/>
              <a:t>Antitrust Issues </a:t>
            </a:r>
            <a:r>
              <a:rPr lang="en-US" sz="2400" i="1" dirty="0"/>
              <a:t>for Members of ERCOT Committees, Subcommittees, and Working </a:t>
            </a:r>
            <a:r>
              <a:rPr lang="en-US" sz="2400" i="1" dirty="0" smtClean="0"/>
              <a:t>Groups</a:t>
            </a:r>
            <a:r>
              <a:rPr lang="en-US" sz="2400" dirty="0"/>
              <a:t>, which is </a:t>
            </a:r>
            <a:r>
              <a:rPr lang="en-US" sz="2400" dirty="0" smtClean="0"/>
              <a:t>posted on </a:t>
            </a:r>
            <a:r>
              <a:rPr lang="en-US" sz="2400" dirty="0"/>
              <a:t>the ERCOT </a:t>
            </a:r>
            <a:r>
              <a:rPr lang="en-US" sz="2400" dirty="0" smtClean="0"/>
              <a:t>website.</a:t>
            </a:r>
            <a:r>
              <a:rPr lang="en-US" sz="2400" baseline="30000" dirty="0"/>
              <a:t>1</a:t>
            </a:r>
          </a:p>
        </p:txBody>
      </p:sp>
      <p:sp>
        <p:nvSpPr>
          <p:cNvPr id="4" name="Slide Number Placeholder 3"/>
          <p:cNvSpPr>
            <a:spLocks noGrp="1"/>
          </p:cNvSpPr>
          <p:nvPr>
            <p:ph type="sldNum" sz="quarter" idx="4"/>
          </p:nvPr>
        </p:nvSpPr>
        <p:spPr/>
        <p:txBody>
          <a:bodyPr/>
          <a:lstStyle/>
          <a:p>
            <a:fld id="{1D93BD3E-1E9A-4970-A6F7-E7AC52762E0C}" type="slidenum">
              <a:rPr lang="en-US" smtClean="0"/>
              <a:pPr/>
              <a:t>2</a:t>
            </a:fld>
            <a:endParaRPr lang="en-US"/>
          </a:p>
        </p:txBody>
      </p:sp>
    </p:spTree>
    <p:extLst>
      <p:ext uri="{BB962C8B-B14F-4D97-AF65-F5344CB8AC3E}">
        <p14:creationId xmlns:p14="http://schemas.microsoft.com/office/powerpoint/2010/main" val="798879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Admin Functionality: Roles </a:t>
            </a:r>
            <a:r>
              <a:rPr lang="en-US" dirty="0"/>
              <a:t>&amp; Responsibilities </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2000" dirty="0"/>
              <a:t>The MP Administrator will be responsible for establishing and maintaining the users associated with their Market Participant organization. MP Administrators will only be able to establish or maintain users associated with their organization.</a:t>
            </a:r>
          </a:p>
          <a:p>
            <a:pPr>
              <a:spcBef>
                <a:spcPts val="1200"/>
              </a:spcBef>
            </a:pPr>
            <a:r>
              <a:rPr lang="en-US" sz="2000" dirty="0"/>
              <a:t>The MP Administrator will be responsible for maintaining the </a:t>
            </a:r>
            <a:r>
              <a:rPr lang="en-US" sz="2000" dirty="0" err="1"/>
              <a:t>MarkeTrak</a:t>
            </a:r>
            <a:r>
              <a:rPr lang="en-US" sz="2000" dirty="0"/>
              <a:t> Rolodex. This is the list owned by each MP Administrator which determines the destination of Notification Emails.</a:t>
            </a:r>
          </a:p>
          <a:p>
            <a:pPr>
              <a:spcBef>
                <a:spcPts val="1200"/>
              </a:spcBef>
            </a:pPr>
            <a:r>
              <a:rPr lang="en-US" sz="2000" dirty="0"/>
              <a:t>The MP Administrator will be responsible for maintaining the </a:t>
            </a:r>
            <a:r>
              <a:rPr lang="en-US" sz="2000" dirty="0" err="1"/>
              <a:t>MarkeTrak</a:t>
            </a:r>
            <a:r>
              <a:rPr lang="en-US" sz="2000" dirty="0"/>
              <a:t> Contacts List. This is the list owned by each MP Administrator which provides contact information for each </a:t>
            </a:r>
            <a:r>
              <a:rPr lang="en-US" sz="2000" dirty="0" err="1"/>
              <a:t>MarkeTrak</a:t>
            </a:r>
            <a:r>
              <a:rPr lang="en-US" sz="2000" dirty="0"/>
              <a:t> user for that company. </a:t>
            </a:r>
          </a:p>
          <a:p>
            <a:pPr>
              <a:spcBef>
                <a:spcPts val="1200"/>
              </a:spcBef>
            </a:pPr>
            <a:r>
              <a:rPr lang="en-US" sz="2000" dirty="0"/>
              <a:t>The MP Administrator will also be responsible for Report Management. – creating reports for use by multiple users registered under the same DUNS.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a:t>
            </a:fld>
            <a:endParaRPr lang="en-US"/>
          </a:p>
        </p:txBody>
      </p:sp>
    </p:spTree>
    <p:extLst>
      <p:ext uri="{BB962C8B-B14F-4D97-AF65-F5344CB8AC3E}">
        <p14:creationId xmlns:p14="http://schemas.microsoft.com/office/powerpoint/2010/main" val="282501374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2172786"/>
          </a:xfrm>
        </p:spPr>
        <p:txBody>
          <a:bodyPr/>
          <a:lstStyle/>
          <a:p>
            <a:pPr marL="0" indent="0">
              <a:spcBef>
                <a:spcPts val="1800"/>
              </a:spcBef>
              <a:buNone/>
            </a:pPr>
            <a:r>
              <a:rPr lang="en-US" sz="2000" b="1" i="1" dirty="0" smtClean="0"/>
              <a:t>Once </a:t>
            </a:r>
            <a:r>
              <a:rPr lang="en-US" sz="2000" b="1" i="1" dirty="0"/>
              <a:t>an IAG situation has been discovered it is the responsibility of both the Gaining and Losing CR to verify if there are any new MVI/Switch or MVO transactions pending for the impacted ESI </a:t>
            </a:r>
            <a:r>
              <a:rPr lang="en-US" sz="2000" b="1" i="1" dirty="0" smtClean="0"/>
              <a:t>ID. </a:t>
            </a:r>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2" name="Title 1"/>
          <p:cNvSpPr>
            <a:spLocks noGrp="1"/>
          </p:cNvSpPr>
          <p:nvPr>
            <p:ph type="title"/>
          </p:nvPr>
        </p:nvSpPr>
        <p:spPr/>
        <p:txBody>
          <a:bodyPr/>
          <a:lstStyle/>
          <a:p>
            <a:r>
              <a:rPr lang="en-US" dirty="0" smtClean="0"/>
              <a:t>Checkpoint Question #1</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200</a:t>
            </a:fld>
            <a:endParaRPr lang="en-US">
              <a:solidFill>
                <a:srgbClr val="5B6770">
                  <a:tint val="75000"/>
                </a:srgbClr>
              </a:solidFill>
            </a:endParaRPr>
          </a:p>
        </p:txBody>
      </p:sp>
      <p:sp>
        <p:nvSpPr>
          <p:cNvPr id="5" name="Content Placeholder 2"/>
          <p:cNvSpPr txBox="1">
            <a:spLocks/>
          </p:cNvSpPr>
          <p:nvPr/>
        </p:nvSpPr>
        <p:spPr>
          <a:xfrm>
            <a:off x="991240" y="3483431"/>
            <a:ext cx="7161520" cy="161876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None/>
            </a:pPr>
            <a:r>
              <a:rPr lang="en-US" sz="2000" b="1" i="1" dirty="0" smtClean="0">
                <a:solidFill>
                  <a:srgbClr val="5B6770"/>
                </a:solidFill>
              </a:rPr>
              <a:t>TRUE</a:t>
            </a:r>
            <a:r>
              <a:rPr lang="en-US" sz="2000" i="1" dirty="0" smtClean="0">
                <a:solidFill>
                  <a:srgbClr val="5B6770"/>
                </a:solidFill>
              </a:rPr>
              <a:t> </a:t>
            </a:r>
            <a:r>
              <a:rPr lang="en-US" sz="2000" i="1" dirty="0">
                <a:solidFill>
                  <a:srgbClr val="5B6770"/>
                </a:solidFill>
              </a:rPr>
              <a:t>– </a:t>
            </a:r>
            <a:r>
              <a:rPr lang="en-US" sz="2000" i="1" dirty="0" smtClean="0">
                <a:solidFill>
                  <a:srgbClr val="5B6770"/>
                </a:solidFill>
              </a:rPr>
              <a:t>Any </a:t>
            </a:r>
            <a:r>
              <a:rPr lang="en-US" sz="2000" i="1" dirty="0">
                <a:solidFill>
                  <a:srgbClr val="5B6770"/>
                </a:solidFill>
              </a:rPr>
              <a:t>completed MVI/Switch or MVO transactions received after the initial transaction that caused the IAG will render the IAG regain process invalid</a:t>
            </a:r>
            <a:r>
              <a:rPr lang="en-US" sz="2000" i="1" dirty="0" smtClean="0">
                <a:solidFill>
                  <a:srgbClr val="5B6770"/>
                </a:solidFill>
              </a:rPr>
              <a:t>.</a:t>
            </a:r>
          </a:p>
          <a:p>
            <a:pPr marL="0" indent="0">
              <a:spcBef>
                <a:spcPts val="1800"/>
              </a:spcBef>
              <a:buNone/>
            </a:pPr>
            <a:r>
              <a:rPr lang="en-US" sz="1600" b="1" i="1" dirty="0" smtClean="0">
                <a:solidFill>
                  <a:srgbClr val="FF0000"/>
                </a:solidFill>
              </a:rPr>
              <a:t>Note</a:t>
            </a:r>
            <a:r>
              <a:rPr lang="en-US" sz="1600" i="1" dirty="0" smtClean="0">
                <a:solidFill>
                  <a:srgbClr val="FF0000"/>
                </a:solidFill>
              </a:rPr>
              <a:t> - </a:t>
            </a:r>
            <a:r>
              <a:rPr lang="en-US" sz="1600" i="1" dirty="0">
                <a:solidFill>
                  <a:srgbClr val="FF0000"/>
                </a:solidFill>
              </a:rPr>
              <a:t>If the new transaction is still pending and was sent by either the Gaining or Losing </a:t>
            </a:r>
            <a:r>
              <a:rPr lang="en-US" sz="1600" i="1" dirty="0" smtClean="0">
                <a:solidFill>
                  <a:srgbClr val="FF0000"/>
                </a:solidFill>
              </a:rPr>
              <a:t>CR, </a:t>
            </a:r>
            <a:r>
              <a:rPr lang="en-US" sz="1600" i="1" dirty="0">
                <a:solidFill>
                  <a:srgbClr val="FF0000"/>
                </a:solidFill>
              </a:rPr>
              <a:t>every effort should be made to cancel the transaction before it completes. </a:t>
            </a:r>
          </a:p>
        </p:txBody>
      </p:sp>
      <p:sp>
        <p:nvSpPr>
          <p:cNvPr id="6" name="Rectangle 5"/>
          <p:cNvSpPr/>
          <p:nvPr/>
        </p:nvSpPr>
        <p:spPr>
          <a:xfrm>
            <a:off x="693066" y="3386154"/>
            <a:ext cx="7757868" cy="2785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27" y="2451221"/>
            <a:ext cx="379677" cy="370371"/>
          </a:xfrm>
          <a:prstGeom prst="rect">
            <a:avLst/>
          </a:prstGeom>
        </p:spPr>
      </p:pic>
      <p:sp>
        <p:nvSpPr>
          <p:cNvPr id="8" name="Rectangle 7"/>
          <p:cNvSpPr/>
          <p:nvPr/>
        </p:nvSpPr>
        <p:spPr>
          <a:xfrm>
            <a:off x="444422" y="2366775"/>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82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85462"/>
          </a:xfrm>
        </p:spPr>
        <p:txBody>
          <a:bodyPr/>
          <a:lstStyle/>
          <a:p>
            <a:pPr marL="0" indent="0">
              <a:spcBef>
                <a:spcPts val="1800"/>
              </a:spcBef>
              <a:buNone/>
            </a:pPr>
            <a:r>
              <a:rPr lang="en-US" sz="2000" b="1" i="1" dirty="0" smtClean="0"/>
              <a:t>Although </a:t>
            </a:r>
            <a:r>
              <a:rPr lang="en-US" sz="2000" b="1" i="1" dirty="0"/>
              <a:t>the RMG officially states a back dated MVI (BDMVI) for an IAG must be submitted within 12 </a:t>
            </a:r>
            <a:r>
              <a:rPr lang="en-US" sz="2000" b="1" i="1" dirty="0" smtClean="0"/>
              <a:t>days of MT creation, </a:t>
            </a:r>
            <a:r>
              <a:rPr lang="en-US" sz="2000" b="1" i="1" dirty="0"/>
              <a:t>in order to lessen the possibility of a new transaction being sent to the </a:t>
            </a:r>
            <a:r>
              <a:rPr lang="en-US" sz="2000" b="1" i="1" dirty="0" smtClean="0"/>
              <a:t>market, </a:t>
            </a:r>
            <a:r>
              <a:rPr lang="en-US" sz="2000" b="1" i="1" dirty="0"/>
              <a:t>what is considered the best practice for Losing CR’s to submit their BDMVI?</a:t>
            </a:r>
            <a:endParaRPr lang="en-US" sz="2000" b="1" i="1" dirty="0" smtClean="0"/>
          </a:p>
          <a:p>
            <a:pPr marL="1097280" lvl="1" indent="-457200">
              <a:spcBef>
                <a:spcPts val="3000"/>
              </a:spcBef>
              <a:buFont typeface="+mj-lt"/>
              <a:buAutoNum type="alphaLcParenR"/>
            </a:pPr>
            <a:r>
              <a:rPr lang="en-US" sz="2000" dirty="0" smtClean="0"/>
              <a:t>As </a:t>
            </a:r>
            <a:r>
              <a:rPr lang="en-US" sz="2000" dirty="0"/>
              <a:t>soon as the TDSP updates the </a:t>
            </a:r>
            <a:r>
              <a:rPr lang="en-US" sz="2000" dirty="0" err="1"/>
              <a:t>MarkeTrak</a:t>
            </a:r>
            <a:r>
              <a:rPr lang="en-US" sz="2000" dirty="0"/>
              <a:t> giving the Losing CR the ok to send the BDMI</a:t>
            </a:r>
          </a:p>
          <a:p>
            <a:pPr marL="1097280" lvl="1" indent="-457200">
              <a:spcBef>
                <a:spcPts val="1200"/>
              </a:spcBef>
              <a:buFont typeface="+mj-lt"/>
              <a:buAutoNum type="alphaLcParenR"/>
            </a:pPr>
            <a:r>
              <a:rPr lang="en-US" sz="2000" dirty="0"/>
              <a:t>Whenever it becomes convenient to do so </a:t>
            </a:r>
          </a:p>
          <a:p>
            <a:pPr marL="1097280" lvl="1" indent="-457200">
              <a:spcBef>
                <a:spcPts val="1200"/>
              </a:spcBef>
              <a:buFont typeface="+mj-lt"/>
              <a:buAutoNum type="alphaLcParenR"/>
            </a:pPr>
            <a:r>
              <a:rPr lang="en-US" sz="2000" dirty="0"/>
              <a:t>12 days of MT submittal as the RMG states</a:t>
            </a:r>
          </a:p>
        </p:txBody>
      </p:sp>
      <p:sp>
        <p:nvSpPr>
          <p:cNvPr id="2" name="Title 1"/>
          <p:cNvSpPr>
            <a:spLocks noGrp="1"/>
          </p:cNvSpPr>
          <p:nvPr>
            <p:ph type="title"/>
          </p:nvPr>
        </p:nvSpPr>
        <p:spPr/>
        <p:txBody>
          <a:bodyPr/>
          <a:lstStyle/>
          <a:p>
            <a:r>
              <a:rPr lang="en-US" dirty="0" smtClean="0"/>
              <a:t>Checkpoint Question #2</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201</a:t>
            </a:fld>
            <a:endParaRPr lang="en-US">
              <a:solidFill>
                <a:srgbClr val="5B6770">
                  <a:tint val="75000"/>
                </a:srgbClr>
              </a:solidFill>
            </a:endParaRPr>
          </a:p>
        </p:txBody>
      </p:sp>
      <p:sp>
        <p:nvSpPr>
          <p:cNvPr id="5" name="Content Placeholder 2"/>
          <p:cNvSpPr txBox="1">
            <a:spLocks/>
          </p:cNvSpPr>
          <p:nvPr/>
        </p:nvSpPr>
        <p:spPr>
          <a:xfrm>
            <a:off x="647156" y="4682574"/>
            <a:ext cx="7849689" cy="1537324"/>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1800" b="1" dirty="0" smtClean="0">
                <a:solidFill>
                  <a:srgbClr val="00AEC7"/>
                </a:solidFill>
              </a:rPr>
              <a:t>ANSWER</a:t>
            </a:r>
          </a:p>
          <a:p>
            <a:pPr marL="0" indent="0" algn="ctr">
              <a:spcBef>
                <a:spcPts val="1200"/>
              </a:spcBef>
              <a:buNone/>
            </a:pPr>
            <a:r>
              <a:rPr lang="en-US" sz="1600" b="1" i="1" dirty="0" smtClean="0">
                <a:solidFill>
                  <a:srgbClr val="5B6770"/>
                </a:solidFill>
              </a:rPr>
              <a:t>a) </a:t>
            </a:r>
            <a:r>
              <a:rPr lang="en-US" sz="1600" i="1" dirty="0">
                <a:solidFill>
                  <a:srgbClr val="5B6770"/>
                </a:solidFill>
              </a:rPr>
              <a:t>The best practice is for Losing CR’ to send their BDMVI’s as soon as the TDSP gives the ok to send the BDMI. With each passing day there is an increased risk of new transactions being sent on the impacted ESI ID.</a:t>
            </a:r>
          </a:p>
        </p:txBody>
      </p:sp>
      <p:sp>
        <p:nvSpPr>
          <p:cNvPr id="6" name="Rectangle 5"/>
          <p:cNvSpPr/>
          <p:nvPr/>
        </p:nvSpPr>
        <p:spPr>
          <a:xfrm>
            <a:off x="491076" y="4641429"/>
            <a:ext cx="8161849" cy="153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63866"/>
            <a:ext cx="379677" cy="370371"/>
          </a:xfrm>
          <a:prstGeom prst="rect">
            <a:avLst/>
          </a:prstGeom>
        </p:spPr>
      </p:pic>
      <p:sp>
        <p:nvSpPr>
          <p:cNvPr id="8" name="Rectangle 7"/>
          <p:cNvSpPr/>
          <p:nvPr/>
        </p:nvSpPr>
        <p:spPr>
          <a:xfrm>
            <a:off x="330391" y="296307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737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48484"/>
          </a:xfrm>
        </p:spPr>
        <p:txBody>
          <a:bodyPr/>
          <a:lstStyle/>
          <a:p>
            <a:pPr marL="0" indent="0">
              <a:spcBef>
                <a:spcPts val="1800"/>
              </a:spcBef>
              <a:buNone/>
            </a:pPr>
            <a:r>
              <a:rPr lang="en-US" sz="2000" b="1" i="1" dirty="0" smtClean="0"/>
              <a:t>If </a:t>
            </a:r>
            <a:r>
              <a:rPr lang="en-US" sz="2000" b="1" i="1" dirty="0"/>
              <a:t>either the Losing CR or the Gaining CR discovers they are unable to communicate with the other party to move the IAG regaining process forward, what resource is available to both CR’s to </a:t>
            </a:r>
            <a:r>
              <a:rPr lang="en-US" sz="2000" b="1" i="1" dirty="0" smtClean="0"/>
              <a:t>re-engage </a:t>
            </a:r>
            <a:r>
              <a:rPr lang="en-US" sz="2000" b="1" i="1" dirty="0"/>
              <a:t>communication with the other CR?</a:t>
            </a:r>
            <a:endParaRPr lang="en-US" sz="2000" b="1" i="1" dirty="0" smtClean="0"/>
          </a:p>
          <a:p>
            <a:pPr marL="1097280" lvl="1" indent="-457200">
              <a:spcBef>
                <a:spcPts val="3000"/>
              </a:spcBef>
              <a:buFont typeface="+mj-lt"/>
              <a:buAutoNum type="alphaLcParenR"/>
            </a:pPr>
            <a:r>
              <a:rPr lang="en-US" sz="2000" dirty="0" smtClean="0"/>
              <a:t>Contacting </a:t>
            </a:r>
            <a:r>
              <a:rPr lang="en-US" sz="2000" dirty="0"/>
              <a:t>ERCOT to intervene</a:t>
            </a:r>
          </a:p>
          <a:p>
            <a:pPr marL="1097280" lvl="1" indent="-457200">
              <a:spcBef>
                <a:spcPts val="1200"/>
              </a:spcBef>
              <a:buFont typeface="+mj-lt"/>
              <a:buAutoNum type="alphaLcParenR"/>
            </a:pPr>
            <a:r>
              <a:rPr lang="en-US" sz="2000" dirty="0"/>
              <a:t>Contacting the TDSP to intervene</a:t>
            </a:r>
          </a:p>
          <a:p>
            <a:pPr marL="1097280" lvl="1" indent="-457200">
              <a:spcBef>
                <a:spcPts val="1200"/>
              </a:spcBef>
              <a:buFont typeface="+mj-lt"/>
              <a:buAutoNum type="alphaLcParenR"/>
            </a:pPr>
            <a:r>
              <a:rPr lang="en-US" sz="2000" dirty="0"/>
              <a:t>Using the </a:t>
            </a:r>
            <a:r>
              <a:rPr lang="en-US" sz="2000" dirty="0" err="1"/>
              <a:t>MarkeTrak</a:t>
            </a:r>
            <a:r>
              <a:rPr lang="en-US" sz="2000" dirty="0"/>
              <a:t> Rolodex tool to identify escalation contacts within the non communicating CR’s organization</a:t>
            </a:r>
          </a:p>
        </p:txBody>
      </p:sp>
      <p:sp>
        <p:nvSpPr>
          <p:cNvPr id="2" name="Title 1"/>
          <p:cNvSpPr>
            <a:spLocks noGrp="1"/>
          </p:cNvSpPr>
          <p:nvPr>
            <p:ph type="title"/>
          </p:nvPr>
        </p:nvSpPr>
        <p:spPr/>
        <p:txBody>
          <a:bodyPr/>
          <a:lstStyle/>
          <a:p>
            <a:r>
              <a:rPr lang="en-US" dirty="0" smtClean="0"/>
              <a:t>Checkpoint Question #3</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202</a:t>
            </a:fld>
            <a:endParaRPr lang="en-US">
              <a:solidFill>
                <a:srgbClr val="5B6770">
                  <a:tint val="75000"/>
                </a:srgbClr>
              </a:solidFill>
            </a:endParaRPr>
          </a:p>
        </p:txBody>
      </p:sp>
      <p:sp>
        <p:nvSpPr>
          <p:cNvPr id="5" name="Content Placeholder 2"/>
          <p:cNvSpPr txBox="1">
            <a:spLocks/>
          </p:cNvSpPr>
          <p:nvPr/>
        </p:nvSpPr>
        <p:spPr>
          <a:xfrm>
            <a:off x="1659947" y="4517695"/>
            <a:ext cx="5824106" cy="15603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None/>
            </a:pPr>
            <a:r>
              <a:rPr lang="en-US" sz="2000" b="1" i="1" dirty="0" smtClean="0">
                <a:solidFill>
                  <a:srgbClr val="5B6770"/>
                </a:solidFill>
              </a:rPr>
              <a:t>c) </a:t>
            </a:r>
            <a:r>
              <a:rPr lang="en-US" sz="2000" i="1" dirty="0" smtClean="0">
                <a:solidFill>
                  <a:srgbClr val="5B6770"/>
                </a:solidFill>
              </a:rPr>
              <a:t>Using </a:t>
            </a:r>
            <a:r>
              <a:rPr lang="en-US" sz="2000" i="1" dirty="0">
                <a:solidFill>
                  <a:srgbClr val="5B6770"/>
                </a:solidFill>
              </a:rPr>
              <a:t>the </a:t>
            </a:r>
            <a:r>
              <a:rPr lang="en-US" sz="2000" i="1" dirty="0" err="1">
                <a:solidFill>
                  <a:srgbClr val="5B6770"/>
                </a:solidFill>
              </a:rPr>
              <a:t>MarkeTrak</a:t>
            </a:r>
            <a:r>
              <a:rPr lang="en-US" sz="2000" i="1" dirty="0">
                <a:solidFill>
                  <a:srgbClr val="5B6770"/>
                </a:solidFill>
              </a:rPr>
              <a:t> Rolodex tool to identify and reach out to escalation contacts within the non communicating CR’s organization.</a:t>
            </a:r>
          </a:p>
        </p:txBody>
      </p:sp>
      <p:sp>
        <p:nvSpPr>
          <p:cNvPr id="6" name="Rectangle 5"/>
          <p:cNvSpPr/>
          <p:nvPr/>
        </p:nvSpPr>
        <p:spPr>
          <a:xfrm>
            <a:off x="906068" y="4424493"/>
            <a:ext cx="7331865" cy="1719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700046"/>
            <a:ext cx="379677" cy="370371"/>
          </a:xfrm>
          <a:prstGeom prst="rect">
            <a:avLst/>
          </a:prstGeom>
        </p:spPr>
      </p:pic>
      <p:sp>
        <p:nvSpPr>
          <p:cNvPr id="8" name="Rectangle 7"/>
          <p:cNvSpPr/>
          <p:nvPr/>
        </p:nvSpPr>
        <p:spPr>
          <a:xfrm>
            <a:off x="366807" y="3615600"/>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46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Training</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203</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50746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a:solidFill>
                <a:schemeClr val="tx2"/>
              </a:solidFill>
            </a:endParaRPr>
          </a:p>
          <a:p>
            <a:pPr>
              <a:spcBef>
                <a:spcPts val="600"/>
              </a:spcBef>
            </a:pPr>
            <a:r>
              <a:rPr lang="en-US" sz="2800" b="1" dirty="0" smtClean="0">
                <a:solidFill>
                  <a:schemeClr val="tx2"/>
                </a:solidFill>
              </a:rPr>
              <a:t>Common </a:t>
            </a:r>
            <a:r>
              <a:rPr lang="en-US" sz="2800" b="1" dirty="0">
                <a:solidFill>
                  <a:schemeClr val="tx2"/>
                </a:solidFill>
              </a:rPr>
              <a:t>IAG Issues,</a:t>
            </a:r>
            <a:br>
              <a:rPr lang="en-US" sz="2800" b="1" dirty="0">
                <a:solidFill>
                  <a:schemeClr val="tx2"/>
                </a:solidFill>
              </a:rPr>
            </a:br>
            <a:r>
              <a:rPr lang="en-US" sz="2800" b="1" dirty="0">
                <a:solidFill>
                  <a:schemeClr val="tx2"/>
                </a:solidFill>
              </a:rPr>
              <a:t>Best Practices, &amp; Quick Tips</a:t>
            </a:r>
            <a:endParaRPr lang="en-US" sz="2800" dirty="0">
              <a:solidFill>
                <a:schemeClr val="tx2"/>
              </a:solidFill>
            </a:endParaRPr>
          </a:p>
        </p:txBody>
      </p:sp>
    </p:spTree>
    <p:extLst>
      <p:ext uri="{BB962C8B-B14F-4D97-AF65-F5344CB8AC3E}">
        <p14:creationId xmlns:p14="http://schemas.microsoft.com/office/powerpoint/2010/main" val="251600447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MVO vs </a:t>
            </a:r>
            <a:r>
              <a:rPr lang="en-US" dirty="0" smtClean="0"/>
              <a:t>IAG</a:t>
            </a:r>
            <a:endParaRPr lang="en-US" dirty="0"/>
          </a:p>
        </p:txBody>
      </p:sp>
      <p:sp>
        <p:nvSpPr>
          <p:cNvPr id="3" name="Content Placeholder 2"/>
          <p:cNvSpPr>
            <a:spLocks noGrp="1"/>
          </p:cNvSpPr>
          <p:nvPr>
            <p:ph idx="1"/>
          </p:nvPr>
        </p:nvSpPr>
        <p:spPr/>
        <p:txBody>
          <a:bodyPr/>
          <a:lstStyle/>
          <a:p>
            <a:pPr marL="0" indent="0">
              <a:buNone/>
            </a:pPr>
            <a:r>
              <a:rPr lang="en-US" sz="1800" b="1" u="sng" dirty="0"/>
              <a:t>Issue</a:t>
            </a:r>
            <a:r>
              <a:rPr lang="en-US" sz="1800" b="1" dirty="0"/>
              <a:t>:</a:t>
            </a:r>
          </a:p>
          <a:p>
            <a:pPr marL="0" indent="0">
              <a:spcBef>
                <a:spcPts val="800"/>
              </a:spcBef>
              <a:buNone/>
            </a:pPr>
            <a:r>
              <a:rPr lang="en-US" sz="1800" dirty="0"/>
              <a:t>MVO’s are incorrectly being submitted for </a:t>
            </a:r>
            <a:r>
              <a:rPr lang="en-US" sz="1800" dirty="0" smtClean="0"/>
              <a:t>IAG situations</a:t>
            </a:r>
            <a:endParaRPr lang="en-US" sz="1800" dirty="0"/>
          </a:p>
          <a:p>
            <a:pPr marL="0" indent="0">
              <a:spcBef>
                <a:spcPts val="2400"/>
              </a:spcBef>
              <a:buNone/>
            </a:pPr>
            <a:r>
              <a:rPr lang="en-US" sz="1800" b="1" u="sng" dirty="0"/>
              <a:t>Solution</a:t>
            </a:r>
            <a:r>
              <a:rPr lang="en-US" sz="1800" b="1" dirty="0"/>
              <a:t>:</a:t>
            </a:r>
          </a:p>
          <a:p>
            <a:pPr marL="0" indent="0">
              <a:spcBef>
                <a:spcPts val="800"/>
              </a:spcBef>
              <a:buNone/>
            </a:pPr>
            <a:r>
              <a:rPr lang="en-US" sz="1800" dirty="0"/>
              <a:t>CR’s </a:t>
            </a:r>
            <a:r>
              <a:rPr lang="en-US" sz="1800" b="1" i="1" u="sng" dirty="0">
                <a:solidFill>
                  <a:schemeClr val="accent5"/>
                </a:solidFill>
              </a:rPr>
              <a:t>SHOULD NOT</a:t>
            </a:r>
            <a:r>
              <a:rPr lang="en-US" sz="1800" b="1" i="1" dirty="0">
                <a:solidFill>
                  <a:schemeClr val="accent5"/>
                </a:solidFill>
              </a:rPr>
              <a:t> </a:t>
            </a:r>
            <a:r>
              <a:rPr lang="en-US" sz="1800" dirty="0"/>
              <a:t>issue MVOs for ESI IDs when </a:t>
            </a:r>
            <a:r>
              <a:rPr lang="en-US" sz="1800" dirty="0" smtClean="0"/>
              <a:t>IAG </a:t>
            </a:r>
            <a:r>
              <a:rPr lang="en-US" sz="1800" dirty="0"/>
              <a:t>situations occur and/or while the </a:t>
            </a:r>
            <a:r>
              <a:rPr lang="en-US" sz="1800" dirty="0" err="1"/>
              <a:t>MarkeTrak</a:t>
            </a:r>
            <a:r>
              <a:rPr lang="en-US" sz="1800" dirty="0"/>
              <a:t> IAG/IAL process is in progress</a:t>
            </a:r>
            <a:r>
              <a:rPr lang="en-US" sz="1800" dirty="0" smtClean="0"/>
              <a:t>.</a:t>
            </a:r>
            <a:endParaRPr lang="en-US" sz="1800" dirty="0"/>
          </a:p>
          <a:p>
            <a:pPr marL="0" indent="0">
              <a:spcBef>
                <a:spcPts val="2400"/>
              </a:spcBef>
              <a:buNone/>
            </a:pPr>
            <a:r>
              <a:rPr lang="en-US" sz="1800" b="1" u="sng" dirty="0"/>
              <a:t>Best Practices</a:t>
            </a:r>
            <a:r>
              <a:rPr lang="en-US" sz="1800" b="1" dirty="0"/>
              <a:t>:</a:t>
            </a:r>
          </a:p>
          <a:p>
            <a:pPr marL="0" indent="0">
              <a:spcBef>
                <a:spcPts val="800"/>
              </a:spcBef>
              <a:buNone/>
            </a:pPr>
            <a:r>
              <a:rPr lang="en-US" sz="1800" dirty="0"/>
              <a:t>Ask probing questions to ensure proper customer action is taken. (i.e. “Do you currently live here?”; “Was the original address given incorrect?”</a:t>
            </a:r>
          </a:p>
        </p:txBody>
      </p:sp>
    </p:spTree>
    <p:extLst>
      <p:ext uri="{BB962C8B-B14F-4D97-AF65-F5344CB8AC3E}">
        <p14:creationId xmlns:p14="http://schemas.microsoft.com/office/powerpoint/2010/main" val="239225817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3rd Party Transactions</a:t>
            </a:r>
          </a:p>
        </p:txBody>
      </p:sp>
      <p:sp>
        <p:nvSpPr>
          <p:cNvPr id="3" name="Content Placeholder 2"/>
          <p:cNvSpPr>
            <a:spLocks noGrp="1"/>
          </p:cNvSpPr>
          <p:nvPr>
            <p:ph idx="1"/>
          </p:nvPr>
        </p:nvSpPr>
        <p:spPr/>
        <p:txBody>
          <a:bodyPr/>
          <a:lstStyle/>
          <a:p>
            <a:pPr marL="0" indent="0">
              <a:spcBef>
                <a:spcPts val="600"/>
              </a:spcBef>
              <a:buNone/>
            </a:pPr>
            <a:r>
              <a:rPr lang="en-US" sz="1800" b="1" u="sng" dirty="0"/>
              <a:t>Issue</a:t>
            </a:r>
            <a:r>
              <a:rPr lang="en-US" sz="1800" b="1" dirty="0"/>
              <a:t>:</a:t>
            </a:r>
          </a:p>
          <a:p>
            <a:pPr marL="0" indent="0">
              <a:spcBef>
                <a:spcPts val="600"/>
              </a:spcBef>
              <a:buNone/>
            </a:pPr>
            <a:r>
              <a:rPr lang="en-US" sz="1800" dirty="0"/>
              <a:t>3rd party transaction has occurred, nullifying the IAG </a:t>
            </a:r>
            <a:r>
              <a:rPr lang="en-US" sz="1800" dirty="0" err="1"/>
              <a:t>MarkeTrak</a:t>
            </a:r>
            <a:r>
              <a:rPr lang="en-US" sz="1800" dirty="0"/>
              <a:t> therefore causing the Gaining CR to be left with charges they may not be able to recover.</a:t>
            </a:r>
          </a:p>
          <a:p>
            <a:pPr marL="0" indent="0">
              <a:spcBef>
                <a:spcPts val="1200"/>
              </a:spcBef>
              <a:buNone/>
            </a:pPr>
            <a:r>
              <a:rPr lang="en-US" sz="1800" b="1" u="sng" dirty="0"/>
              <a:t>Solution</a:t>
            </a:r>
            <a:r>
              <a:rPr lang="en-US" sz="1800" b="1" dirty="0"/>
              <a:t>:</a:t>
            </a:r>
          </a:p>
          <a:p>
            <a:pPr marL="0" indent="0">
              <a:spcBef>
                <a:spcPts val="600"/>
              </a:spcBef>
              <a:buNone/>
            </a:pPr>
            <a:r>
              <a:rPr lang="en-US" sz="1800" dirty="0"/>
              <a:t>Utilize the applicable market approved process to regain a lost ESI ID via </a:t>
            </a:r>
            <a:r>
              <a:rPr lang="en-US" sz="1800" dirty="0" err="1"/>
              <a:t>MarkeTrak</a:t>
            </a:r>
            <a:r>
              <a:rPr lang="en-US" sz="1800" dirty="0"/>
              <a:t>. Educate the customer as to what the process entails and set proper expectations with the customer.</a:t>
            </a:r>
          </a:p>
          <a:p>
            <a:pPr marL="0" indent="0">
              <a:spcBef>
                <a:spcPts val="1200"/>
              </a:spcBef>
              <a:buNone/>
            </a:pPr>
            <a:r>
              <a:rPr lang="en-US" sz="1800" b="1" u="sng" dirty="0"/>
              <a:t>Best Practices</a:t>
            </a:r>
            <a:r>
              <a:rPr lang="en-US" sz="1800" b="1" dirty="0"/>
              <a:t>:</a:t>
            </a:r>
          </a:p>
          <a:p>
            <a:pPr marL="0" indent="0">
              <a:spcBef>
                <a:spcPts val="600"/>
              </a:spcBef>
              <a:buNone/>
            </a:pPr>
            <a:r>
              <a:rPr lang="en-US" sz="1800" dirty="0"/>
              <a:t>Identify </a:t>
            </a:r>
            <a:r>
              <a:rPr lang="en-US" sz="1800" dirty="0" smtClean="0"/>
              <a:t>IAGs </a:t>
            </a:r>
            <a:r>
              <a:rPr lang="en-US" sz="1800" dirty="0"/>
              <a:t>in progress for ESI IDs by:</a:t>
            </a:r>
          </a:p>
          <a:p>
            <a:pPr marL="640080">
              <a:spcBef>
                <a:spcPts val="600"/>
              </a:spcBef>
            </a:pPr>
            <a:r>
              <a:rPr lang="en-US" sz="1800" dirty="0"/>
              <a:t>Identifying </a:t>
            </a:r>
            <a:r>
              <a:rPr lang="en-US" sz="1800" dirty="0" smtClean="0"/>
              <a:t>IAGs </a:t>
            </a:r>
            <a:r>
              <a:rPr lang="en-US" sz="1800" dirty="0"/>
              <a:t>on daily basis utilizing ERCOT </a:t>
            </a:r>
            <a:r>
              <a:rPr lang="en-US" sz="1800" dirty="0" err="1"/>
              <a:t>MarkeTrak</a:t>
            </a:r>
            <a:r>
              <a:rPr lang="en-US" sz="1800" dirty="0"/>
              <a:t> reporting or notification</a:t>
            </a:r>
          </a:p>
          <a:p>
            <a:pPr marL="640080">
              <a:spcBef>
                <a:spcPts val="600"/>
              </a:spcBef>
            </a:pPr>
            <a:r>
              <a:rPr lang="en-US" sz="1800" dirty="0"/>
              <a:t>Flagging within your own system the ESI IDs that have been IAG/IAL to ensure subsequent transactions are not submitted to the market until the </a:t>
            </a:r>
            <a:r>
              <a:rPr lang="en-US" sz="1800" dirty="0" smtClean="0"/>
              <a:t>IAG </a:t>
            </a:r>
            <a:r>
              <a:rPr lang="en-US" sz="1800" dirty="0"/>
              <a:t>is completed.</a:t>
            </a:r>
          </a:p>
          <a:p>
            <a:pPr marL="640080">
              <a:spcBef>
                <a:spcPts val="600"/>
              </a:spcBef>
            </a:pPr>
            <a:r>
              <a:rPr lang="en-US" sz="1800" dirty="0"/>
              <a:t>Timely resolution of IAG/IAL </a:t>
            </a:r>
            <a:r>
              <a:rPr lang="en-US" sz="1800" dirty="0" err="1"/>
              <a:t>MarkeTraks</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206</a:t>
            </a:fld>
            <a:endParaRPr lang="en-US"/>
          </a:p>
        </p:txBody>
      </p:sp>
    </p:spTree>
    <p:extLst>
      <p:ext uri="{BB962C8B-B14F-4D97-AF65-F5344CB8AC3E}">
        <p14:creationId xmlns:p14="http://schemas.microsoft.com/office/powerpoint/2010/main" val="407582863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Non-timely resolution of </a:t>
            </a:r>
            <a:r>
              <a:rPr lang="en-US" dirty="0" smtClean="0"/>
              <a:t>IAG’s</a:t>
            </a:r>
            <a:endParaRPr lang="en-US" dirty="0"/>
          </a:p>
        </p:txBody>
      </p:sp>
      <p:sp>
        <p:nvSpPr>
          <p:cNvPr id="3" name="Content Placeholder 2"/>
          <p:cNvSpPr>
            <a:spLocks noGrp="1"/>
          </p:cNvSpPr>
          <p:nvPr>
            <p:ph idx="1"/>
          </p:nvPr>
        </p:nvSpPr>
        <p:spPr>
          <a:xfrm>
            <a:off x="381000" y="916860"/>
            <a:ext cx="4728411" cy="5179140"/>
          </a:xfrm>
        </p:spPr>
        <p:txBody>
          <a:bodyPr/>
          <a:lstStyle/>
          <a:p>
            <a:pPr marL="0" indent="0">
              <a:spcBef>
                <a:spcPts val="600"/>
              </a:spcBef>
              <a:buNone/>
            </a:pPr>
            <a:r>
              <a:rPr lang="en-US" sz="2000" b="1" u="sng" dirty="0"/>
              <a:t>Issue</a:t>
            </a:r>
            <a:r>
              <a:rPr lang="en-US" sz="2000" b="1" dirty="0"/>
              <a:t>:</a:t>
            </a:r>
          </a:p>
          <a:p>
            <a:pPr marL="0" indent="0">
              <a:spcBef>
                <a:spcPts val="600"/>
              </a:spcBef>
              <a:buNone/>
            </a:pPr>
            <a:r>
              <a:rPr lang="en-US" sz="2000" dirty="0"/>
              <a:t>MTs and/or Escalated MTs are not receiving responses or being completed in a timely manner</a:t>
            </a:r>
          </a:p>
          <a:p>
            <a:pPr marL="0" indent="0">
              <a:spcBef>
                <a:spcPts val="1800"/>
              </a:spcBef>
              <a:buNone/>
            </a:pPr>
            <a:r>
              <a:rPr lang="en-US" sz="2000" b="1" u="sng" dirty="0"/>
              <a:t>Solution</a:t>
            </a:r>
            <a:r>
              <a:rPr lang="en-US" sz="2000" b="1" dirty="0"/>
              <a:t>:</a:t>
            </a:r>
          </a:p>
          <a:p>
            <a:pPr marL="0" indent="0">
              <a:spcBef>
                <a:spcPts val="600"/>
              </a:spcBef>
              <a:buNone/>
            </a:pPr>
            <a:r>
              <a:rPr lang="en-US" sz="2000" dirty="0"/>
              <a:t>Market participants should update their “rolodex” with the appropriate escalation contacts</a:t>
            </a:r>
          </a:p>
          <a:p>
            <a:pPr marL="0" indent="0">
              <a:spcBef>
                <a:spcPts val="1800"/>
              </a:spcBef>
              <a:buNone/>
            </a:pPr>
            <a:r>
              <a:rPr lang="en-US" sz="2000" b="1" u="sng" dirty="0"/>
              <a:t>Best Practices</a:t>
            </a:r>
            <a:r>
              <a:rPr lang="en-US" sz="2000" b="1" dirty="0"/>
              <a:t>:</a:t>
            </a:r>
          </a:p>
          <a:p>
            <a:pPr marL="548640">
              <a:spcBef>
                <a:spcPts val="600"/>
              </a:spcBef>
            </a:pPr>
            <a:r>
              <a:rPr lang="en-US" sz="2000" dirty="0"/>
              <a:t>Designate one of the escalation contacts as a departmental mailbox instead of an individual</a:t>
            </a:r>
          </a:p>
          <a:p>
            <a:pPr marL="548640">
              <a:spcBef>
                <a:spcPts val="600"/>
              </a:spcBef>
            </a:pPr>
            <a:r>
              <a:rPr lang="en-US" sz="2000" dirty="0"/>
              <a:t>Audit the Rolodex list on Quarterly basis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207</a:t>
            </a:fld>
            <a:endParaRPr lang="en-US"/>
          </a:p>
        </p:txBody>
      </p:sp>
      <p:sp>
        <p:nvSpPr>
          <p:cNvPr id="5" name="TextBox 4"/>
          <p:cNvSpPr txBox="1"/>
          <p:nvPr/>
        </p:nvSpPr>
        <p:spPr>
          <a:xfrm>
            <a:off x="5417707" y="1077880"/>
            <a:ext cx="3383393" cy="4431983"/>
          </a:xfrm>
          <a:prstGeom prst="rect">
            <a:avLst/>
          </a:prstGeom>
          <a:solidFill>
            <a:schemeClr val="tx1"/>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82880" tIns="182880" rIns="182880" bIns="182880">
            <a:spAutoFit/>
          </a:bodyPr>
          <a:lstStyle/>
          <a:p>
            <a:pPr indent="-568325">
              <a:spcBef>
                <a:spcPts val="1200"/>
              </a:spcBef>
              <a:buSzPct val="68000"/>
              <a:defRPr/>
            </a:pPr>
            <a:r>
              <a:rPr lang="en-US" altLang="en-US" sz="1600" b="1" i="1" dirty="0">
                <a:solidFill>
                  <a:prstClr val="white"/>
                </a:solidFill>
              </a:rPr>
              <a:t>Expected level of performance:</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After </a:t>
            </a:r>
            <a:r>
              <a:rPr lang="en-US" altLang="en-US" sz="1600" dirty="0">
                <a:solidFill>
                  <a:schemeClr val="bg1"/>
                </a:solidFill>
              </a:rPr>
              <a:t>3 </a:t>
            </a:r>
            <a:r>
              <a:rPr lang="en-US" altLang="en-US" sz="1600" dirty="0">
                <a:solidFill>
                  <a:prstClr val="white"/>
                </a:solidFill>
              </a:rPr>
              <a:t>calendar days if a </a:t>
            </a:r>
            <a:r>
              <a:rPr lang="en-US" altLang="en-US" sz="1600" dirty="0" err="1">
                <a:solidFill>
                  <a:prstClr val="white"/>
                </a:solidFill>
              </a:rPr>
              <a:t>MarkeTrak</a:t>
            </a:r>
            <a:r>
              <a:rPr lang="en-US" altLang="en-US" sz="1600" dirty="0">
                <a:solidFill>
                  <a:prstClr val="white"/>
                </a:solidFill>
              </a:rPr>
              <a:t> issue remains in “New Status” an automatic escalation email is generated.</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Initial Response – 10 calendar days</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Updating the issue thereafter – 7 calendar days</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Per 7.3.2.3.1 “Reinstatement Date” - The Backdate MVI  must be sent No later than 12 days after the submittal of the Inadvertent </a:t>
            </a:r>
            <a:r>
              <a:rPr lang="en-US" altLang="en-US" sz="1600" dirty="0" err="1" smtClean="0">
                <a:solidFill>
                  <a:prstClr val="white"/>
                </a:solidFill>
              </a:rPr>
              <a:t>MarkeTrak</a:t>
            </a:r>
            <a:endParaRPr lang="en-US" sz="1600" dirty="0">
              <a:solidFill>
                <a:prstClr val="white"/>
              </a:solidFill>
            </a:endParaRPr>
          </a:p>
        </p:txBody>
      </p:sp>
    </p:spTree>
    <p:extLst>
      <p:ext uri="{BB962C8B-B14F-4D97-AF65-F5344CB8AC3E}">
        <p14:creationId xmlns:p14="http://schemas.microsoft.com/office/powerpoint/2010/main" val="143061663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Current Occupant</a:t>
            </a:r>
          </a:p>
        </p:txBody>
      </p:sp>
      <p:sp>
        <p:nvSpPr>
          <p:cNvPr id="3" name="Content Placeholder 2"/>
          <p:cNvSpPr>
            <a:spLocks noGrp="1"/>
          </p:cNvSpPr>
          <p:nvPr>
            <p:ph idx="1"/>
          </p:nvPr>
        </p:nvSpPr>
        <p:spPr>
          <a:xfrm>
            <a:off x="381000" y="916861"/>
            <a:ext cx="8458200" cy="3623878"/>
          </a:xfrm>
        </p:spPr>
        <p:txBody>
          <a:bodyPr/>
          <a:lstStyle/>
          <a:p>
            <a:pPr marL="0" indent="0">
              <a:spcBef>
                <a:spcPts val="600"/>
              </a:spcBef>
              <a:buNone/>
            </a:pPr>
            <a:r>
              <a:rPr lang="en-US" sz="2000" b="1" u="sng" dirty="0"/>
              <a:t>Issue</a:t>
            </a:r>
            <a:r>
              <a:rPr lang="en-US" sz="2000" b="1" dirty="0"/>
              <a:t>:</a:t>
            </a:r>
          </a:p>
          <a:p>
            <a:pPr marL="0" indent="0">
              <a:spcBef>
                <a:spcPts val="600"/>
              </a:spcBef>
              <a:buNone/>
            </a:pPr>
            <a:r>
              <a:rPr lang="en-US" sz="2000" dirty="0"/>
              <a:t>Losing REP responds to an </a:t>
            </a:r>
            <a:r>
              <a:rPr lang="en-US" sz="2000" dirty="0" smtClean="0"/>
              <a:t>IAG </a:t>
            </a:r>
            <a:r>
              <a:rPr lang="en-US" sz="2000" dirty="0"/>
              <a:t>indicating “their customer no longer occupies the premise” and attempts to ‘</a:t>
            </a:r>
            <a:r>
              <a:rPr lang="en-US" sz="2000" dirty="0" err="1"/>
              <a:t>unexecute</a:t>
            </a:r>
            <a:r>
              <a:rPr lang="en-US" sz="2000" dirty="0"/>
              <a:t>’ the IAG MT issue.</a:t>
            </a:r>
          </a:p>
          <a:p>
            <a:pPr marL="0" indent="0">
              <a:spcBef>
                <a:spcPts val="1800"/>
              </a:spcBef>
              <a:buNone/>
            </a:pPr>
            <a:r>
              <a:rPr lang="en-US" sz="2000" b="1" u="sng" dirty="0" smtClean="0"/>
              <a:t>Solution</a:t>
            </a:r>
            <a:r>
              <a:rPr lang="en-US" sz="2000" b="1" dirty="0"/>
              <a:t>:</a:t>
            </a:r>
          </a:p>
          <a:p>
            <a:pPr marL="0" indent="0">
              <a:spcBef>
                <a:spcPts val="600"/>
              </a:spcBef>
              <a:buNone/>
            </a:pPr>
            <a:r>
              <a:rPr lang="en-US" sz="2000" dirty="0"/>
              <a:t>“Customer no longer occupies the Premise” is NOT a valid reason for </a:t>
            </a:r>
            <a:r>
              <a:rPr lang="en-US" sz="2000" dirty="0" err="1"/>
              <a:t>unexecuting</a:t>
            </a:r>
            <a:r>
              <a:rPr lang="en-US" sz="2000" dirty="0"/>
              <a:t> MT (RMG 7.3.2.5 Invalid Reject/</a:t>
            </a:r>
            <a:r>
              <a:rPr lang="en-US" sz="2000" dirty="0" err="1"/>
              <a:t>Unexecutable</a:t>
            </a:r>
            <a:r>
              <a:rPr lang="en-US" sz="2000" dirty="0"/>
              <a:t> Reasons)</a:t>
            </a:r>
          </a:p>
          <a:p>
            <a:pPr marL="0" indent="0">
              <a:spcBef>
                <a:spcPts val="1800"/>
              </a:spcBef>
              <a:buNone/>
            </a:pPr>
            <a:r>
              <a:rPr lang="en-US" sz="2000" b="1" u="sng" dirty="0" smtClean="0"/>
              <a:t>Best </a:t>
            </a:r>
            <a:r>
              <a:rPr lang="en-US" sz="2000" b="1" u="sng" dirty="0"/>
              <a:t>Practice</a:t>
            </a:r>
            <a:r>
              <a:rPr lang="en-US" sz="2000" b="1" dirty="0"/>
              <a:t>:</a:t>
            </a:r>
          </a:p>
          <a:p>
            <a:pPr marL="0" indent="0">
              <a:spcBef>
                <a:spcPts val="600"/>
              </a:spcBef>
              <a:buNone/>
            </a:pPr>
            <a:r>
              <a:rPr lang="en-US" sz="2000" dirty="0"/>
              <a:t>Losing REP must regain ESI ID and initiate a “current occupant” process</a:t>
            </a:r>
          </a:p>
          <a:p>
            <a:pPr lvl="1">
              <a:buSzPct val="90000"/>
              <a:buFont typeface="Wingdings" panose="05000000000000000000" pitchFamily="2" charset="2"/>
              <a:buChar char="Ø"/>
            </a:pPr>
            <a:r>
              <a:rPr lang="en-US" sz="2000" b="1" dirty="0">
                <a:solidFill>
                  <a:schemeClr val="accent5"/>
                </a:solidFill>
              </a:rPr>
              <a:t>Reference: PUCT Subst. R. 25.489(</a:t>
            </a:r>
            <a:r>
              <a:rPr lang="en-US" sz="2000" b="1" dirty="0" err="1">
                <a:solidFill>
                  <a:schemeClr val="accent5"/>
                </a:solidFill>
              </a:rPr>
              <a:t>i</a:t>
            </a:r>
            <a:r>
              <a:rPr lang="en-US" sz="2000" b="1" dirty="0">
                <a:solidFill>
                  <a:schemeClr val="accent5"/>
                </a:solidFill>
              </a:rPr>
              <a:t>) </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208</a:t>
            </a:fld>
            <a:endParaRPr lang="en-US"/>
          </a:p>
        </p:txBody>
      </p:sp>
    </p:spTree>
    <p:extLst>
      <p:ext uri="{BB962C8B-B14F-4D97-AF65-F5344CB8AC3E}">
        <p14:creationId xmlns:p14="http://schemas.microsoft.com/office/powerpoint/2010/main" val="404912846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Hold on </a:t>
            </a:r>
            <a:r>
              <a:rPr lang="en-US" dirty="0" smtClean="0"/>
              <a:t>IAG</a:t>
            </a:r>
            <a:endParaRPr lang="en-US" dirty="0"/>
          </a:p>
        </p:txBody>
      </p:sp>
      <p:sp>
        <p:nvSpPr>
          <p:cNvPr id="3" name="Content Placeholder 2"/>
          <p:cNvSpPr>
            <a:spLocks noGrp="1"/>
          </p:cNvSpPr>
          <p:nvPr>
            <p:ph idx="1"/>
          </p:nvPr>
        </p:nvSpPr>
        <p:spPr>
          <a:xfrm>
            <a:off x="381000" y="916861"/>
            <a:ext cx="8458200" cy="3827078"/>
          </a:xfrm>
        </p:spPr>
        <p:txBody>
          <a:bodyPr/>
          <a:lstStyle/>
          <a:p>
            <a:pPr marL="0" indent="0">
              <a:buNone/>
            </a:pPr>
            <a:r>
              <a:rPr lang="en-US" sz="2000" b="1" u="sng" dirty="0" smtClean="0"/>
              <a:t>Issue</a:t>
            </a:r>
            <a:r>
              <a:rPr lang="en-US" sz="2000" b="1" dirty="0" smtClean="0"/>
              <a:t>:</a:t>
            </a:r>
          </a:p>
          <a:p>
            <a:pPr marL="0" indent="0">
              <a:spcBef>
                <a:spcPts val="600"/>
              </a:spcBef>
              <a:buNone/>
            </a:pPr>
            <a:r>
              <a:rPr lang="en-US" sz="2000" dirty="0" smtClean="0"/>
              <a:t>A switch hold is active on account which has been identified as having an IAG</a:t>
            </a:r>
          </a:p>
          <a:p>
            <a:pPr marL="0" indent="0">
              <a:spcBef>
                <a:spcPts val="1800"/>
              </a:spcBef>
              <a:buNone/>
            </a:pPr>
            <a:r>
              <a:rPr lang="en-US" sz="2000" b="1" u="sng" dirty="0" smtClean="0"/>
              <a:t>Solution</a:t>
            </a:r>
            <a:r>
              <a:rPr lang="en-US" sz="2000" b="1" dirty="0"/>
              <a:t>:</a:t>
            </a:r>
          </a:p>
          <a:p>
            <a:pPr marL="0" indent="0">
              <a:spcBef>
                <a:spcPts val="600"/>
              </a:spcBef>
              <a:buNone/>
            </a:pPr>
            <a:r>
              <a:rPr lang="en-US" sz="2000" dirty="0"/>
              <a:t>When </a:t>
            </a:r>
            <a:r>
              <a:rPr lang="en-US" sz="2000" dirty="0" smtClean="0"/>
              <a:t>IAG </a:t>
            </a:r>
            <a:r>
              <a:rPr lang="en-US" sz="2000" dirty="0"/>
              <a:t>is submitted and accepted, the switch hold should be removed in order prevent BDMVI from being rejected and any delay in completing the </a:t>
            </a:r>
            <a:r>
              <a:rPr lang="en-US" sz="2000" dirty="0" err="1" smtClean="0"/>
              <a:t>MarkeTrak</a:t>
            </a:r>
            <a:endParaRPr lang="en-US" sz="2000" dirty="0"/>
          </a:p>
          <a:p>
            <a:pPr marL="0" indent="0">
              <a:spcBef>
                <a:spcPts val="1800"/>
              </a:spcBef>
              <a:buNone/>
            </a:pPr>
            <a:r>
              <a:rPr lang="en-US" sz="2000" b="1" u="sng" dirty="0"/>
              <a:t>Best Practice</a:t>
            </a:r>
            <a:r>
              <a:rPr lang="en-US" sz="2000" b="1" dirty="0"/>
              <a:t>:</a:t>
            </a:r>
          </a:p>
          <a:p>
            <a:pPr marL="0" indent="0">
              <a:spcBef>
                <a:spcPts val="600"/>
              </a:spcBef>
              <a:buNone/>
            </a:pPr>
            <a:r>
              <a:rPr lang="en-US" sz="2000" dirty="0"/>
              <a:t>When working IAL/IAG issues identify if your ESI ID currently has a Switch Hold active and remove as needed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209</a:t>
            </a:fld>
            <a:endParaRPr lang="en-US"/>
          </a:p>
        </p:txBody>
      </p:sp>
    </p:spTree>
    <p:extLst>
      <p:ext uri="{BB962C8B-B14F-4D97-AF65-F5344CB8AC3E}">
        <p14:creationId xmlns:p14="http://schemas.microsoft.com/office/powerpoint/2010/main" val="3578821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smtClean="0">
              <a:solidFill>
                <a:schemeClr val="tx2"/>
              </a:solidFill>
            </a:endParaRPr>
          </a:p>
          <a:p>
            <a:pPr>
              <a:spcBef>
                <a:spcPts val="600"/>
              </a:spcBef>
            </a:pPr>
            <a:r>
              <a:rPr lang="en-US" sz="2800" b="1" dirty="0" smtClean="0">
                <a:solidFill>
                  <a:schemeClr val="tx2"/>
                </a:solidFill>
              </a:rPr>
              <a:t>Email </a:t>
            </a:r>
            <a:r>
              <a:rPr lang="en-US" sz="2800" b="1" dirty="0">
                <a:solidFill>
                  <a:schemeClr val="tx2"/>
                </a:solidFill>
              </a:rPr>
              <a:t>Notifications</a:t>
            </a:r>
          </a:p>
        </p:txBody>
      </p:sp>
    </p:spTree>
    <p:extLst>
      <p:ext uri="{BB962C8B-B14F-4D97-AF65-F5344CB8AC3E}">
        <p14:creationId xmlns:p14="http://schemas.microsoft.com/office/powerpoint/2010/main" val="175900291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210</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68446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21196"/>
            <a:ext cx="5105400" cy="815608"/>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a:solidFill>
                <a:schemeClr val="tx2"/>
              </a:solidFill>
            </a:endParaRPr>
          </a:p>
          <a:p>
            <a:pPr>
              <a:spcBef>
                <a:spcPts val="600"/>
              </a:spcBef>
            </a:pPr>
            <a:r>
              <a:rPr lang="en-US" sz="2800" b="1" dirty="0" smtClean="0">
                <a:solidFill>
                  <a:schemeClr val="tx2"/>
                </a:solidFill>
              </a:rPr>
              <a:t>IAG </a:t>
            </a:r>
            <a:r>
              <a:rPr lang="en-US" sz="2800" b="1" dirty="0">
                <a:solidFill>
                  <a:schemeClr val="tx2"/>
                </a:solidFill>
              </a:rPr>
              <a:t>/ IAL Reporting</a:t>
            </a:r>
            <a:endParaRPr lang="en-US" sz="2800" dirty="0">
              <a:solidFill>
                <a:schemeClr val="tx2"/>
              </a:solidFill>
            </a:endParaRPr>
          </a:p>
        </p:txBody>
      </p:sp>
    </p:spTree>
    <p:extLst>
      <p:ext uri="{BB962C8B-B14F-4D97-AF65-F5344CB8AC3E}">
        <p14:creationId xmlns:p14="http://schemas.microsoft.com/office/powerpoint/2010/main" val="177638884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IAG/IAL Reporting</a:t>
            </a:r>
          </a:p>
        </p:txBody>
      </p:sp>
      <p:sp>
        <p:nvSpPr>
          <p:cNvPr id="3" name="Content Placeholder 2"/>
          <p:cNvSpPr>
            <a:spLocks noGrp="1"/>
          </p:cNvSpPr>
          <p:nvPr>
            <p:ph idx="1"/>
          </p:nvPr>
        </p:nvSpPr>
        <p:spPr/>
        <p:txBody>
          <a:bodyPr/>
          <a:lstStyle/>
          <a:p>
            <a:pPr marL="0" indent="0">
              <a:spcBef>
                <a:spcPts val="1200"/>
              </a:spcBef>
              <a:buNone/>
            </a:pPr>
            <a:r>
              <a:rPr lang="en-US" sz="2200" b="1" dirty="0"/>
              <a:t>What information is reported?</a:t>
            </a:r>
          </a:p>
          <a:p>
            <a:pPr marL="365760" indent="-365760">
              <a:spcBef>
                <a:spcPts val="1800"/>
              </a:spcBef>
              <a:buSzPct val="90000"/>
              <a:buFont typeface="Wingdings" panose="05000000000000000000" pitchFamily="2" charset="2"/>
              <a:buChar char="Ø"/>
            </a:pPr>
            <a:r>
              <a:rPr lang="en-US" sz="2200" dirty="0"/>
              <a:t>Monthly IAG/IAL Statistics</a:t>
            </a:r>
          </a:p>
          <a:p>
            <a:pPr marL="365760" indent="-365760">
              <a:spcBef>
                <a:spcPts val="1200"/>
              </a:spcBef>
              <a:buSzPct val="90000"/>
              <a:buFont typeface="Wingdings" panose="05000000000000000000" pitchFamily="2" charset="2"/>
              <a:buChar char="Ø"/>
            </a:pPr>
            <a:r>
              <a:rPr lang="en-US" sz="2200" dirty="0"/>
              <a:t>Top 10 Monthly – IAG/IAL</a:t>
            </a:r>
          </a:p>
          <a:p>
            <a:pPr marL="365760" indent="-365760">
              <a:spcBef>
                <a:spcPts val="1200"/>
              </a:spcBef>
              <a:buSzPct val="90000"/>
              <a:buFont typeface="Wingdings" panose="05000000000000000000" pitchFamily="2" charset="2"/>
              <a:buChar char="Ø"/>
            </a:pPr>
            <a:r>
              <a:rPr lang="en-US" sz="2200" dirty="0"/>
              <a:t>Top 10 – 12 Month Average IAG/IAL </a:t>
            </a:r>
          </a:p>
          <a:p>
            <a:pPr marL="640080" lvl="1">
              <a:spcBef>
                <a:spcPts val="1200"/>
              </a:spcBef>
              <a:buSzPct val="90000"/>
              <a:buFont typeface="Arial" panose="020B0604020202020204" pitchFamily="34" charset="0"/>
              <a:buChar char="•"/>
            </a:pPr>
            <a:r>
              <a:rPr lang="en-US" sz="2200" dirty="0"/>
              <a:t>% of the aggregated totals for the last 12 months</a:t>
            </a:r>
          </a:p>
          <a:p>
            <a:pPr marL="365760" indent="-365760">
              <a:spcBef>
                <a:spcPts val="1200"/>
              </a:spcBef>
              <a:buSzPct val="90000"/>
              <a:buFont typeface="Wingdings" panose="05000000000000000000" pitchFamily="2" charset="2"/>
              <a:buChar char="Ø"/>
            </a:pPr>
            <a:r>
              <a:rPr lang="en-US" sz="2200" dirty="0"/>
              <a:t>Explanation of the IAG/IAL Stats</a:t>
            </a:r>
          </a:p>
          <a:p>
            <a:pPr marL="365760" indent="-365760">
              <a:spcBef>
                <a:spcPts val="1200"/>
              </a:spcBef>
              <a:buSzPct val="90000"/>
              <a:buFont typeface="Wingdings" panose="05000000000000000000" pitchFamily="2" charset="2"/>
              <a:buChar char="Ø"/>
            </a:pPr>
            <a:r>
              <a:rPr lang="en-US" sz="2200" dirty="0"/>
              <a:t>Top REPs – 12 Month Average Rescission</a:t>
            </a:r>
          </a:p>
          <a:p>
            <a:pPr marL="640080">
              <a:spcBef>
                <a:spcPts val="1200"/>
              </a:spcBef>
              <a:buSzPct val="90000"/>
            </a:pPr>
            <a:r>
              <a:rPr lang="en-US" sz="2200" dirty="0"/>
              <a:t>% of the aggregated totals for the last 12 months</a:t>
            </a:r>
          </a:p>
          <a:p>
            <a:pPr marL="365760" indent="-365760">
              <a:spcBef>
                <a:spcPts val="1200"/>
              </a:spcBef>
              <a:buSzPct val="90000"/>
              <a:buFont typeface="Wingdings" panose="05000000000000000000" pitchFamily="2" charset="2"/>
              <a:buChar char="Ø"/>
            </a:pPr>
            <a:r>
              <a:rPr lang="en-US" sz="2200" dirty="0"/>
              <a:t>Explanation of Rescission Stats</a:t>
            </a:r>
          </a:p>
          <a:p>
            <a:pPr marL="365760" indent="-365760">
              <a:spcBef>
                <a:spcPts val="1200"/>
              </a:spcBef>
              <a:buSzPct val="90000"/>
              <a:buFont typeface="Wingdings" panose="05000000000000000000" pitchFamily="2" charset="2"/>
              <a:buChar char="Ø"/>
            </a:pPr>
            <a:r>
              <a:rPr lang="en-US" sz="2200" dirty="0"/>
              <a:t>18 Month Running Market Totals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212</a:t>
            </a:fld>
            <a:endParaRPr lang="en-US"/>
          </a:p>
        </p:txBody>
      </p:sp>
    </p:spTree>
    <p:extLst>
      <p:ext uri="{BB962C8B-B14F-4D97-AF65-F5344CB8AC3E}">
        <p14:creationId xmlns:p14="http://schemas.microsoft.com/office/powerpoint/2010/main" val="224489931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January 2018 – IAG / IAL 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213</a:t>
            </a:fld>
            <a:endParaRPr lang="en-US"/>
          </a:p>
        </p:txBody>
      </p:sp>
      <p:sp>
        <p:nvSpPr>
          <p:cNvPr id="7" name="TextBox 6"/>
          <p:cNvSpPr txBox="1"/>
          <p:nvPr/>
        </p:nvSpPr>
        <p:spPr>
          <a:xfrm>
            <a:off x="188546" y="4516969"/>
            <a:ext cx="8766908" cy="1600438"/>
          </a:xfrm>
          <a:prstGeom prst="rect">
            <a:avLst/>
          </a:prstGeom>
          <a:noFill/>
        </p:spPr>
        <p:txBody>
          <a:bodyPr wrap="square" rtlCol="0">
            <a:spAutoFit/>
          </a:bodyPr>
          <a:lstStyle/>
          <a:p>
            <a:pPr>
              <a:spcBef>
                <a:spcPts val="600"/>
              </a:spcBef>
            </a:pPr>
            <a:r>
              <a:rPr lang="en-US" altLang="en-US" b="1" dirty="0">
                <a:solidFill>
                  <a:schemeClr val="tx2"/>
                </a:solidFill>
                <a:latin typeface="+mj-lt"/>
              </a:rPr>
              <a:t>The above chart shows a count of REPs whose IAG/IAL percentage of their total enrollments is below 1%.</a:t>
            </a:r>
          </a:p>
          <a:p>
            <a:pPr marL="365760" lvl="2" indent="-182880">
              <a:spcBef>
                <a:spcPts val="1200"/>
              </a:spcBef>
              <a:buFont typeface="Arial" panose="020B0604020202020204" pitchFamily="34" charset="0"/>
              <a:buChar char="•"/>
            </a:pPr>
            <a:r>
              <a:rPr lang="en-US" altLang="en-US" sz="1400" dirty="0">
                <a:solidFill>
                  <a:schemeClr val="tx2"/>
                </a:solidFill>
                <a:latin typeface="+mj-lt"/>
              </a:rPr>
              <a:t>Blue row shows counts of REPs that have less than 500 total enrollments by their % ranges</a:t>
            </a:r>
          </a:p>
          <a:p>
            <a:pPr marL="365760" lvl="2" indent="-182880">
              <a:spcBef>
                <a:spcPts val="600"/>
              </a:spcBef>
              <a:buFont typeface="Arial" panose="020B0604020202020204" pitchFamily="34" charset="0"/>
              <a:buChar char="•"/>
            </a:pPr>
            <a:r>
              <a:rPr lang="en-US" altLang="en-US" sz="1400" dirty="0">
                <a:solidFill>
                  <a:schemeClr val="tx2"/>
                </a:solidFill>
                <a:latin typeface="+mj-lt"/>
              </a:rPr>
              <a:t>Orange row shows counts of REPs that have between 500 and 2500 total enrollments by their % ranges</a:t>
            </a:r>
          </a:p>
          <a:p>
            <a:pPr marL="365760" lvl="2" indent="-182880">
              <a:spcBef>
                <a:spcPts val="600"/>
              </a:spcBef>
              <a:buFont typeface="Arial" panose="020B0604020202020204" pitchFamily="34" charset="0"/>
              <a:buChar char="•"/>
            </a:pPr>
            <a:r>
              <a:rPr lang="en-US" altLang="en-US" sz="1400" dirty="0">
                <a:solidFill>
                  <a:schemeClr val="tx2"/>
                </a:solidFill>
                <a:latin typeface="+mj-lt"/>
              </a:rPr>
              <a:t>Purple row shows counts of REPs that have greater than 2500 total enrollments by their % ranges</a:t>
            </a:r>
            <a:endParaRPr lang="en-US" sz="1400" dirty="0">
              <a:solidFill>
                <a:schemeClr val="tx2"/>
              </a:solidFill>
            </a:endParaRPr>
          </a:p>
        </p:txBody>
      </p:sp>
      <p:pic>
        <p:nvPicPr>
          <p:cNvPr id="3" name="Picture 2">
            <a:extLst>
              <a:ext uri="{FF2B5EF4-FFF2-40B4-BE49-F238E27FC236}">
                <a16:creationId xmlns="" xmlns:a16="http://schemas.microsoft.com/office/drawing/2014/main" id="{D2A9B4AA-44A6-4DD9-B14F-D8F4E55CAC75}"/>
              </a:ext>
            </a:extLst>
          </p:cNvPr>
          <p:cNvPicPr>
            <a:picLocks noChangeAspect="1"/>
          </p:cNvPicPr>
          <p:nvPr/>
        </p:nvPicPr>
        <p:blipFill>
          <a:blip r:embed="rId2"/>
          <a:stretch>
            <a:fillRect/>
          </a:stretch>
        </p:blipFill>
        <p:spPr>
          <a:xfrm>
            <a:off x="1441938" y="847871"/>
            <a:ext cx="6441832" cy="3669098"/>
          </a:xfrm>
          <a:prstGeom prst="rect">
            <a:avLst/>
          </a:prstGeom>
        </p:spPr>
      </p:pic>
    </p:spTree>
    <p:extLst>
      <p:ext uri="{BB962C8B-B14F-4D97-AF65-F5344CB8AC3E}">
        <p14:creationId xmlns:p14="http://schemas.microsoft.com/office/powerpoint/2010/main" val="254967892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January – IAG / IAL 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214</a:t>
            </a:fld>
            <a:endParaRPr lang="en-US"/>
          </a:p>
        </p:txBody>
      </p:sp>
      <p:sp>
        <p:nvSpPr>
          <p:cNvPr id="5" name="Content Placeholder 6"/>
          <p:cNvSpPr>
            <a:spLocks noGrp="1"/>
          </p:cNvSpPr>
          <p:nvPr>
            <p:ph idx="1"/>
          </p:nvPr>
        </p:nvSpPr>
        <p:spPr>
          <a:xfrm>
            <a:off x="909516" y="916861"/>
            <a:ext cx="7324969" cy="677477"/>
          </a:xfrm>
        </p:spPr>
        <p:txBody>
          <a:bodyPr/>
          <a:lstStyle/>
          <a:p>
            <a:pPr marL="0" indent="0" algn="ctr">
              <a:buNone/>
            </a:pPr>
            <a:r>
              <a:rPr lang="en-US" sz="1800" dirty="0"/>
              <a:t>Top 10 – </a:t>
            </a:r>
            <a:r>
              <a:rPr lang="en-US" sz="1800" u="sng" dirty="0"/>
              <a:t>January 2018 </a:t>
            </a:r>
            <a:r>
              <a:rPr lang="en-US" sz="1800" dirty="0"/>
              <a:t>– IAG / IAL % Greater Than 1% of Enrollments With Number of Months Greater Than 1%</a:t>
            </a:r>
          </a:p>
        </p:txBody>
      </p:sp>
      <p:pic>
        <p:nvPicPr>
          <p:cNvPr id="3" name="Picture 2">
            <a:extLst>
              <a:ext uri="{FF2B5EF4-FFF2-40B4-BE49-F238E27FC236}">
                <a16:creationId xmlns="" xmlns:a16="http://schemas.microsoft.com/office/drawing/2014/main" id="{40A521BA-6571-4539-B87F-2B3F3747D841}"/>
              </a:ext>
            </a:extLst>
          </p:cNvPr>
          <p:cNvPicPr>
            <a:picLocks noChangeAspect="1"/>
          </p:cNvPicPr>
          <p:nvPr/>
        </p:nvPicPr>
        <p:blipFill>
          <a:blip r:embed="rId2"/>
          <a:stretch>
            <a:fillRect/>
          </a:stretch>
        </p:blipFill>
        <p:spPr>
          <a:xfrm>
            <a:off x="0" y="1463363"/>
            <a:ext cx="9144000" cy="1524000"/>
          </a:xfrm>
          <a:prstGeom prst="rect">
            <a:avLst/>
          </a:prstGeom>
        </p:spPr>
      </p:pic>
      <p:pic>
        <p:nvPicPr>
          <p:cNvPr id="6" name="Picture 5">
            <a:extLst>
              <a:ext uri="{FF2B5EF4-FFF2-40B4-BE49-F238E27FC236}">
                <a16:creationId xmlns="" xmlns:a16="http://schemas.microsoft.com/office/drawing/2014/main" id="{1BBE8C66-EFC1-4B89-861D-B179DB65C5F2}"/>
              </a:ext>
            </a:extLst>
          </p:cNvPr>
          <p:cNvPicPr>
            <a:picLocks noChangeAspect="1"/>
          </p:cNvPicPr>
          <p:nvPr/>
        </p:nvPicPr>
        <p:blipFill>
          <a:blip r:embed="rId3"/>
          <a:stretch>
            <a:fillRect/>
          </a:stretch>
        </p:blipFill>
        <p:spPr>
          <a:xfrm>
            <a:off x="0" y="3089349"/>
            <a:ext cx="9144000" cy="1524000"/>
          </a:xfrm>
          <a:prstGeom prst="rect">
            <a:avLst/>
          </a:prstGeom>
        </p:spPr>
      </p:pic>
      <p:pic>
        <p:nvPicPr>
          <p:cNvPr id="8" name="Picture 7">
            <a:extLst>
              <a:ext uri="{FF2B5EF4-FFF2-40B4-BE49-F238E27FC236}">
                <a16:creationId xmlns="" xmlns:a16="http://schemas.microsoft.com/office/drawing/2014/main" id="{98278C7D-15DE-4A4E-842F-EE080501F125}"/>
              </a:ext>
            </a:extLst>
          </p:cNvPr>
          <p:cNvPicPr>
            <a:picLocks noChangeAspect="1"/>
          </p:cNvPicPr>
          <p:nvPr/>
        </p:nvPicPr>
        <p:blipFill>
          <a:blip r:embed="rId4"/>
          <a:stretch>
            <a:fillRect/>
          </a:stretch>
        </p:blipFill>
        <p:spPr>
          <a:xfrm>
            <a:off x="0" y="4654061"/>
            <a:ext cx="9144000" cy="1524000"/>
          </a:xfrm>
          <a:prstGeom prst="rect">
            <a:avLst/>
          </a:prstGeom>
        </p:spPr>
      </p:pic>
    </p:spTree>
    <p:extLst>
      <p:ext uri="{BB962C8B-B14F-4D97-AF65-F5344CB8AC3E}">
        <p14:creationId xmlns:p14="http://schemas.microsoft.com/office/powerpoint/2010/main" val="337692391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January – IAG / IAL 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215</a:t>
            </a:fld>
            <a:endParaRPr lang="en-US"/>
          </a:p>
        </p:txBody>
      </p:sp>
      <p:sp>
        <p:nvSpPr>
          <p:cNvPr id="5" name="Content Placeholder 6"/>
          <p:cNvSpPr>
            <a:spLocks noGrp="1"/>
          </p:cNvSpPr>
          <p:nvPr>
            <p:ph idx="1"/>
          </p:nvPr>
        </p:nvSpPr>
        <p:spPr>
          <a:xfrm>
            <a:off x="718039" y="916861"/>
            <a:ext cx="7707923" cy="677477"/>
          </a:xfrm>
        </p:spPr>
        <p:txBody>
          <a:bodyPr/>
          <a:lstStyle/>
          <a:p>
            <a:pPr marL="0" indent="0" algn="ctr">
              <a:buNone/>
            </a:pPr>
            <a:r>
              <a:rPr lang="en-US" sz="1800" dirty="0"/>
              <a:t>Top 10 - </a:t>
            </a:r>
            <a:r>
              <a:rPr lang="en-US" sz="1800" u="sng" dirty="0"/>
              <a:t>12 Month Average</a:t>
            </a:r>
            <a:r>
              <a:rPr lang="en-US" sz="1800" dirty="0"/>
              <a:t> IAG / IAL % </a:t>
            </a:r>
            <a:r>
              <a:rPr lang="en-US" sz="1800" u="sng" dirty="0"/>
              <a:t>Greater</a:t>
            </a:r>
            <a:r>
              <a:rPr lang="en-US" sz="1800" dirty="0"/>
              <a:t> Than 1% of Enrollments thru </a:t>
            </a:r>
            <a:r>
              <a:rPr lang="en-US" sz="1800" b="1" dirty="0"/>
              <a:t>January 2018 </a:t>
            </a:r>
            <a:r>
              <a:rPr lang="en-US" sz="1800" dirty="0"/>
              <a:t>With Number of Months Greater Than 1%</a:t>
            </a:r>
          </a:p>
        </p:txBody>
      </p:sp>
      <p:pic>
        <p:nvPicPr>
          <p:cNvPr id="3" name="Picture 2">
            <a:extLst>
              <a:ext uri="{FF2B5EF4-FFF2-40B4-BE49-F238E27FC236}">
                <a16:creationId xmlns="" xmlns:a16="http://schemas.microsoft.com/office/drawing/2014/main" id="{543545EA-DBE9-4201-92D9-4660467FC6FC}"/>
              </a:ext>
            </a:extLst>
          </p:cNvPr>
          <p:cNvPicPr>
            <a:picLocks noChangeAspect="1"/>
          </p:cNvPicPr>
          <p:nvPr/>
        </p:nvPicPr>
        <p:blipFill>
          <a:blip r:embed="rId2"/>
          <a:stretch>
            <a:fillRect/>
          </a:stretch>
        </p:blipFill>
        <p:spPr>
          <a:xfrm>
            <a:off x="0" y="1518138"/>
            <a:ext cx="9144000" cy="1524000"/>
          </a:xfrm>
          <a:prstGeom prst="rect">
            <a:avLst/>
          </a:prstGeom>
        </p:spPr>
      </p:pic>
      <p:pic>
        <p:nvPicPr>
          <p:cNvPr id="6" name="Picture 5">
            <a:extLst>
              <a:ext uri="{FF2B5EF4-FFF2-40B4-BE49-F238E27FC236}">
                <a16:creationId xmlns="" xmlns:a16="http://schemas.microsoft.com/office/drawing/2014/main" id="{D3BA34D0-3D58-42B7-BFC0-B8CD73E1408A}"/>
              </a:ext>
            </a:extLst>
          </p:cNvPr>
          <p:cNvPicPr>
            <a:picLocks noChangeAspect="1"/>
          </p:cNvPicPr>
          <p:nvPr/>
        </p:nvPicPr>
        <p:blipFill>
          <a:blip r:embed="rId3"/>
          <a:stretch>
            <a:fillRect/>
          </a:stretch>
        </p:blipFill>
        <p:spPr>
          <a:xfrm>
            <a:off x="0" y="3089045"/>
            <a:ext cx="9144000" cy="1524000"/>
          </a:xfrm>
          <a:prstGeom prst="rect">
            <a:avLst/>
          </a:prstGeom>
        </p:spPr>
      </p:pic>
      <p:pic>
        <p:nvPicPr>
          <p:cNvPr id="7" name="Picture 6">
            <a:extLst>
              <a:ext uri="{FF2B5EF4-FFF2-40B4-BE49-F238E27FC236}">
                <a16:creationId xmlns="" xmlns:a16="http://schemas.microsoft.com/office/drawing/2014/main" id="{7309D1E0-EE24-4766-AC00-81AD49837070}"/>
              </a:ext>
            </a:extLst>
          </p:cNvPr>
          <p:cNvPicPr>
            <a:picLocks noChangeAspect="1"/>
          </p:cNvPicPr>
          <p:nvPr/>
        </p:nvPicPr>
        <p:blipFill>
          <a:blip r:embed="rId4"/>
          <a:stretch>
            <a:fillRect/>
          </a:stretch>
        </p:blipFill>
        <p:spPr>
          <a:xfrm>
            <a:off x="0" y="4689235"/>
            <a:ext cx="9144000" cy="1524000"/>
          </a:xfrm>
          <a:prstGeom prst="rect">
            <a:avLst/>
          </a:prstGeom>
        </p:spPr>
      </p:pic>
    </p:spTree>
    <p:extLst>
      <p:ext uri="{BB962C8B-B14F-4D97-AF65-F5344CB8AC3E}">
        <p14:creationId xmlns:p14="http://schemas.microsoft.com/office/powerpoint/2010/main" val="221075783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IAG / IAL Slides Data</a:t>
            </a:r>
          </a:p>
        </p:txBody>
      </p:sp>
      <p:sp>
        <p:nvSpPr>
          <p:cNvPr id="3" name="Content Placeholder 2"/>
          <p:cNvSpPr>
            <a:spLocks noGrp="1"/>
          </p:cNvSpPr>
          <p:nvPr>
            <p:ph idx="1"/>
          </p:nvPr>
        </p:nvSpPr>
        <p:spPr>
          <a:xfrm>
            <a:off x="381000" y="916860"/>
            <a:ext cx="8458200" cy="5249478"/>
          </a:xfrm>
        </p:spPr>
        <p:txBody>
          <a:bodyPr/>
          <a:lstStyle/>
          <a:p>
            <a:pPr>
              <a:spcBef>
                <a:spcPts val="600"/>
              </a:spcBef>
              <a:buClr>
                <a:schemeClr val="tx1"/>
              </a:buClr>
              <a:buSzPct val="100000"/>
              <a:buFont typeface="Wingdings 3" panose="05040102010807070707" pitchFamily="18" charset="2"/>
              <a:buChar char=""/>
            </a:pPr>
            <a:r>
              <a:rPr lang="en-US" sz="1600" b="1" dirty="0"/>
              <a:t>Slide 88 charts show the top 10 REPs whose IAG/IAL percentage of their total enrollments is above 1%. </a:t>
            </a:r>
          </a:p>
          <a:p>
            <a:pPr marL="640080" lvl="1">
              <a:spcBef>
                <a:spcPts val="1200"/>
              </a:spcBef>
              <a:buFont typeface="Arial" panose="020B0604020202020204" pitchFamily="34" charset="0"/>
              <a:buChar char="•"/>
            </a:pPr>
            <a:r>
              <a:rPr lang="en-US" sz="1450" dirty="0"/>
              <a:t>The blue chart shows enrollment totals of less than 500 for the month being reported</a:t>
            </a:r>
          </a:p>
          <a:p>
            <a:pPr marL="640080" lvl="1">
              <a:buFont typeface="Arial" panose="020B0604020202020204" pitchFamily="34" charset="0"/>
              <a:buChar char="•"/>
            </a:pPr>
            <a:r>
              <a:rPr lang="en-US" sz="1450" dirty="0"/>
              <a:t>The orange chart shows enrollment totals between 500 and 2500 for the month being reported</a:t>
            </a:r>
          </a:p>
          <a:p>
            <a:pPr marL="640080" lvl="1">
              <a:buFont typeface="Arial" panose="020B0604020202020204" pitchFamily="34" charset="0"/>
              <a:buChar char="•"/>
            </a:pPr>
            <a:r>
              <a:rPr lang="en-US" sz="1450" dirty="0"/>
              <a:t>The purple charts show enrollment totals of over 2500 for the month being reported</a:t>
            </a:r>
          </a:p>
          <a:p>
            <a:pPr marL="640080" lvl="1">
              <a:buFont typeface="Arial" panose="020B0604020202020204" pitchFamily="34" charset="0"/>
              <a:buChar char="•"/>
            </a:pPr>
            <a:r>
              <a:rPr lang="en-US" sz="1450" dirty="0"/>
              <a:t>REPs with the lowest AG/IAL totals start on the left, and move to the highest counts on the right</a:t>
            </a:r>
          </a:p>
          <a:p>
            <a:pPr>
              <a:spcBef>
                <a:spcPts val="1800"/>
              </a:spcBef>
              <a:buClr>
                <a:schemeClr val="tx1"/>
              </a:buClr>
              <a:buFont typeface="Wingdings 3" panose="05040102010807070707" pitchFamily="18" charset="2"/>
              <a:buChar char=""/>
            </a:pPr>
            <a:r>
              <a:rPr lang="en-US" sz="1600" b="1" dirty="0"/>
              <a:t>Slide 89 charts show the top 10 REPs whose 12 month average IAG/IAL percentage of their total enrollments is above 1%.</a:t>
            </a:r>
          </a:p>
          <a:p>
            <a:pPr marL="640080" lvl="1">
              <a:spcBef>
                <a:spcPts val="1200"/>
              </a:spcBef>
              <a:buFont typeface="Arial" panose="020B0604020202020204" pitchFamily="34" charset="0"/>
              <a:buChar char="•"/>
            </a:pPr>
            <a:r>
              <a:rPr lang="en-US" sz="1450" dirty="0"/>
              <a:t>The blue chart shows enrollment total averages of less than 500 for the month being reported</a:t>
            </a:r>
          </a:p>
          <a:p>
            <a:pPr marL="640080" lvl="1">
              <a:buFont typeface="Arial" panose="020B0604020202020204" pitchFamily="34" charset="0"/>
              <a:buChar char="•"/>
            </a:pPr>
            <a:r>
              <a:rPr lang="en-US" sz="1450" dirty="0"/>
              <a:t>The orange chart shows enrollment total averages between 500 and 2500 for the month being reported</a:t>
            </a:r>
          </a:p>
          <a:p>
            <a:pPr marL="640080" lvl="1">
              <a:buFont typeface="Arial" panose="020B0604020202020204" pitchFamily="34" charset="0"/>
              <a:buChar char="•"/>
            </a:pPr>
            <a:r>
              <a:rPr lang="en-US" sz="1450" dirty="0"/>
              <a:t>The purple charts show enrollment total averages of over 2500 for the month being reported</a:t>
            </a:r>
          </a:p>
          <a:p>
            <a:pPr marL="640080" lvl="1">
              <a:buFont typeface="Arial" panose="020B0604020202020204" pitchFamily="34" charset="0"/>
              <a:buChar char="•"/>
            </a:pPr>
            <a:r>
              <a:rPr lang="en-US" sz="1450" dirty="0"/>
              <a:t>REPs with the lowest IAG/IAL averages start on the left, and move to the highest counts on the right</a:t>
            </a:r>
          </a:p>
          <a:p>
            <a:pPr marL="640080" lvl="1">
              <a:buFont typeface="Arial" panose="020B0604020202020204" pitchFamily="34" charset="0"/>
              <a:buChar char="•"/>
            </a:pPr>
            <a:r>
              <a:rPr lang="en-US" sz="1450" dirty="0"/>
              <a:t>Number labels represent the number of months the REP has been over 1% during the 12 month period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216</a:t>
            </a:fld>
            <a:endParaRPr lang="en-US"/>
          </a:p>
        </p:txBody>
      </p:sp>
    </p:spTree>
    <p:extLst>
      <p:ext uri="{BB962C8B-B14F-4D97-AF65-F5344CB8AC3E}">
        <p14:creationId xmlns:p14="http://schemas.microsoft.com/office/powerpoint/2010/main" val="146173051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2018 January – Rescission Statistics</a:t>
            </a:r>
          </a:p>
        </p:txBody>
      </p:sp>
      <p:sp>
        <p:nvSpPr>
          <p:cNvPr id="7" name="Content Placeholder 6"/>
          <p:cNvSpPr>
            <a:spLocks noGrp="1"/>
          </p:cNvSpPr>
          <p:nvPr>
            <p:ph idx="1"/>
          </p:nvPr>
        </p:nvSpPr>
        <p:spPr>
          <a:xfrm>
            <a:off x="1015023" y="916861"/>
            <a:ext cx="7113954" cy="677477"/>
          </a:xfrm>
        </p:spPr>
        <p:txBody>
          <a:bodyPr/>
          <a:lstStyle/>
          <a:p>
            <a:pPr marL="0" indent="0" algn="ctr">
              <a:buNone/>
            </a:pPr>
            <a:r>
              <a:rPr lang="en-US" sz="1800" dirty="0"/>
              <a:t>Top - </a:t>
            </a:r>
            <a:r>
              <a:rPr lang="en-US" sz="1800" u="sng" dirty="0"/>
              <a:t>12 Month Average Rescission</a:t>
            </a:r>
            <a:r>
              <a:rPr lang="en-US" sz="1800" dirty="0"/>
              <a:t> % </a:t>
            </a:r>
            <a:r>
              <a:rPr lang="en-US" sz="1800" u="sng" dirty="0"/>
              <a:t>Greater</a:t>
            </a:r>
            <a:r>
              <a:rPr lang="en-US" sz="1800" dirty="0"/>
              <a:t> Than 1% of Switches thru </a:t>
            </a:r>
            <a:r>
              <a:rPr lang="en-US" sz="1800" b="1" dirty="0"/>
              <a:t>January 2018 </a:t>
            </a:r>
            <a:r>
              <a:rPr lang="en-US" sz="1800" dirty="0"/>
              <a:t>With number of months Greater Than 1%</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217</a:t>
            </a:fld>
            <a:endParaRPr lang="en-US"/>
          </a:p>
        </p:txBody>
      </p:sp>
      <p:pic>
        <p:nvPicPr>
          <p:cNvPr id="2" name="Picture 1">
            <a:extLst>
              <a:ext uri="{FF2B5EF4-FFF2-40B4-BE49-F238E27FC236}">
                <a16:creationId xmlns="" xmlns:a16="http://schemas.microsoft.com/office/drawing/2014/main" id="{0769AC7D-E4D5-485C-B5EA-F22CB0D6B279}"/>
              </a:ext>
            </a:extLst>
          </p:cNvPr>
          <p:cNvPicPr>
            <a:picLocks noChangeAspect="1"/>
          </p:cNvPicPr>
          <p:nvPr/>
        </p:nvPicPr>
        <p:blipFill>
          <a:blip r:embed="rId2"/>
          <a:stretch>
            <a:fillRect/>
          </a:stretch>
        </p:blipFill>
        <p:spPr>
          <a:xfrm>
            <a:off x="0" y="1635356"/>
            <a:ext cx="9144000" cy="4572000"/>
          </a:xfrm>
          <a:prstGeom prst="rect">
            <a:avLst/>
          </a:prstGeom>
        </p:spPr>
      </p:pic>
    </p:spTree>
    <p:extLst>
      <p:ext uri="{BB962C8B-B14F-4D97-AF65-F5344CB8AC3E}">
        <p14:creationId xmlns:p14="http://schemas.microsoft.com/office/powerpoint/2010/main" val="34975362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Rescission Slide Data</a:t>
            </a:r>
          </a:p>
        </p:txBody>
      </p:sp>
      <p:sp>
        <p:nvSpPr>
          <p:cNvPr id="3" name="Content Placeholder 2"/>
          <p:cNvSpPr>
            <a:spLocks noGrp="1"/>
          </p:cNvSpPr>
          <p:nvPr>
            <p:ph idx="1"/>
          </p:nvPr>
        </p:nvSpPr>
        <p:spPr/>
        <p:txBody>
          <a:bodyPr/>
          <a:lstStyle/>
          <a:p>
            <a:pPr marL="0" indent="0">
              <a:spcBef>
                <a:spcPts val="600"/>
              </a:spcBef>
              <a:buNone/>
            </a:pPr>
            <a:r>
              <a:rPr lang="en-US" sz="1800" b="1" dirty="0">
                <a:solidFill>
                  <a:schemeClr val="accent5"/>
                </a:solidFill>
              </a:rPr>
              <a:t>NOTE:</a:t>
            </a:r>
          </a:p>
          <a:p>
            <a:pPr marL="0" indent="0">
              <a:spcBef>
                <a:spcPts val="1800"/>
              </a:spcBef>
              <a:buNone/>
            </a:pPr>
            <a:r>
              <a:rPr lang="en-US" sz="1800" b="1" dirty="0"/>
              <a:t>A 10% chart range limit has been set. REPs data points that exceed 10% will be bordered in yellow. Please see the spreadsheet for actual percentages of these </a:t>
            </a:r>
            <a:r>
              <a:rPr lang="en-US" sz="1800" b="1" dirty="0" err="1"/>
              <a:t>REPs.</a:t>
            </a:r>
            <a:endParaRPr lang="en-US" sz="1800" b="1" dirty="0"/>
          </a:p>
          <a:p>
            <a:pPr>
              <a:spcBef>
                <a:spcPts val="1800"/>
              </a:spcBef>
              <a:buClr>
                <a:schemeClr val="tx2"/>
              </a:buClr>
              <a:buFont typeface="Wingdings 3" panose="05040102010807070707" pitchFamily="18" charset="2"/>
              <a:buChar char=""/>
            </a:pPr>
            <a:r>
              <a:rPr lang="en-US" sz="1800" b="1" dirty="0"/>
              <a:t>Slide 91 charts show the top REPs whose 12 month average Rescission percentage of their total Switches is above 1%.</a:t>
            </a:r>
          </a:p>
          <a:p>
            <a:pPr marL="640080" lvl="1">
              <a:spcBef>
                <a:spcPts val="1800"/>
              </a:spcBef>
              <a:buFont typeface="Arial" panose="020B0604020202020204" pitchFamily="34" charset="0"/>
              <a:buChar char="•"/>
            </a:pPr>
            <a:r>
              <a:rPr lang="en-US" sz="1600" dirty="0"/>
              <a:t>The blue shades show switch totals of less than 250 for the month being reported</a:t>
            </a:r>
          </a:p>
          <a:p>
            <a:pPr marL="640080" lvl="1">
              <a:spcBef>
                <a:spcPts val="800"/>
              </a:spcBef>
              <a:buFont typeface="Arial" panose="020B0604020202020204" pitchFamily="34" charset="0"/>
              <a:buChar char="•"/>
            </a:pPr>
            <a:r>
              <a:rPr lang="en-US" sz="1600" dirty="0"/>
              <a:t>The orange shades show switch totals between 250 and 1750 for the month being reported</a:t>
            </a:r>
          </a:p>
          <a:p>
            <a:pPr marL="640080" lvl="1">
              <a:spcBef>
                <a:spcPts val="800"/>
              </a:spcBef>
              <a:buFont typeface="Arial" panose="020B0604020202020204" pitchFamily="34" charset="0"/>
              <a:buChar char="•"/>
            </a:pPr>
            <a:r>
              <a:rPr lang="en-US" sz="1600" dirty="0"/>
              <a:t>The purple shades show switch totals of over 1750 for the month being reported</a:t>
            </a:r>
          </a:p>
          <a:p>
            <a:pPr marL="640080" lvl="1">
              <a:spcBef>
                <a:spcPts val="800"/>
              </a:spcBef>
              <a:buFont typeface="Arial" panose="020B0604020202020204" pitchFamily="34" charset="0"/>
              <a:buChar char="•"/>
            </a:pPr>
            <a:r>
              <a:rPr lang="en-US" sz="1600" dirty="0"/>
              <a:t>The REPs with the lowest count of rescission totals start on the left, and move to the highest counts on the right</a:t>
            </a:r>
          </a:p>
          <a:p>
            <a:pPr marL="640080" lvl="1">
              <a:spcBef>
                <a:spcPts val="800"/>
              </a:spcBef>
              <a:buFont typeface="Arial" panose="020B0604020202020204" pitchFamily="34" charset="0"/>
              <a:buChar char="•"/>
            </a:pPr>
            <a:r>
              <a:rPr lang="en-US" sz="1600" dirty="0"/>
              <a:t>Number labels represent the number of months the REP has been over 1% during the 12 month period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218</a:t>
            </a:fld>
            <a:endParaRPr lang="en-US"/>
          </a:p>
        </p:txBody>
      </p:sp>
    </p:spTree>
    <p:extLst>
      <p:ext uri="{BB962C8B-B14F-4D97-AF65-F5344CB8AC3E}">
        <p14:creationId xmlns:p14="http://schemas.microsoft.com/office/powerpoint/2010/main" val="270190079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Month Running Market Totals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219</a:t>
            </a:fld>
            <a:endParaRPr lang="en-US"/>
          </a:p>
        </p:txBody>
      </p:sp>
      <p:pic>
        <p:nvPicPr>
          <p:cNvPr id="3" name="Picture 2">
            <a:extLst>
              <a:ext uri="{FF2B5EF4-FFF2-40B4-BE49-F238E27FC236}">
                <a16:creationId xmlns="" xmlns:a16="http://schemas.microsoft.com/office/drawing/2014/main" id="{8904ED2B-017A-4C43-A4FD-A690BF50B988}"/>
              </a:ext>
            </a:extLst>
          </p:cNvPr>
          <p:cNvPicPr>
            <a:picLocks noChangeAspect="1"/>
          </p:cNvPicPr>
          <p:nvPr/>
        </p:nvPicPr>
        <p:blipFill>
          <a:blip r:embed="rId2"/>
          <a:stretch>
            <a:fillRect/>
          </a:stretch>
        </p:blipFill>
        <p:spPr>
          <a:xfrm>
            <a:off x="606208" y="1100126"/>
            <a:ext cx="7931583" cy="4657748"/>
          </a:xfrm>
          <a:prstGeom prst="rect">
            <a:avLst/>
          </a:prstGeom>
        </p:spPr>
      </p:pic>
    </p:spTree>
    <p:extLst>
      <p:ext uri="{BB962C8B-B14F-4D97-AF65-F5344CB8AC3E}">
        <p14:creationId xmlns:p14="http://schemas.microsoft.com/office/powerpoint/2010/main" val="3166399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Email Notifications</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200"/>
              </a:spcBef>
              <a:buNone/>
            </a:pPr>
            <a:r>
              <a:rPr lang="en-US" sz="1500" b="1" dirty="0"/>
              <a:t>Automated Email Notifications</a:t>
            </a:r>
          </a:p>
          <a:p>
            <a:pPr lvl="1">
              <a:spcBef>
                <a:spcPts val="1200"/>
              </a:spcBef>
            </a:pPr>
            <a:r>
              <a:rPr lang="en-US" sz="1500" dirty="0" smtClean="0"/>
              <a:t>Automated </a:t>
            </a:r>
            <a:r>
              <a:rPr lang="en-US" sz="1500" dirty="0"/>
              <a:t>emails are controlled by </a:t>
            </a:r>
            <a:r>
              <a:rPr lang="en-US" sz="1500" dirty="0" err="1"/>
              <a:t>MarkeTrak’s</a:t>
            </a:r>
            <a:r>
              <a:rPr lang="en-US" sz="1500" dirty="0"/>
              <a:t> Notification system and sent to MP Administrator assigned contacts.  Receipt of these emails is an indication that an issue has exceeded the time allotted to complete a transition based </a:t>
            </a:r>
            <a:r>
              <a:rPr lang="en-US" sz="1500" dirty="0" err="1"/>
              <a:t>uon</a:t>
            </a:r>
            <a:r>
              <a:rPr lang="en-US" sz="1500" dirty="0"/>
              <a:t> the issue subtype.  Examples of scenarios which trigger automated email notifications are:</a:t>
            </a:r>
          </a:p>
          <a:p>
            <a:pPr lvl="2">
              <a:spcBef>
                <a:spcPts val="1200"/>
              </a:spcBef>
            </a:pPr>
            <a:r>
              <a:rPr lang="en-US" sz="1500" b="1" dirty="0" smtClean="0"/>
              <a:t>Day </a:t>
            </a:r>
            <a:r>
              <a:rPr lang="en-US" sz="1500" b="1" dirty="0"/>
              <a:t>to Day Issues</a:t>
            </a:r>
          </a:p>
          <a:p>
            <a:pPr lvl="3">
              <a:spcBef>
                <a:spcPts val="1200"/>
              </a:spcBef>
            </a:pPr>
            <a:r>
              <a:rPr lang="en-US" sz="1500" dirty="0"/>
              <a:t>Cancellation: </a:t>
            </a:r>
          </a:p>
          <a:p>
            <a:pPr lvl="4">
              <a:spcBef>
                <a:spcPts val="1200"/>
              </a:spcBef>
            </a:pPr>
            <a:r>
              <a:rPr lang="en-US" sz="1500" dirty="0"/>
              <a:t>Escalation after 7 days without transition</a:t>
            </a:r>
          </a:p>
          <a:p>
            <a:pPr lvl="4">
              <a:spcBef>
                <a:spcPts val="1200"/>
              </a:spcBef>
            </a:pPr>
            <a:r>
              <a:rPr lang="en-US" sz="1500" dirty="0"/>
              <a:t>TDSP Escalation: Siebel Status/Sub-status of the service order should be Cancelled within 24 hours</a:t>
            </a:r>
          </a:p>
          <a:p>
            <a:pPr lvl="3">
              <a:spcBef>
                <a:spcPts val="1200"/>
              </a:spcBef>
            </a:pPr>
            <a:r>
              <a:rPr lang="en-US" sz="1500" dirty="0" smtClean="0"/>
              <a:t>Inadvertent </a:t>
            </a:r>
            <a:r>
              <a:rPr lang="en-US" sz="1500" dirty="0"/>
              <a:t>Issues: </a:t>
            </a:r>
          </a:p>
          <a:p>
            <a:pPr lvl="4">
              <a:spcBef>
                <a:spcPts val="1200"/>
              </a:spcBef>
            </a:pPr>
            <a:r>
              <a:rPr lang="en-US" sz="1500" dirty="0"/>
              <a:t>Responsible MP Escalation: after 7 calendar days without transition  </a:t>
            </a:r>
          </a:p>
          <a:p>
            <a:pPr lvl="4">
              <a:spcBef>
                <a:spcPts val="1200"/>
              </a:spcBef>
            </a:pPr>
            <a:r>
              <a:rPr lang="en-US" sz="1500" dirty="0"/>
              <a:t>ERCOT Escalation:  48 hours to update/transition the issue from the “New (ERCOT)” or “In Progress (ERCOT)” states</a:t>
            </a:r>
          </a:p>
          <a:p>
            <a:pPr lvl="4">
              <a:spcBef>
                <a:spcPts val="1200"/>
              </a:spcBef>
            </a:pPr>
            <a:r>
              <a:rPr lang="en-US" sz="1500" dirty="0"/>
              <a:t>Losing MP Escalation: The Regaining Transaction Status should be “Scheduled” or “Complete” within 72 hours of the “Regaining Transaction Submitted</a:t>
            </a:r>
            <a:r>
              <a:rPr lang="en-US" sz="1500" dirty="0" smtClean="0"/>
              <a:t>”</a:t>
            </a:r>
            <a:endParaRPr lang="en-US" sz="15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a:t>
            </a:fld>
            <a:endParaRPr lang="en-US"/>
          </a:p>
        </p:txBody>
      </p:sp>
    </p:spTree>
    <p:extLst>
      <p:ext uri="{BB962C8B-B14F-4D97-AF65-F5344CB8AC3E}">
        <p14:creationId xmlns:p14="http://schemas.microsoft.com/office/powerpoint/2010/main" val="389480296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drive efficiency? </a:t>
            </a:r>
            <a:r>
              <a:rPr lang="en-US" i="1" dirty="0"/>
              <a:t>Reporting</a:t>
            </a:r>
          </a:p>
        </p:txBody>
      </p:sp>
      <p:sp>
        <p:nvSpPr>
          <p:cNvPr id="3" name="Content Placeholder 2"/>
          <p:cNvSpPr>
            <a:spLocks noGrp="1"/>
          </p:cNvSpPr>
          <p:nvPr>
            <p:ph idx="1"/>
          </p:nvPr>
        </p:nvSpPr>
        <p:spPr/>
        <p:txBody>
          <a:bodyPr/>
          <a:lstStyle/>
          <a:p>
            <a:pPr marL="0" indent="0">
              <a:spcBef>
                <a:spcPts val="800"/>
              </a:spcBef>
              <a:buNone/>
            </a:pPr>
            <a:r>
              <a:rPr lang="en-US" sz="1800" b="1" dirty="0"/>
              <a:t>Reporting to measure success … </a:t>
            </a:r>
            <a:r>
              <a:rPr lang="en-US" sz="1800" b="1" dirty="0">
                <a:solidFill>
                  <a:schemeClr val="accent5"/>
                </a:solidFill>
              </a:rPr>
              <a:t>New format!!</a:t>
            </a:r>
          </a:p>
          <a:p>
            <a:pPr marL="0" indent="0">
              <a:spcBef>
                <a:spcPts val="800"/>
              </a:spcBef>
              <a:buNone/>
            </a:pPr>
            <a:r>
              <a:rPr lang="en-US" sz="1800" b="1" dirty="0"/>
              <a:t>Impact by REP</a:t>
            </a:r>
          </a:p>
          <a:p>
            <a:pPr>
              <a:spcBef>
                <a:spcPts val="800"/>
              </a:spcBef>
              <a:buSzPct val="80000"/>
              <a:buFont typeface="Wingdings 3" panose="05040102010807070707" pitchFamily="18" charset="2"/>
              <a:buChar char=""/>
            </a:pPr>
            <a:r>
              <a:rPr lang="en-US" sz="1800" dirty="0"/>
              <a:t>% of IAG/IALs to total enrollments by REP</a:t>
            </a:r>
          </a:p>
          <a:p>
            <a:pPr>
              <a:spcBef>
                <a:spcPts val="800"/>
              </a:spcBef>
              <a:buSzPct val="80000"/>
              <a:buFont typeface="Wingdings 3" panose="05040102010807070707" pitchFamily="18" charset="2"/>
              <a:buChar char=""/>
            </a:pPr>
            <a:r>
              <a:rPr lang="en-US" sz="1800" dirty="0"/>
              <a:t>Each REP is assigned a REP # - this # won’t change</a:t>
            </a:r>
          </a:p>
          <a:p>
            <a:pPr>
              <a:spcBef>
                <a:spcPts val="800"/>
              </a:spcBef>
              <a:buSzPct val="80000"/>
              <a:buFont typeface="Wingdings 3" panose="05040102010807070707" pitchFamily="18" charset="2"/>
              <a:buChar char=""/>
            </a:pPr>
            <a:r>
              <a:rPr lang="en-US" sz="1800" dirty="0"/>
              <a:t>Enrollments are </a:t>
            </a:r>
            <a:r>
              <a:rPr lang="en-US" sz="1800" dirty="0" err="1"/>
              <a:t>MVIs+SWIs</a:t>
            </a:r>
            <a:r>
              <a:rPr lang="en-US" sz="1800" dirty="0"/>
              <a:t> for IAG/IALs</a:t>
            </a:r>
          </a:p>
          <a:p>
            <a:pPr>
              <a:spcBef>
                <a:spcPts val="800"/>
              </a:spcBef>
              <a:buSzPct val="80000"/>
              <a:buFont typeface="Wingdings 3" panose="05040102010807070707" pitchFamily="18" charset="2"/>
              <a:buChar char=""/>
            </a:pPr>
            <a:r>
              <a:rPr lang="en-US" sz="1800" dirty="0"/>
              <a:t>For Rescissions, enrollments are SWIs only</a:t>
            </a:r>
          </a:p>
          <a:p>
            <a:pPr>
              <a:spcBef>
                <a:spcPts val="800"/>
              </a:spcBef>
              <a:buSzPct val="80000"/>
              <a:buFont typeface="Wingdings 3" panose="05040102010807070707" pitchFamily="18" charset="2"/>
              <a:buChar char=""/>
            </a:pPr>
            <a:r>
              <a:rPr lang="en-US" sz="1800" dirty="0"/>
              <a:t>IAG/IAL totals &amp; % are calculated using the counts of the acknowledged Inadvertent Gaining REP only for both IAG &amp; IAL issues.</a:t>
            </a:r>
          </a:p>
          <a:p>
            <a:pPr marL="640080">
              <a:spcBef>
                <a:spcPts val="800"/>
              </a:spcBef>
            </a:pPr>
            <a:r>
              <a:rPr lang="en-US" sz="1800" dirty="0"/>
              <a:t>If the Gaining REP in a submitted IAL issue does not agree they are the Gaining REP, that issue will not be counted</a:t>
            </a:r>
          </a:p>
          <a:p>
            <a:pPr marL="640080">
              <a:spcBef>
                <a:spcPts val="800"/>
              </a:spcBef>
            </a:pPr>
            <a:r>
              <a:rPr lang="en-US" sz="1800" dirty="0"/>
              <a:t>The Losing REP is not represented in any of the totals or % in any data</a:t>
            </a:r>
          </a:p>
          <a:p>
            <a:pPr>
              <a:spcBef>
                <a:spcPts val="800"/>
              </a:spcBef>
              <a:buClr>
                <a:schemeClr val="tx1"/>
              </a:buClr>
              <a:buSzPct val="80000"/>
              <a:buFont typeface="Wingdings 3" panose="05040102010807070707" pitchFamily="18" charset="2"/>
              <a:buChar char=""/>
            </a:pPr>
            <a:r>
              <a:rPr lang="en-US" sz="1800" dirty="0"/>
              <a:t>Two month lag in reporting to allow for IAG/IALs to be tied to enrollment transaction</a:t>
            </a:r>
          </a:p>
          <a:p>
            <a:pPr marL="640080">
              <a:spcBef>
                <a:spcPts val="800"/>
              </a:spcBef>
            </a:pPr>
            <a:r>
              <a:rPr lang="en-US" sz="1800" dirty="0"/>
              <a:t>MVI sent in November that resulted in an IAG MT submitted in December, will be reported on the % IAG/IAL total for November</a:t>
            </a:r>
          </a:p>
        </p:txBody>
      </p:sp>
      <p:sp>
        <p:nvSpPr>
          <p:cNvPr id="4" name="Slide Number Placeholder 3"/>
          <p:cNvSpPr>
            <a:spLocks noGrp="1"/>
          </p:cNvSpPr>
          <p:nvPr>
            <p:ph type="sldNum" sz="quarter" idx="4"/>
          </p:nvPr>
        </p:nvSpPr>
        <p:spPr/>
        <p:txBody>
          <a:bodyPr/>
          <a:lstStyle/>
          <a:p>
            <a:fld id="{1D93BD3E-1E9A-4970-A6F7-E7AC52762E0C}" type="slidenum">
              <a:rPr lang="en-US" smtClean="0"/>
              <a:pPr/>
              <a:t>220</a:t>
            </a:fld>
            <a:endParaRPr lang="en-US"/>
          </a:p>
        </p:txBody>
      </p:sp>
    </p:spTree>
    <p:extLst>
      <p:ext uri="{BB962C8B-B14F-4D97-AF65-F5344CB8AC3E}">
        <p14:creationId xmlns:p14="http://schemas.microsoft.com/office/powerpoint/2010/main" val="5758646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Challenge</a:t>
            </a:r>
          </a:p>
        </p:txBody>
      </p:sp>
      <p:sp>
        <p:nvSpPr>
          <p:cNvPr id="4" name="Slide Number Placeholder 3"/>
          <p:cNvSpPr>
            <a:spLocks noGrp="1"/>
          </p:cNvSpPr>
          <p:nvPr>
            <p:ph type="sldNum" sz="quarter" idx="4"/>
          </p:nvPr>
        </p:nvSpPr>
        <p:spPr/>
        <p:txBody>
          <a:bodyPr/>
          <a:lstStyle/>
          <a:p>
            <a:fld id="{1D93BD3E-1E9A-4970-A6F7-E7AC52762E0C}" type="slidenum">
              <a:rPr lang="en-US" smtClean="0"/>
              <a:pPr/>
              <a:t>221</a:t>
            </a:fld>
            <a:endParaRPr lang="en-US"/>
          </a:p>
        </p:txBody>
      </p:sp>
      <p:sp>
        <p:nvSpPr>
          <p:cNvPr id="5" name="Content Placeholder 5"/>
          <p:cNvSpPr txBox="1">
            <a:spLocks noGrp="1"/>
          </p:cNvSpPr>
          <p:nvPr/>
        </p:nvSpPr>
        <p:spPr>
          <a:xfrm>
            <a:off x="2036886" y="5167168"/>
            <a:ext cx="5070229" cy="101361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None/>
            </a:pPr>
            <a:r>
              <a:rPr lang="en-US" sz="1600" b="1" i="1" u="sng" dirty="0">
                <a:solidFill>
                  <a:schemeClr val="accent5"/>
                </a:solidFill>
                <a:latin typeface="+mj-lt"/>
              </a:rPr>
              <a:t>CHALLENGE</a:t>
            </a:r>
            <a:r>
              <a:rPr lang="en-US" sz="1600" b="1" i="1" dirty="0">
                <a:solidFill>
                  <a:schemeClr val="accent5"/>
                </a:solidFill>
                <a:latin typeface="+mj-lt"/>
              </a:rPr>
              <a:t>:</a:t>
            </a:r>
          </a:p>
          <a:p>
            <a:pPr>
              <a:buClr>
                <a:schemeClr val="tx2"/>
              </a:buClr>
              <a:buFont typeface="Wingdings" panose="05000000000000000000" pitchFamily="2" charset="2"/>
              <a:buChar char="ü"/>
            </a:pPr>
            <a:r>
              <a:rPr lang="en-US" sz="1600" b="1" i="1" dirty="0">
                <a:solidFill>
                  <a:schemeClr val="tx2"/>
                </a:solidFill>
                <a:latin typeface="+mj-lt"/>
              </a:rPr>
              <a:t>Reduce issue count by 10% !!</a:t>
            </a:r>
          </a:p>
          <a:p>
            <a:pPr>
              <a:buClr>
                <a:schemeClr val="tx2"/>
              </a:buClr>
              <a:buFont typeface="Wingdings" panose="05000000000000000000" pitchFamily="2" charset="2"/>
              <a:buChar char="ü"/>
            </a:pPr>
            <a:r>
              <a:rPr lang="en-US" sz="1600" b="1" i="1" dirty="0">
                <a:solidFill>
                  <a:schemeClr val="tx2"/>
                </a:solidFill>
                <a:latin typeface="+mj-lt"/>
              </a:rPr>
              <a:t>Drive % of enrollment volume to below 1.5% !! </a:t>
            </a:r>
          </a:p>
        </p:txBody>
      </p:sp>
      <p:pic>
        <p:nvPicPr>
          <p:cNvPr id="3" name="Picture 2">
            <a:extLst>
              <a:ext uri="{FF2B5EF4-FFF2-40B4-BE49-F238E27FC236}">
                <a16:creationId xmlns="" xmlns:a16="http://schemas.microsoft.com/office/drawing/2014/main" id="{8FAB72D8-28AD-4AB2-8552-3251C59CB68F}"/>
              </a:ext>
            </a:extLst>
          </p:cNvPr>
          <p:cNvPicPr>
            <a:picLocks noChangeAspect="1"/>
          </p:cNvPicPr>
          <p:nvPr/>
        </p:nvPicPr>
        <p:blipFill>
          <a:blip r:embed="rId2"/>
          <a:stretch>
            <a:fillRect/>
          </a:stretch>
        </p:blipFill>
        <p:spPr>
          <a:xfrm>
            <a:off x="75421" y="753461"/>
            <a:ext cx="8992379" cy="4444369"/>
          </a:xfrm>
          <a:prstGeom prst="rect">
            <a:avLst/>
          </a:prstGeom>
        </p:spPr>
      </p:pic>
    </p:spTree>
    <p:extLst>
      <p:ext uri="{BB962C8B-B14F-4D97-AF65-F5344CB8AC3E}">
        <p14:creationId xmlns:p14="http://schemas.microsoft.com/office/powerpoint/2010/main" val="282160027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Challenge</a:t>
            </a:r>
          </a:p>
        </p:txBody>
      </p:sp>
      <p:sp>
        <p:nvSpPr>
          <p:cNvPr id="3" name="Content Placeholder 2"/>
          <p:cNvSpPr>
            <a:spLocks noGrp="1"/>
          </p:cNvSpPr>
          <p:nvPr>
            <p:ph idx="1"/>
          </p:nvPr>
        </p:nvSpPr>
        <p:spPr>
          <a:xfrm>
            <a:off x="381000" y="1266093"/>
            <a:ext cx="8458200" cy="539262"/>
          </a:xfrm>
        </p:spPr>
        <p:txBody>
          <a:bodyPr/>
          <a:lstStyle/>
          <a:p>
            <a:pPr marL="0" indent="0">
              <a:buNone/>
            </a:pPr>
            <a:r>
              <a:rPr lang="en-US" sz="2800" dirty="0"/>
              <a:t>Together we can make it a …</a:t>
            </a:r>
          </a:p>
        </p:txBody>
      </p:sp>
      <p:sp>
        <p:nvSpPr>
          <p:cNvPr id="4" name="Slide Number Placeholder 3"/>
          <p:cNvSpPr>
            <a:spLocks noGrp="1"/>
          </p:cNvSpPr>
          <p:nvPr>
            <p:ph type="sldNum" sz="quarter" idx="4"/>
          </p:nvPr>
        </p:nvSpPr>
        <p:spPr/>
        <p:txBody>
          <a:bodyPr/>
          <a:lstStyle/>
          <a:p>
            <a:fld id="{1D93BD3E-1E9A-4970-A6F7-E7AC52762E0C}" type="slidenum">
              <a:rPr lang="en-US" smtClean="0"/>
              <a:pPr/>
              <a:t>222</a:t>
            </a:fld>
            <a:endParaRPr lang="en-US"/>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49" y="3602472"/>
            <a:ext cx="3651302" cy="214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204652"/>
            <a:ext cx="8636000" cy="987348"/>
          </a:xfrm>
          <a:prstGeom prst="rect">
            <a:avLst/>
          </a:prstGeom>
        </p:spPr>
      </p:pic>
    </p:spTree>
    <p:extLst>
      <p:ext uri="{BB962C8B-B14F-4D97-AF65-F5344CB8AC3E}">
        <p14:creationId xmlns:p14="http://schemas.microsoft.com/office/powerpoint/2010/main" val="49098009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 #1</a:t>
            </a:r>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a:t>An Inadvertent Loss MT submitted by the Losing REP will count toward which REP’s % total?</a:t>
            </a:r>
          </a:p>
          <a:p>
            <a:pPr marL="1097280" lvl="1" indent="-457200">
              <a:spcBef>
                <a:spcPts val="3000"/>
              </a:spcBef>
              <a:buFont typeface="+mj-lt"/>
              <a:buAutoNum type="alphaLcParenR"/>
            </a:pPr>
            <a:r>
              <a:rPr lang="en-US" sz="2000" dirty="0"/>
              <a:t>The Losing REP</a:t>
            </a:r>
          </a:p>
          <a:p>
            <a:pPr marL="1097280" lvl="1" indent="-457200">
              <a:spcBef>
                <a:spcPts val="1200"/>
              </a:spcBef>
              <a:buFont typeface="+mj-lt"/>
              <a:buAutoNum type="alphaLcParenR"/>
            </a:pPr>
            <a:r>
              <a:rPr lang="en-US" sz="2000" dirty="0"/>
              <a:t>The Gaining REP</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223</a:t>
            </a:fld>
            <a:endParaRPr lang="en-US">
              <a:solidFill>
                <a:srgbClr val="5B6770">
                  <a:tint val="75000"/>
                </a:srgbClr>
              </a:solidFill>
            </a:endParaRPr>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a:solidFill>
                  <a:srgbClr val="00AEC7"/>
                </a:solidFill>
              </a:rPr>
              <a:t>ANSWER</a:t>
            </a:r>
          </a:p>
          <a:p>
            <a:pPr marL="0" indent="0" algn="ctr">
              <a:spcBef>
                <a:spcPts val="1800"/>
              </a:spcBef>
              <a:buNone/>
            </a:pPr>
            <a:r>
              <a:rPr lang="en-US" sz="2000" b="1" i="1" dirty="0">
                <a:solidFill>
                  <a:srgbClr val="5B6770"/>
                </a:solidFill>
              </a:rPr>
              <a:t>The Gaining REP </a:t>
            </a:r>
            <a:r>
              <a:rPr lang="en-US" sz="2000" i="1" dirty="0">
                <a:solidFill>
                  <a:srgbClr val="5B6770"/>
                </a:solidFill>
              </a:rPr>
              <a:t>– valid IAG &amp; IAL MTs will only count toward the Gaining REP’s total</a:t>
            </a:r>
          </a:p>
        </p:txBody>
      </p:sp>
      <p:sp>
        <p:nvSpPr>
          <p:cNvPr id="6" name="Rectangle 5"/>
          <p:cNvSpPr/>
          <p:nvPr/>
        </p:nvSpPr>
        <p:spPr>
          <a:xfrm>
            <a:off x="1524000" y="3362491"/>
            <a:ext cx="6096000" cy="221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20537"/>
            <a:ext cx="379677" cy="370371"/>
          </a:xfrm>
          <a:prstGeom prst="rect">
            <a:avLst/>
          </a:prstGeom>
        </p:spPr>
      </p:pic>
      <p:sp>
        <p:nvSpPr>
          <p:cNvPr id="8" name="Rectangle 7"/>
          <p:cNvSpPr/>
          <p:nvPr/>
        </p:nvSpPr>
        <p:spPr>
          <a:xfrm>
            <a:off x="304800" y="2536091"/>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967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1635430"/>
          </a:xfrm>
        </p:spPr>
        <p:txBody>
          <a:bodyPr/>
          <a:lstStyle/>
          <a:p>
            <a:pPr marL="0" indent="0">
              <a:spcBef>
                <a:spcPts val="1800"/>
              </a:spcBef>
              <a:buNone/>
            </a:pPr>
            <a:r>
              <a:rPr lang="en-US" sz="2000" b="1" i="1" dirty="0"/>
              <a:t>The assigned REP’s # on the IAG report will change each month.</a:t>
            </a:r>
          </a:p>
          <a:p>
            <a:pPr marL="1097280" lvl="1" indent="-457200">
              <a:spcBef>
                <a:spcPts val="3000"/>
              </a:spcBef>
              <a:buFont typeface="+mj-lt"/>
              <a:buAutoNum type="alphaLcParenR"/>
            </a:pPr>
            <a:r>
              <a:rPr lang="en-US" sz="2000" dirty="0"/>
              <a:t>True</a:t>
            </a:r>
          </a:p>
          <a:p>
            <a:pPr marL="1097280" lvl="1" indent="-457200">
              <a:spcBef>
                <a:spcPts val="1200"/>
              </a:spcBef>
              <a:buFont typeface="+mj-lt"/>
              <a:buAutoNum type="alphaLcParenR"/>
            </a:pPr>
            <a:r>
              <a:rPr lang="en-US" sz="2000" dirty="0"/>
              <a:t>False</a:t>
            </a:r>
            <a:endParaRPr lang="en-US" sz="2000" b="1" i="1" dirty="0"/>
          </a:p>
        </p:txBody>
      </p:sp>
      <p:sp>
        <p:nvSpPr>
          <p:cNvPr id="2" name="Title 1"/>
          <p:cNvSpPr>
            <a:spLocks noGrp="1"/>
          </p:cNvSpPr>
          <p:nvPr>
            <p:ph type="title"/>
          </p:nvPr>
        </p:nvSpPr>
        <p:spPr/>
        <p:txBody>
          <a:bodyPr/>
          <a:lstStyle/>
          <a:p>
            <a:r>
              <a:rPr lang="en-US" dirty="0"/>
              <a:t>Checkpoint Question #2</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224</a:t>
            </a:fld>
            <a:endParaRPr lang="en-US">
              <a:solidFill>
                <a:srgbClr val="5B6770">
                  <a:tint val="75000"/>
                </a:srgbClr>
              </a:solidFill>
            </a:endParaRPr>
          </a:p>
        </p:txBody>
      </p:sp>
      <p:sp>
        <p:nvSpPr>
          <p:cNvPr id="5" name="Content Placeholder 2"/>
          <p:cNvSpPr txBox="1">
            <a:spLocks/>
          </p:cNvSpPr>
          <p:nvPr/>
        </p:nvSpPr>
        <p:spPr>
          <a:xfrm>
            <a:off x="1891324" y="3913736"/>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a:solidFill>
                  <a:srgbClr val="00AEC7"/>
                </a:solidFill>
              </a:rPr>
              <a:t>ANSWER</a:t>
            </a:r>
          </a:p>
          <a:p>
            <a:pPr marL="0" indent="0" algn="ctr">
              <a:spcBef>
                <a:spcPts val="1800"/>
              </a:spcBef>
              <a:buNone/>
            </a:pPr>
            <a:r>
              <a:rPr lang="en-US" sz="2000" b="1" i="1" dirty="0">
                <a:solidFill>
                  <a:srgbClr val="5B6770"/>
                </a:solidFill>
              </a:rPr>
              <a:t>FALSE</a:t>
            </a:r>
            <a:r>
              <a:rPr lang="en-US" sz="2000" i="1" dirty="0">
                <a:solidFill>
                  <a:srgbClr val="5B6770"/>
                </a:solidFill>
              </a:rPr>
              <a:t> – Assigned REP #s will remain consistent for the market reporting</a:t>
            </a:r>
          </a:p>
        </p:txBody>
      </p:sp>
      <p:sp>
        <p:nvSpPr>
          <p:cNvPr id="6" name="Rectangle 5"/>
          <p:cNvSpPr/>
          <p:nvPr/>
        </p:nvSpPr>
        <p:spPr>
          <a:xfrm>
            <a:off x="1524000" y="3583536"/>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84966"/>
            <a:ext cx="379677" cy="370371"/>
          </a:xfrm>
          <a:prstGeom prst="rect">
            <a:avLst/>
          </a:prstGeom>
        </p:spPr>
      </p:pic>
      <p:sp>
        <p:nvSpPr>
          <p:cNvPr id="8" name="Rectangle 7"/>
          <p:cNvSpPr/>
          <p:nvPr/>
        </p:nvSpPr>
        <p:spPr>
          <a:xfrm>
            <a:off x="373500" y="2235201"/>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1142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48484"/>
          </a:xfrm>
        </p:spPr>
        <p:txBody>
          <a:bodyPr/>
          <a:lstStyle/>
          <a:p>
            <a:pPr marL="0" indent="0">
              <a:spcBef>
                <a:spcPts val="1800"/>
              </a:spcBef>
              <a:buNone/>
            </a:pPr>
            <a:r>
              <a:rPr lang="en-US" sz="2000" b="1" i="1" dirty="0"/>
              <a:t>Driving down the number IAGs / IALs / Rescissions in the market will result in which of the following:</a:t>
            </a:r>
          </a:p>
          <a:p>
            <a:pPr marL="1097280" lvl="1" indent="-457200">
              <a:spcBef>
                <a:spcPts val="3000"/>
              </a:spcBef>
              <a:buFont typeface="+mj-lt"/>
              <a:buAutoNum type="alphaLcParenR"/>
            </a:pPr>
            <a:r>
              <a:rPr lang="en-US" sz="2000" dirty="0"/>
              <a:t>Fewer customer complaints</a:t>
            </a:r>
          </a:p>
          <a:p>
            <a:pPr marL="1097280" lvl="1" indent="-457200">
              <a:spcBef>
                <a:spcPts val="1200"/>
              </a:spcBef>
              <a:buFont typeface="+mj-lt"/>
              <a:buAutoNum type="alphaLcParenR"/>
            </a:pPr>
            <a:r>
              <a:rPr lang="en-US" sz="2000" dirty="0"/>
              <a:t>Improved customer experience</a:t>
            </a:r>
          </a:p>
          <a:p>
            <a:pPr marL="1097280" lvl="1" indent="-457200">
              <a:spcBef>
                <a:spcPts val="1200"/>
              </a:spcBef>
              <a:buFont typeface="+mj-lt"/>
              <a:buAutoNum type="alphaLcParenR"/>
            </a:pPr>
            <a:r>
              <a:rPr lang="en-US" sz="2000" dirty="0"/>
              <a:t>Addressing customer issues faster</a:t>
            </a:r>
          </a:p>
          <a:p>
            <a:pPr marL="1097280" lvl="1" indent="-457200">
              <a:spcBef>
                <a:spcPts val="1200"/>
              </a:spcBef>
              <a:buFont typeface="+mj-lt"/>
              <a:buAutoNum type="alphaLcParenR"/>
            </a:pPr>
            <a:r>
              <a:rPr lang="en-US" sz="2000" dirty="0"/>
              <a:t>Fewer back-off resources </a:t>
            </a:r>
          </a:p>
          <a:p>
            <a:pPr marL="1097280" lvl="1" indent="-457200">
              <a:spcBef>
                <a:spcPts val="1200"/>
              </a:spcBef>
              <a:buFont typeface="+mj-lt"/>
              <a:buAutoNum type="alphaLcParenR"/>
            </a:pPr>
            <a:r>
              <a:rPr lang="en-US" sz="2000" dirty="0"/>
              <a:t>All of the above</a:t>
            </a:r>
          </a:p>
        </p:txBody>
      </p:sp>
      <p:sp>
        <p:nvSpPr>
          <p:cNvPr id="2" name="Title 1"/>
          <p:cNvSpPr>
            <a:spLocks noGrp="1"/>
          </p:cNvSpPr>
          <p:nvPr>
            <p:ph type="title"/>
          </p:nvPr>
        </p:nvSpPr>
        <p:spPr/>
        <p:txBody>
          <a:bodyPr/>
          <a:lstStyle/>
          <a:p>
            <a:r>
              <a:rPr lang="en-US" dirty="0"/>
              <a:t>Checkpoint Question #3</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225</a:t>
            </a:fld>
            <a:endParaRPr lang="en-US">
              <a:solidFill>
                <a:srgbClr val="5B6770">
                  <a:tint val="75000"/>
                </a:srgbClr>
              </a:solidFill>
            </a:endParaRPr>
          </a:p>
        </p:txBody>
      </p:sp>
      <p:sp>
        <p:nvSpPr>
          <p:cNvPr id="5" name="Content Placeholder 2"/>
          <p:cNvSpPr txBox="1">
            <a:spLocks/>
          </p:cNvSpPr>
          <p:nvPr/>
        </p:nvSpPr>
        <p:spPr>
          <a:xfrm>
            <a:off x="1491094" y="4609903"/>
            <a:ext cx="616181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a:solidFill>
                  <a:srgbClr val="00AEC7"/>
                </a:solidFill>
              </a:rPr>
              <a:t>ANSWER</a:t>
            </a:r>
          </a:p>
          <a:p>
            <a:pPr marL="0" indent="0" algn="ctr">
              <a:spcBef>
                <a:spcPts val="1800"/>
              </a:spcBef>
              <a:buNone/>
            </a:pPr>
            <a:r>
              <a:rPr lang="en-US" sz="2000" b="1" i="1" dirty="0">
                <a:solidFill>
                  <a:srgbClr val="5B6770"/>
                </a:solidFill>
              </a:rPr>
              <a:t>All of the above </a:t>
            </a:r>
            <a:r>
              <a:rPr lang="en-US" sz="2000" i="1" dirty="0">
                <a:solidFill>
                  <a:srgbClr val="5B6770"/>
                </a:solidFill>
              </a:rPr>
              <a:t>– If all REPs work to drive efficiencies in their processes, the market will benefit</a:t>
            </a:r>
          </a:p>
        </p:txBody>
      </p:sp>
      <p:sp>
        <p:nvSpPr>
          <p:cNvPr id="6" name="Rectangle 5"/>
          <p:cNvSpPr/>
          <p:nvPr/>
        </p:nvSpPr>
        <p:spPr>
          <a:xfrm>
            <a:off x="1141458" y="4477101"/>
            <a:ext cx="6861085" cy="1572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993123"/>
            <a:ext cx="379677" cy="370371"/>
          </a:xfrm>
          <a:prstGeom prst="rect">
            <a:avLst/>
          </a:prstGeom>
        </p:spPr>
      </p:pic>
      <p:sp>
        <p:nvSpPr>
          <p:cNvPr id="8" name="Rectangle 7"/>
          <p:cNvSpPr/>
          <p:nvPr/>
        </p:nvSpPr>
        <p:spPr>
          <a:xfrm>
            <a:off x="252676" y="388523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1225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226</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79106"/>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2"/>
            <a:ext cx="5105400" cy="1246495"/>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smtClean="0">
              <a:solidFill>
                <a:schemeClr val="tx2"/>
              </a:solidFill>
            </a:endParaRPr>
          </a:p>
          <a:p>
            <a:pPr>
              <a:spcBef>
                <a:spcPts val="600"/>
              </a:spcBef>
            </a:pPr>
            <a:r>
              <a:rPr lang="en-US" sz="2800" b="1" dirty="0" smtClean="0">
                <a:solidFill>
                  <a:schemeClr val="tx2"/>
                </a:solidFill>
              </a:rPr>
              <a:t>GUI and </a:t>
            </a:r>
            <a:r>
              <a:rPr lang="en-US" sz="2800" b="1" dirty="0">
                <a:solidFill>
                  <a:schemeClr val="tx2"/>
                </a:solidFill>
              </a:rPr>
              <a:t>Background Reporting</a:t>
            </a:r>
          </a:p>
        </p:txBody>
      </p:sp>
    </p:spTree>
    <p:extLst>
      <p:ext uri="{BB962C8B-B14F-4D97-AF65-F5344CB8AC3E}">
        <p14:creationId xmlns:p14="http://schemas.microsoft.com/office/powerpoint/2010/main" val="107316632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1905000"/>
          </a:xfrm>
        </p:spPr>
        <p:txBody>
          <a:bodyPr/>
          <a:lstStyle/>
          <a:p>
            <a:r>
              <a:rPr lang="en-US" sz="1200" dirty="0" err="1"/>
              <a:t>MarkeTrak</a:t>
            </a:r>
            <a:r>
              <a:rPr lang="en-US" sz="1200" dirty="0"/>
              <a:t> contains a vast amount of reporting options.  Report types include Distribution, Trend, Duration, Change History, Multi-View, Summary and most commonly Listing Reports.  A thorough explanation of each of these report types is available via the Help option</a:t>
            </a:r>
            <a:r>
              <a:rPr lang="en-US" sz="1200" dirty="0" smtClean="0"/>
              <a:t>.</a:t>
            </a:r>
            <a:endParaRPr lang="en-US" sz="1200" dirty="0"/>
          </a:p>
          <a:p>
            <a:pPr>
              <a:spcBef>
                <a:spcPts val="1200"/>
              </a:spcBef>
            </a:pPr>
            <a:r>
              <a:rPr lang="en-US" sz="1200" dirty="0"/>
              <a:t>To access help information regarding reporting in </a:t>
            </a:r>
            <a:r>
              <a:rPr lang="en-US" sz="1200" dirty="0" err="1"/>
              <a:t>MarkeTrak</a:t>
            </a:r>
            <a:r>
              <a:rPr lang="en-US" sz="1200" dirty="0"/>
              <a:t>:</a:t>
            </a:r>
          </a:p>
          <a:p>
            <a:pPr lvl="1"/>
            <a:r>
              <a:rPr lang="en-US" sz="1200" dirty="0"/>
              <a:t>Select the Help link from the toolbar</a:t>
            </a:r>
          </a:p>
          <a:p>
            <a:pPr lvl="1"/>
            <a:r>
              <a:rPr lang="en-US" sz="1200" dirty="0"/>
              <a:t>Click in the Search text box in the upper right corner of the screen </a:t>
            </a:r>
          </a:p>
          <a:p>
            <a:pPr lvl="1"/>
            <a:r>
              <a:rPr lang="en-US" sz="1200" dirty="0"/>
              <a:t>In the text box type Creating Report</a:t>
            </a:r>
          </a:p>
          <a:p>
            <a:pPr lvl="1"/>
            <a:r>
              <a:rPr lang="en-US" sz="1200" dirty="0"/>
              <a:t>Select the Title hyperlink for the report you want to create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228</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34361"/>
          <a:stretch>
            <a:fillRect/>
          </a:stretch>
        </p:blipFill>
        <p:spPr bwMode="auto">
          <a:xfrm>
            <a:off x="1400175" y="2819400"/>
            <a:ext cx="63436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70115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762000"/>
          </a:xfrm>
        </p:spPr>
        <p:txBody>
          <a:bodyPr/>
          <a:lstStyle/>
          <a:p>
            <a:r>
              <a:rPr lang="en-US" sz="1400" dirty="0"/>
              <a:t>Creating a </a:t>
            </a:r>
            <a:r>
              <a:rPr lang="en-US" sz="1400" dirty="0" smtClean="0"/>
              <a:t>Report</a:t>
            </a:r>
            <a:endParaRPr lang="en-US" sz="1400" dirty="0"/>
          </a:p>
          <a:p>
            <a:pPr lvl="1"/>
            <a:r>
              <a:rPr lang="en-US" sz="1400" dirty="0"/>
              <a:t>Users can create and save ad hoc reports through the Create a Report option accessed from the Reports tab.</a:t>
            </a:r>
          </a:p>
        </p:txBody>
      </p:sp>
      <p:sp>
        <p:nvSpPr>
          <p:cNvPr id="4" name="Slide Number Placeholder 3"/>
          <p:cNvSpPr>
            <a:spLocks noGrp="1"/>
          </p:cNvSpPr>
          <p:nvPr>
            <p:ph type="sldNum" sz="quarter" idx="4"/>
          </p:nvPr>
        </p:nvSpPr>
        <p:spPr/>
        <p:txBody>
          <a:bodyPr/>
          <a:lstStyle/>
          <a:p>
            <a:fld id="{1D93BD3E-1E9A-4970-A6F7-E7AC52762E0C}" type="slidenum">
              <a:rPr lang="en-US" smtClean="0"/>
              <a:pPr/>
              <a:t>229</a:t>
            </a:fld>
            <a:endParaRPr lang="en-US"/>
          </a:p>
        </p:txBody>
      </p:sp>
      <p:sp>
        <p:nvSpPr>
          <p:cNvPr id="5" name="Content Placeholder 2"/>
          <p:cNvSpPr txBox="1">
            <a:spLocks/>
          </p:cNvSpPr>
          <p:nvPr/>
        </p:nvSpPr>
        <p:spPr>
          <a:xfrm>
            <a:off x="304800" y="2823368"/>
            <a:ext cx="8534400" cy="98663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solidFill>
                  <a:schemeClr val="tx2"/>
                </a:solidFill>
              </a:rPr>
              <a:t>The screen below will appear after selection of Create a Report, Type: Listing as indicated above. Select Columns to Display: is a complete population of fields available to the user based on privileges and functions like the ‘Select’ statement of an SQL statement. Multiple fields can be selected to return in the result set and moved into the request via the left and right arrows.</a:t>
            </a:r>
          </a:p>
        </p:txBody>
      </p:sp>
      <p:pic>
        <p:nvPicPr>
          <p:cNvPr id="6"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4864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b="9218"/>
          <a:stretch>
            <a:fillRect/>
          </a:stretch>
        </p:blipFill>
        <p:spPr bwMode="auto">
          <a:xfrm>
            <a:off x="1965960" y="3871117"/>
            <a:ext cx="52578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320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Email Notifications</a:t>
            </a:r>
            <a:endParaRPr lang="en-US" b="1" dirty="0">
              <a:solidFill>
                <a:schemeClr val="accent1"/>
              </a:solidFill>
            </a:endParaRPr>
          </a:p>
        </p:txBody>
      </p:sp>
      <p:sp>
        <p:nvSpPr>
          <p:cNvPr id="3" name="Content Placeholder 2"/>
          <p:cNvSpPr>
            <a:spLocks noGrp="1"/>
          </p:cNvSpPr>
          <p:nvPr>
            <p:ph idx="1"/>
          </p:nvPr>
        </p:nvSpPr>
        <p:spPr>
          <a:xfrm>
            <a:off x="304800" y="914400"/>
            <a:ext cx="8534400" cy="1447800"/>
          </a:xfrm>
        </p:spPr>
        <p:txBody>
          <a:bodyPr/>
          <a:lstStyle/>
          <a:p>
            <a:pPr marL="0" indent="0">
              <a:spcBef>
                <a:spcPts val="1200"/>
              </a:spcBef>
              <a:buNone/>
            </a:pPr>
            <a:r>
              <a:rPr lang="en-US" sz="1600" dirty="0"/>
              <a:t>Individual Email </a:t>
            </a:r>
            <a:r>
              <a:rPr lang="en-US" sz="1600" dirty="0" smtClean="0"/>
              <a:t>Notifications</a:t>
            </a:r>
            <a:endParaRPr lang="en-US" sz="1600" dirty="0"/>
          </a:p>
          <a:p>
            <a:pPr lvl="1">
              <a:spcBef>
                <a:spcPts val="1200"/>
              </a:spcBef>
            </a:pPr>
            <a:r>
              <a:rPr lang="en-US" sz="1600" dirty="0"/>
              <a:t>Each user with access to an item has the ability to manually select a notification related specifically to that individual issue.  The email address entered in </a:t>
            </a:r>
            <a:r>
              <a:rPr lang="en-US" sz="1600" dirty="0" err="1"/>
              <a:t>MarkeTrak</a:t>
            </a:r>
            <a:r>
              <a:rPr lang="en-US" sz="1600" dirty="0"/>
              <a:t> for the user who selects this option from the Actions: drop down list will be the destination for this email notification. </a:t>
            </a:r>
          </a:p>
        </p:txBody>
      </p:sp>
      <p:sp>
        <p:nvSpPr>
          <p:cNvPr id="4" name="Slide Number Placeholder 3"/>
          <p:cNvSpPr>
            <a:spLocks noGrp="1"/>
          </p:cNvSpPr>
          <p:nvPr>
            <p:ph type="sldNum" sz="quarter" idx="4"/>
          </p:nvPr>
        </p:nvSpPr>
        <p:spPr/>
        <p:txBody>
          <a:bodyPr/>
          <a:lstStyle/>
          <a:p>
            <a:fld id="{1D93BD3E-1E9A-4970-A6F7-E7AC52762E0C}" type="slidenum">
              <a:rPr lang="en-US" smtClean="0"/>
              <a:pPr/>
              <a:t>23</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895600"/>
            <a:ext cx="5495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93394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r>
              <a:rPr lang="en-US" sz="1600" dirty="0"/>
              <a:t>Sample </a:t>
            </a:r>
            <a:r>
              <a:rPr lang="en-US" sz="1600" dirty="0" smtClean="0"/>
              <a:t>Report: ‘</a:t>
            </a:r>
            <a:r>
              <a:rPr lang="en-US" sz="1600" dirty="0"/>
              <a:t>Issues Over 5 Days Not Touched</a:t>
            </a:r>
            <a:r>
              <a:rPr lang="en-US" sz="1600" dirty="0" smtClean="0"/>
              <a:t>’</a:t>
            </a:r>
            <a:endParaRPr lang="en-US" sz="1600" dirty="0"/>
          </a:p>
          <a:p>
            <a:pPr lvl="1">
              <a:spcBef>
                <a:spcPts val="1200"/>
              </a:spcBef>
            </a:pPr>
            <a:r>
              <a:rPr lang="en-US" sz="1600" dirty="0"/>
              <a:t>Select Columns to Display:</a:t>
            </a:r>
          </a:p>
        </p:txBody>
      </p:sp>
      <p:sp>
        <p:nvSpPr>
          <p:cNvPr id="4" name="Slide Number Placeholder 3"/>
          <p:cNvSpPr>
            <a:spLocks noGrp="1"/>
          </p:cNvSpPr>
          <p:nvPr>
            <p:ph type="sldNum" sz="quarter" idx="4"/>
          </p:nvPr>
        </p:nvSpPr>
        <p:spPr/>
        <p:txBody>
          <a:bodyPr/>
          <a:lstStyle/>
          <a:p>
            <a:fld id="{1D93BD3E-1E9A-4970-A6F7-E7AC52762E0C}" type="slidenum">
              <a:rPr lang="en-US" smtClean="0"/>
              <a:pPr/>
              <a:t>230</a:t>
            </a:fld>
            <a:endParaRPr lang="en-US"/>
          </a:p>
        </p:txBody>
      </p:sp>
      <p:sp>
        <p:nvSpPr>
          <p:cNvPr id="5" name="Content Placeholder 2"/>
          <p:cNvSpPr txBox="1">
            <a:spLocks/>
          </p:cNvSpPr>
          <p:nvPr/>
        </p:nvSpPr>
        <p:spPr>
          <a:xfrm>
            <a:off x="304800" y="3756953"/>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solidFill>
                  <a:schemeClr val="tx2"/>
                </a:solidFill>
              </a:rPr>
              <a:t>Select Filter Criteria: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17871" b="45181"/>
          <a:stretch>
            <a:fillRect/>
          </a:stretch>
        </p:blipFill>
        <p:spPr bwMode="auto">
          <a:xfrm>
            <a:off x="-463550" y="1775753"/>
            <a:ext cx="100711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t="61446"/>
          <a:stretch>
            <a:fillRect/>
          </a:stretch>
        </p:blipFill>
        <p:spPr bwMode="auto">
          <a:xfrm>
            <a:off x="-1371600" y="4209081"/>
            <a:ext cx="10071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18456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r>
              <a:rPr lang="en-US" sz="1400" dirty="0"/>
              <a:t>Sample Report – ‘Issues Over 5 Days Not Touched</a:t>
            </a:r>
            <a:r>
              <a:rPr lang="en-US" sz="1400" dirty="0" smtClean="0"/>
              <a:t>’</a:t>
            </a:r>
            <a:endParaRPr lang="en-US" sz="1400" dirty="0"/>
          </a:p>
          <a:p>
            <a:pPr lvl="1"/>
            <a:r>
              <a:rPr lang="en-US" sz="1400" dirty="0"/>
              <a:t>Filter Criteria Cont</a:t>
            </a:r>
            <a:r>
              <a:rPr lang="en-US" sz="1400" dirty="0" smtClean="0"/>
              <a:t>.:</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516062"/>
            <a:ext cx="77628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t="25508" b="48170"/>
          <a:stretch>
            <a:fillRect/>
          </a:stretch>
        </p:blipFill>
        <p:spPr bwMode="auto">
          <a:xfrm>
            <a:off x="514350" y="4602162"/>
            <a:ext cx="8134350"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14375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09600"/>
          </a:xfrm>
        </p:spPr>
        <p:txBody>
          <a:bodyPr/>
          <a:lstStyle/>
          <a:p>
            <a:r>
              <a:rPr lang="en-US" sz="1600" dirty="0"/>
              <a:t>Sample Report – ‘Issues Over 5 Days Not Touched</a:t>
            </a:r>
            <a:r>
              <a:rPr lang="en-US" sz="1600" dirty="0" smtClean="0"/>
              <a:t>’</a:t>
            </a:r>
            <a:endParaRPr lang="en-US" sz="1600" dirty="0"/>
          </a:p>
          <a:p>
            <a:pPr lvl="1"/>
            <a:r>
              <a:rPr lang="en-US" sz="1600" dirty="0"/>
              <a:t>Additional </a:t>
            </a:r>
            <a:r>
              <a:rPr lang="en-US" sz="1600" dirty="0" smtClean="0"/>
              <a:t>Options: Calculated Field</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232</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57269"/>
          <a:stretch>
            <a:fillRect/>
          </a:stretch>
        </p:blipFill>
        <p:spPr bwMode="auto">
          <a:xfrm>
            <a:off x="257175" y="1828800"/>
            <a:ext cx="862965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07614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304800" y="914400"/>
            <a:ext cx="8534400" cy="609600"/>
          </a:xfrm>
        </p:spPr>
        <p:txBody>
          <a:bodyPr/>
          <a:lstStyle/>
          <a:p>
            <a:r>
              <a:rPr lang="en-US" sz="1600" dirty="0"/>
              <a:t>Sample Report – ‘Issues Over 5 Days Not Touched</a:t>
            </a:r>
            <a:r>
              <a:rPr lang="en-US" sz="1600" dirty="0" smtClean="0"/>
              <a:t>’</a:t>
            </a:r>
            <a:endParaRPr lang="en-US" sz="1600" dirty="0"/>
          </a:p>
          <a:p>
            <a:pPr lvl="1"/>
            <a:r>
              <a:rPr lang="en-US" sz="1600" dirty="0"/>
              <a:t>Results: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233</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6113" t="33575"/>
          <a:stretch>
            <a:fillRect/>
          </a:stretch>
        </p:blipFill>
        <p:spPr bwMode="auto">
          <a:xfrm>
            <a:off x="284956" y="1600200"/>
            <a:ext cx="8574088"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15809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85800"/>
          </a:xfrm>
        </p:spPr>
        <p:txBody>
          <a:bodyPr/>
          <a:lstStyle/>
          <a:p>
            <a:r>
              <a:rPr lang="en-US" sz="1600" dirty="0"/>
              <a:t>Sample Report – Multi-View</a:t>
            </a:r>
          </a:p>
          <a:p>
            <a:pPr lvl="1"/>
            <a:r>
              <a:rPr lang="en-US" sz="1600" dirty="0"/>
              <a:t>From the Reports pane select ‘Other Reports’ from the Type drop down </a:t>
            </a:r>
            <a:r>
              <a:rPr lang="en-US" sz="1600" dirty="0" smtClean="0"/>
              <a:t>field</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234</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6779" r="36501" b="35889"/>
          <a:stretch>
            <a:fillRect/>
          </a:stretch>
        </p:blipFill>
        <p:spPr bwMode="auto">
          <a:xfrm>
            <a:off x="533400" y="1676400"/>
            <a:ext cx="8077200" cy="338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61299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09600"/>
          </a:xfrm>
        </p:spPr>
        <p:txBody>
          <a:bodyPr/>
          <a:lstStyle/>
          <a:p>
            <a:r>
              <a:rPr lang="en-US" sz="1600" dirty="0"/>
              <a:t>Sample Report – Multi-View</a:t>
            </a:r>
          </a:p>
          <a:p>
            <a:pPr lvl="1"/>
            <a:r>
              <a:rPr lang="en-US" sz="1600" dirty="0"/>
              <a:t>Select ‘Multi-View’ from the Type drop down field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235</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9376" t="19888" r="16812" b="30779"/>
          <a:stretch>
            <a:fillRect/>
          </a:stretch>
        </p:blipFill>
        <p:spPr bwMode="auto">
          <a:xfrm>
            <a:off x="200819" y="1676400"/>
            <a:ext cx="8742363" cy="380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53273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85800"/>
          </a:xfrm>
        </p:spPr>
        <p:txBody>
          <a:bodyPr/>
          <a:lstStyle/>
          <a:p>
            <a:r>
              <a:rPr lang="en-US" sz="1200" dirty="0"/>
              <a:t>Sample Report – Multi-View</a:t>
            </a:r>
          </a:p>
          <a:p>
            <a:pPr lvl="1"/>
            <a:r>
              <a:rPr lang="en-US" sz="1200" dirty="0"/>
              <a:t>Browse for and select the reports to be displayed in your multi-view report in the search box next to Select Reports.  Up to four reports can be selected.  Click the Add button to select each report</a:t>
            </a:r>
            <a:r>
              <a:rPr lang="en-US" sz="1200" dirty="0" smtClean="0"/>
              <a:t>.</a:t>
            </a:r>
            <a:endParaRPr lang="en-US" sz="12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236</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5376" t="19888" r="26936" b="9445"/>
          <a:stretch>
            <a:fillRect/>
          </a:stretch>
        </p:blipFill>
        <p:spPr bwMode="auto">
          <a:xfrm>
            <a:off x="1295400" y="1600200"/>
            <a:ext cx="6705600" cy="462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1219200" y="4495800"/>
            <a:ext cx="6762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19200" y="5029200"/>
            <a:ext cx="15906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98233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1219200"/>
          </a:xfrm>
        </p:spPr>
        <p:txBody>
          <a:bodyPr/>
          <a:lstStyle/>
          <a:p>
            <a:r>
              <a:rPr lang="en-US" sz="1200" dirty="0"/>
              <a:t>Sample Report – Multi-View</a:t>
            </a:r>
          </a:p>
          <a:p>
            <a:pPr lvl="1"/>
            <a:r>
              <a:rPr lang="en-US" sz="1200" dirty="0"/>
              <a:t>Use the up or down arrows to select the layout of your multi-view report.  Up to four reports can be displayed.</a:t>
            </a:r>
          </a:p>
          <a:p>
            <a:pPr lvl="1"/>
            <a:r>
              <a:rPr lang="en-US" sz="1200" dirty="0"/>
              <a:t>Select the Preview button at the top of the GUI screen to view the report</a:t>
            </a:r>
            <a:r>
              <a:rPr lang="en-US" sz="1200" dirty="0" smtClean="0"/>
              <a:t>.</a:t>
            </a:r>
            <a:endParaRPr lang="en-US" sz="12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237</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6125" t="17111" r="20563" b="12473"/>
          <a:stretch>
            <a:fillRect/>
          </a:stretch>
        </p:blipFill>
        <p:spPr bwMode="auto">
          <a:xfrm>
            <a:off x="914400" y="1676400"/>
            <a:ext cx="7162800" cy="448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191000" y="3033712"/>
            <a:ext cx="15240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22054360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990600"/>
          </a:xfrm>
        </p:spPr>
        <p:txBody>
          <a:bodyPr/>
          <a:lstStyle/>
          <a:p>
            <a:r>
              <a:rPr lang="en-US" sz="1600" dirty="0"/>
              <a:t>Sample Report – Multi-View</a:t>
            </a:r>
          </a:p>
          <a:p>
            <a:pPr lvl="1"/>
            <a:r>
              <a:rPr lang="en-US" sz="1600" dirty="0"/>
              <a:t>View Results</a:t>
            </a:r>
          </a:p>
          <a:p>
            <a:pPr lvl="1"/>
            <a:r>
              <a:rPr lang="en-US" sz="1600" dirty="0"/>
              <a:t>To save the report, select the Save button and name your new multi-view report</a:t>
            </a:r>
            <a:r>
              <a:rPr lang="en-US" sz="1600" dirty="0" smtClean="0"/>
              <a:t>.</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238</a:t>
            </a:fld>
            <a:endParaRPr lang="en-US"/>
          </a:p>
        </p:txBody>
      </p:sp>
      <p:grpSp>
        <p:nvGrpSpPr>
          <p:cNvPr id="5" name="Group 6"/>
          <p:cNvGrpSpPr>
            <a:grpSpLocks/>
          </p:cNvGrpSpPr>
          <p:nvPr/>
        </p:nvGrpSpPr>
        <p:grpSpPr bwMode="auto">
          <a:xfrm>
            <a:off x="185738" y="2074863"/>
            <a:ext cx="8772525" cy="3563937"/>
            <a:chOff x="152400" y="2074863"/>
            <a:chExt cx="8772525" cy="3563937"/>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19888" b="7890"/>
            <a:stretch>
              <a:fillRect/>
            </a:stretch>
          </p:blipFill>
          <p:spPr bwMode="auto">
            <a:xfrm>
              <a:off x="152400" y="2074863"/>
              <a:ext cx="8772525" cy="356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14600" y="4251325"/>
              <a:ext cx="609600" cy="16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5105400" y="4267200"/>
              <a:ext cx="609600" cy="16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369462852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4724400"/>
          </a:xfrm>
        </p:spPr>
        <p:txBody>
          <a:bodyPr/>
          <a:lstStyle/>
          <a:p>
            <a:r>
              <a:rPr lang="en-US" sz="2200" dirty="0" err="1"/>
              <a:t>MarkeTrak</a:t>
            </a:r>
            <a:r>
              <a:rPr lang="en-US" sz="2200" dirty="0"/>
              <a:t> Background Reports provide the following functionality</a:t>
            </a:r>
            <a:r>
              <a:rPr lang="en-US" sz="2200" dirty="0" smtClean="0"/>
              <a:t>:</a:t>
            </a:r>
            <a:endParaRPr lang="en-US" sz="2200" dirty="0"/>
          </a:p>
          <a:p>
            <a:pPr lvl="1">
              <a:spcBef>
                <a:spcPts val="1200"/>
              </a:spcBef>
            </a:pPr>
            <a:r>
              <a:rPr lang="en-US" sz="2200" dirty="0"/>
              <a:t>Allow users to run a report and work in the GUI at the same time</a:t>
            </a:r>
          </a:p>
          <a:p>
            <a:pPr lvl="1">
              <a:spcBef>
                <a:spcPts val="1200"/>
              </a:spcBef>
            </a:pPr>
            <a:r>
              <a:rPr lang="en-US" sz="2200" dirty="0"/>
              <a:t>Allow users to search multiple inputs, for example:</a:t>
            </a:r>
          </a:p>
          <a:p>
            <a:pPr lvl="2">
              <a:spcBef>
                <a:spcPts val="1200"/>
              </a:spcBef>
            </a:pPr>
            <a:r>
              <a:rPr lang="en-US" sz="2200" dirty="0"/>
              <a:t>Multiple Issue IDs</a:t>
            </a:r>
          </a:p>
          <a:p>
            <a:pPr lvl="2">
              <a:spcBef>
                <a:spcPts val="1200"/>
              </a:spcBef>
            </a:pPr>
            <a:r>
              <a:rPr lang="en-US" sz="2200" dirty="0"/>
              <a:t>Multiple ESI IDs</a:t>
            </a:r>
          </a:p>
          <a:p>
            <a:pPr lvl="1">
              <a:spcBef>
                <a:spcPts val="1200"/>
              </a:spcBef>
            </a:pPr>
            <a:r>
              <a:rPr lang="en-US" sz="2200" dirty="0"/>
              <a:t>Allow users to access archived information that is not available in GUI reports</a:t>
            </a:r>
          </a:p>
          <a:p>
            <a:pPr lvl="1">
              <a:spcBef>
                <a:spcPts val="1200"/>
              </a:spcBef>
            </a:pPr>
            <a:r>
              <a:rPr lang="en-US" sz="2200" dirty="0"/>
              <a:t>API users have the ability to execute and retrieve background </a:t>
            </a:r>
            <a:r>
              <a:rPr lang="en-US" sz="2200" dirty="0" smtClean="0"/>
              <a:t>reports</a:t>
            </a:r>
            <a:endParaRPr lang="en-US" sz="22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239</a:t>
            </a:fld>
            <a:endParaRPr lang="en-US"/>
          </a:p>
        </p:txBody>
      </p:sp>
    </p:spTree>
    <p:extLst>
      <p:ext uri="{BB962C8B-B14F-4D97-AF65-F5344CB8AC3E}">
        <p14:creationId xmlns:p14="http://schemas.microsoft.com/office/powerpoint/2010/main" val="3737116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smtClean="0">
              <a:solidFill>
                <a:schemeClr val="tx2"/>
              </a:solidFill>
            </a:endParaRPr>
          </a:p>
          <a:p>
            <a:pPr>
              <a:spcBef>
                <a:spcPts val="600"/>
              </a:spcBef>
            </a:pPr>
            <a:r>
              <a:rPr lang="en-US" sz="2800" b="1" dirty="0" smtClean="0">
                <a:solidFill>
                  <a:schemeClr val="tx2"/>
                </a:solidFill>
              </a:rPr>
              <a:t>ERCOT </a:t>
            </a:r>
            <a:r>
              <a:rPr lang="en-US" sz="2800" b="1" dirty="0" err="1">
                <a:solidFill>
                  <a:schemeClr val="tx2"/>
                </a:solidFill>
              </a:rPr>
              <a:t>ListServ</a:t>
            </a:r>
            <a:endParaRPr lang="en-US" sz="2800" b="1" dirty="0">
              <a:solidFill>
                <a:schemeClr val="tx2"/>
              </a:solidFill>
            </a:endParaRPr>
          </a:p>
        </p:txBody>
      </p:sp>
    </p:spTree>
    <p:extLst>
      <p:ext uri="{BB962C8B-B14F-4D97-AF65-F5344CB8AC3E}">
        <p14:creationId xmlns:p14="http://schemas.microsoft.com/office/powerpoint/2010/main" val="171565720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400" dirty="0"/>
              <a:t>Available Background Reports</a:t>
            </a:r>
          </a:p>
          <a:p>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240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15400908"/>
              </p:ext>
            </p:extLst>
          </p:nvPr>
        </p:nvGraphicFramePr>
        <p:xfrm>
          <a:off x="342900" y="1348414"/>
          <a:ext cx="8458200" cy="4747586"/>
        </p:xfrm>
        <a:graphic>
          <a:graphicData uri="http://schemas.openxmlformats.org/drawingml/2006/table">
            <a:tbl>
              <a:tblPr firstRow="1" bandRow="1">
                <a:tableStyleId>{5C22544A-7EE6-4342-B048-85BDC9FD1C3A}</a:tableStyleId>
              </a:tblPr>
              <a:tblGrid>
                <a:gridCol w="3082379"/>
                <a:gridCol w="5375821"/>
              </a:tblGrid>
              <a:tr h="358466">
                <a:tc>
                  <a:txBody>
                    <a:bodyPr/>
                    <a:lstStyle/>
                    <a:p>
                      <a:pPr algn="ctr"/>
                      <a:r>
                        <a:rPr lang="en-US" sz="1400" dirty="0" smtClean="0"/>
                        <a:t>Report Name</a:t>
                      </a:r>
                      <a:endParaRPr lang="en-US" sz="1400" dirty="0"/>
                    </a:p>
                  </a:txBody>
                  <a:tcPr marL="88388" marR="88388" marT="44194" marB="44194" anchor="ctr"/>
                </a:tc>
                <a:tc>
                  <a:txBody>
                    <a:bodyPr/>
                    <a:lstStyle/>
                    <a:p>
                      <a:pPr algn="ctr"/>
                      <a:r>
                        <a:rPr lang="en-US" sz="1400" dirty="0" smtClean="0"/>
                        <a:t>Report Description</a:t>
                      </a:r>
                      <a:endParaRPr lang="en-US" sz="1400" dirty="0"/>
                    </a:p>
                  </a:txBody>
                  <a:tcPr marL="88388" marR="88388" marT="44194" marB="44194" anchor="ctr"/>
                </a:tc>
              </a:tr>
              <a:tr h="230793">
                <a:tc>
                  <a:txBody>
                    <a:bodyPr/>
                    <a:lstStyle/>
                    <a:p>
                      <a:r>
                        <a:rPr kumimoji="0" lang="en-US" sz="1200" kern="1200" dirty="0" smtClean="0">
                          <a:solidFill>
                            <a:schemeClr val="tx2"/>
                          </a:solidFill>
                          <a:effectLst/>
                          <a:latin typeface="+mn-lt"/>
                          <a:ea typeface="+mn-ea"/>
                          <a:cs typeface="+mn-cs"/>
                        </a:rPr>
                        <a:t>Average Days Open</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average days open by subtype for the time frame specified.</a:t>
                      </a:r>
                      <a:endParaRPr lang="en-US" sz="1200" dirty="0">
                        <a:solidFill>
                          <a:schemeClr val="tx2"/>
                        </a:solidFill>
                      </a:endParaRPr>
                    </a:p>
                  </a:txBody>
                  <a:tcPr marT="91440" marB="91440"/>
                </a:tc>
              </a:tr>
              <a:tr h="220972">
                <a:tc>
                  <a:txBody>
                    <a:bodyPr/>
                    <a:lstStyle/>
                    <a:p>
                      <a:r>
                        <a:rPr kumimoji="0" lang="en-US" sz="1200" kern="1200" dirty="0" smtClean="0">
                          <a:solidFill>
                            <a:schemeClr val="tx2"/>
                          </a:solidFill>
                          <a:effectLst/>
                          <a:latin typeface="+mn-lt"/>
                          <a:ea typeface="+mn-ea"/>
                          <a:cs typeface="+mn-cs"/>
                        </a:rPr>
                        <a:t>Count of Active and Inactive Issues</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a count of Active and Inactive issues for the time frame specified.</a:t>
                      </a:r>
                      <a:endParaRPr lang="en-US" sz="1200" dirty="0">
                        <a:solidFill>
                          <a:schemeClr val="tx2"/>
                        </a:solidFill>
                      </a:endParaRPr>
                    </a:p>
                  </a:txBody>
                  <a:tcPr marT="91440" marB="91440"/>
                </a:tc>
              </a:tr>
              <a:tr h="441945">
                <a:tc>
                  <a:txBody>
                    <a:bodyPr/>
                    <a:lstStyle/>
                    <a:p>
                      <a:r>
                        <a:rPr kumimoji="0" lang="en-US" sz="1200" kern="1200" dirty="0" smtClean="0">
                          <a:solidFill>
                            <a:schemeClr val="tx2"/>
                          </a:solidFill>
                          <a:effectLst/>
                          <a:latin typeface="+mn-lt"/>
                          <a:ea typeface="+mn-ea"/>
                          <a:cs typeface="+mn-cs"/>
                        </a:rPr>
                        <a:t>Count of Issues Resolved Outside Benchmark </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Returns a count of issues closed outside of the specified benchmark number of days for a particular time frame.</a:t>
                      </a:r>
                      <a:endParaRPr lang="en-US" sz="1200" dirty="0">
                        <a:solidFill>
                          <a:schemeClr val="tx2"/>
                        </a:solidFill>
                      </a:endParaRPr>
                    </a:p>
                  </a:txBody>
                  <a:tcPr marT="91440" marB="91440"/>
                </a:tc>
              </a:tr>
              <a:tr h="324093">
                <a:tc>
                  <a:txBody>
                    <a:bodyPr/>
                    <a:lstStyle/>
                    <a:p>
                      <a:r>
                        <a:rPr kumimoji="0" lang="en-US" sz="1200" kern="1200" dirty="0" smtClean="0">
                          <a:solidFill>
                            <a:schemeClr val="tx2"/>
                          </a:solidFill>
                          <a:effectLst/>
                          <a:latin typeface="+mn-lt"/>
                          <a:ea typeface="+mn-ea"/>
                          <a:cs typeface="+mn-cs"/>
                        </a:rPr>
                        <a:t>Count of Issues Resolved Within Benchmark</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Returns a count of issues resolved within the specified benchmark number of days for a particular time frame.</a:t>
                      </a:r>
                      <a:endParaRPr lang="en-US" sz="1200" dirty="0">
                        <a:solidFill>
                          <a:schemeClr val="tx2"/>
                        </a:solidFill>
                      </a:endParaRPr>
                    </a:p>
                  </a:txBody>
                  <a:tcPr marT="91440" marB="91440"/>
                </a:tc>
              </a:tr>
              <a:tr h="358466">
                <a:tc>
                  <a:txBody>
                    <a:bodyPr/>
                    <a:lstStyle/>
                    <a:p>
                      <a:r>
                        <a:rPr kumimoji="0" lang="en-US" sz="1200" kern="1200" dirty="0" smtClean="0">
                          <a:solidFill>
                            <a:schemeClr val="tx2"/>
                          </a:solidFill>
                          <a:effectLst/>
                          <a:latin typeface="+mn-lt"/>
                          <a:ea typeface="+mn-ea"/>
                          <a:cs typeface="+mn-cs"/>
                        </a:rPr>
                        <a:t>Count of Issues in State</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total number of issues in each state for the selected subtype(s) for the time frame specified.</a:t>
                      </a:r>
                      <a:endParaRPr lang="en-US" sz="1200" dirty="0">
                        <a:solidFill>
                          <a:schemeClr val="tx2"/>
                        </a:solidFill>
                      </a:endParaRPr>
                    </a:p>
                  </a:txBody>
                  <a:tcPr marT="91440" marB="91440"/>
                </a:tc>
              </a:tr>
              <a:tr h="358466">
                <a:tc>
                  <a:txBody>
                    <a:bodyPr/>
                    <a:lstStyle/>
                    <a:p>
                      <a:r>
                        <a:rPr kumimoji="0" lang="en-US" sz="1200" kern="1200" dirty="0" smtClean="0">
                          <a:solidFill>
                            <a:schemeClr val="tx2"/>
                          </a:solidFill>
                          <a:effectLst/>
                          <a:latin typeface="+mn-lt"/>
                          <a:ea typeface="+mn-ea"/>
                          <a:cs typeface="+mn-cs"/>
                        </a:rPr>
                        <a:t>Count of Issues by Sub-Type by Submit MP DUNS </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count of issues by sub-type for a given submitting MP DUNS for the sub-type(s) selected.</a:t>
                      </a:r>
                      <a:endParaRPr lang="en-US" sz="1200" dirty="0">
                        <a:solidFill>
                          <a:schemeClr val="tx2"/>
                        </a:solidFill>
                      </a:endParaRPr>
                    </a:p>
                  </a:txBody>
                  <a:tcPr marT="91440" marB="91440"/>
                </a:tc>
              </a:tr>
              <a:tr h="211151">
                <a:tc>
                  <a:txBody>
                    <a:bodyPr/>
                    <a:lstStyle/>
                    <a:p>
                      <a:r>
                        <a:rPr kumimoji="0" lang="en-US" sz="1200" kern="1200" dirty="0" smtClean="0">
                          <a:solidFill>
                            <a:schemeClr val="tx2"/>
                          </a:solidFill>
                          <a:effectLst/>
                          <a:latin typeface="+mn-lt"/>
                          <a:ea typeface="+mn-ea"/>
                          <a:cs typeface="+mn-cs"/>
                        </a:rPr>
                        <a:t>Count of Issues by Submitting MP DUNS</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total number of issues identifying the submitting MP type of CR or TDSP.</a:t>
                      </a:r>
                      <a:endParaRPr lang="en-US" sz="1200" dirty="0">
                        <a:solidFill>
                          <a:schemeClr val="tx2"/>
                        </a:solidFill>
                      </a:endParaRPr>
                    </a:p>
                  </a:txBody>
                  <a:tcPr marT="91440" marB="91440"/>
                </a:tc>
              </a:tr>
              <a:tr h="220972">
                <a:tc>
                  <a:txBody>
                    <a:bodyPr/>
                    <a:lstStyle/>
                    <a:p>
                      <a:r>
                        <a:rPr kumimoji="0" lang="en-US" sz="1200" kern="1200" dirty="0" smtClean="0">
                          <a:solidFill>
                            <a:schemeClr val="tx2"/>
                          </a:solidFill>
                          <a:effectLst/>
                          <a:latin typeface="+mn-lt"/>
                          <a:ea typeface="+mn-ea"/>
                          <a:cs typeface="+mn-cs"/>
                        </a:rPr>
                        <a:t>Count of Issues by Sub-Type</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total number of issues submitted for the selected sub-type(s).</a:t>
                      </a:r>
                      <a:endParaRPr lang="en-US" sz="1200" dirty="0">
                        <a:solidFill>
                          <a:schemeClr val="tx2"/>
                        </a:solidFill>
                      </a:endParaRPr>
                    </a:p>
                  </a:txBody>
                  <a:tcPr marT="91440" marB="91440"/>
                </a:tc>
              </a:tr>
            </a:tbl>
          </a:graphicData>
        </a:graphic>
      </p:graphicFrame>
    </p:spTree>
    <p:extLst>
      <p:ext uri="{BB962C8B-B14F-4D97-AF65-F5344CB8AC3E}">
        <p14:creationId xmlns:p14="http://schemas.microsoft.com/office/powerpoint/2010/main" val="203293482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400" dirty="0"/>
              <a:t>Available Background Reports</a:t>
            </a:r>
          </a:p>
          <a:p>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241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4725375"/>
              </p:ext>
            </p:extLst>
          </p:nvPr>
        </p:nvGraphicFramePr>
        <p:xfrm>
          <a:off x="342900" y="1353312"/>
          <a:ext cx="8458200" cy="4016066"/>
        </p:xfrm>
        <a:graphic>
          <a:graphicData uri="http://schemas.openxmlformats.org/drawingml/2006/table">
            <a:tbl>
              <a:tblPr firstRow="1" bandRow="1">
                <a:tableStyleId>{5C22544A-7EE6-4342-B048-85BDC9FD1C3A}</a:tableStyleId>
              </a:tblPr>
              <a:tblGrid>
                <a:gridCol w="3082378"/>
                <a:gridCol w="5375822"/>
              </a:tblGrid>
              <a:tr h="358466">
                <a:tc>
                  <a:txBody>
                    <a:bodyPr/>
                    <a:lstStyle/>
                    <a:p>
                      <a:pPr algn="ctr"/>
                      <a:r>
                        <a:rPr lang="en-US" sz="1400" dirty="0" smtClean="0"/>
                        <a:t>Report Name</a:t>
                      </a:r>
                      <a:endParaRPr lang="en-US" sz="1400" dirty="0"/>
                    </a:p>
                  </a:txBody>
                  <a:tcPr marL="88388" marR="88388" marT="44194" marB="44194" anchor="ctr"/>
                </a:tc>
                <a:tc>
                  <a:txBody>
                    <a:bodyPr/>
                    <a:lstStyle/>
                    <a:p>
                      <a:pPr algn="ctr"/>
                      <a:r>
                        <a:rPr lang="en-US" sz="1400" dirty="0" smtClean="0"/>
                        <a:t>Report Description</a:t>
                      </a:r>
                      <a:endParaRPr lang="en-US" sz="1400" dirty="0"/>
                    </a:p>
                  </a:txBody>
                  <a:tcPr marL="88388" marR="88388" marT="44194" marB="44194" anchor="ctr"/>
                </a:tc>
              </a:tr>
              <a:tr h="441945">
                <a:tc>
                  <a:txBody>
                    <a:bodyPr/>
                    <a:lstStyle/>
                    <a:p>
                      <a:r>
                        <a:rPr kumimoji="0" lang="en-US" sz="1200" kern="1200" dirty="0" smtClean="0">
                          <a:solidFill>
                            <a:schemeClr val="tx2"/>
                          </a:solidFill>
                          <a:effectLst/>
                          <a:latin typeface="+mn-lt"/>
                          <a:ea typeface="+mn-ea"/>
                          <a:cs typeface="+mn-cs"/>
                        </a:rPr>
                        <a:t>Details for Issues Resolved Outside of Benchmark</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Returns details for issues closed outside of the selected benchmark number of days within the time frame specified.</a:t>
                      </a:r>
                      <a:endParaRPr lang="en-US" sz="1200" dirty="0">
                        <a:solidFill>
                          <a:schemeClr val="tx2"/>
                        </a:solidFill>
                      </a:endParaRPr>
                    </a:p>
                  </a:txBody>
                  <a:tcPr marL="88388" marR="88388" marT="91440" marB="91440"/>
                </a:tc>
              </a:tr>
              <a:tr h="0">
                <a:tc>
                  <a:txBody>
                    <a:bodyPr/>
                    <a:lstStyle/>
                    <a:p>
                      <a:r>
                        <a:rPr kumimoji="0" lang="en-US" sz="1200" kern="1200" dirty="0" smtClean="0">
                          <a:solidFill>
                            <a:schemeClr val="tx2"/>
                          </a:solidFill>
                          <a:effectLst/>
                          <a:latin typeface="+mn-lt"/>
                          <a:ea typeface="+mn-ea"/>
                          <a:cs typeface="+mn-cs"/>
                        </a:rPr>
                        <a:t>Issue Details by ESIID</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Issue Details for a select group of ESIIDs for the subtype(s) selected.</a:t>
                      </a:r>
                      <a:endParaRPr lang="en-US" sz="1200" dirty="0">
                        <a:solidFill>
                          <a:schemeClr val="tx2"/>
                        </a:solidFill>
                      </a:endParaRPr>
                    </a:p>
                  </a:txBody>
                  <a:tcPr marL="88388" marR="88388" marT="91440" marB="91440"/>
                </a:tc>
              </a:tr>
              <a:tr h="0">
                <a:tc>
                  <a:txBody>
                    <a:bodyPr/>
                    <a:lstStyle/>
                    <a:p>
                      <a:r>
                        <a:rPr kumimoji="0" lang="en-US" sz="1200" kern="1200" dirty="0" smtClean="0">
                          <a:solidFill>
                            <a:schemeClr val="tx2"/>
                          </a:solidFill>
                          <a:effectLst/>
                          <a:latin typeface="+mn-lt"/>
                          <a:ea typeface="+mn-ea"/>
                          <a:cs typeface="+mn-cs"/>
                        </a:rPr>
                        <a:t>Issue Details by Issue ID</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Issue Details for a select group of Issue IDs for the subtype(s) selected.</a:t>
                      </a:r>
                      <a:endParaRPr lang="en-US" sz="1200" dirty="0">
                        <a:solidFill>
                          <a:schemeClr val="tx2"/>
                        </a:solidFill>
                      </a:endParaRPr>
                    </a:p>
                  </a:txBody>
                  <a:tcPr marL="88388" marR="88388" marT="91440" marB="91440"/>
                </a:tc>
              </a:tr>
              <a:tr h="358466">
                <a:tc>
                  <a:txBody>
                    <a:bodyPr/>
                    <a:lstStyle/>
                    <a:p>
                      <a:r>
                        <a:rPr kumimoji="0" lang="en-US" sz="1200" kern="1200" dirty="0" smtClean="0">
                          <a:solidFill>
                            <a:schemeClr val="tx2"/>
                          </a:solidFill>
                          <a:effectLst/>
                          <a:latin typeface="+mn-lt"/>
                          <a:ea typeface="+mn-ea"/>
                          <a:cs typeface="+mn-cs"/>
                        </a:rPr>
                        <a:t>Time in State</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the days an issue spent in each distinct state both the first time it moves into the state as well as the last time if applicable.</a:t>
                      </a:r>
                      <a:endParaRPr lang="en-US" sz="1200" dirty="0">
                        <a:solidFill>
                          <a:schemeClr val="tx2"/>
                        </a:solidFill>
                      </a:endParaRPr>
                    </a:p>
                  </a:txBody>
                  <a:tcPr marL="88388" marR="88388" marT="91440" marB="91440"/>
                </a:tc>
              </a:tr>
              <a:tr h="0">
                <a:tc>
                  <a:txBody>
                    <a:bodyPr/>
                    <a:lstStyle/>
                    <a:p>
                      <a:r>
                        <a:rPr kumimoji="0" lang="en-US" sz="1200" kern="1200" dirty="0" smtClean="0">
                          <a:solidFill>
                            <a:schemeClr val="tx2"/>
                          </a:solidFill>
                          <a:effectLst/>
                          <a:latin typeface="+mn-lt"/>
                          <a:ea typeface="+mn-ea"/>
                          <a:cs typeface="+mn-cs"/>
                        </a:rPr>
                        <a:t>Total No. Closed</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a count by subtype of all issues closed within the specified time frame.</a:t>
                      </a:r>
                      <a:endParaRPr lang="en-US" sz="1200" dirty="0">
                        <a:solidFill>
                          <a:schemeClr val="tx2"/>
                        </a:solidFill>
                      </a:endParaRPr>
                    </a:p>
                  </a:txBody>
                  <a:tcPr marL="88388" marR="88388" marT="91440" marB="91440"/>
                </a:tc>
              </a:tr>
              <a:tr h="358466">
                <a:tc>
                  <a:txBody>
                    <a:bodyPr/>
                    <a:lstStyle/>
                    <a:p>
                      <a:r>
                        <a:rPr kumimoji="0" lang="en-US" sz="1200" kern="1200" dirty="0" smtClean="0">
                          <a:solidFill>
                            <a:schemeClr val="tx2"/>
                          </a:solidFill>
                          <a:effectLst/>
                          <a:latin typeface="+mn-lt"/>
                          <a:ea typeface="+mn-ea"/>
                          <a:cs typeface="+mn-cs"/>
                        </a:rPr>
                        <a:t>Issues Open Outside Benchmark</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the active issues that have been open outside of the selected benchmark number of days.</a:t>
                      </a:r>
                      <a:endParaRPr lang="en-US" sz="1200" dirty="0">
                        <a:solidFill>
                          <a:schemeClr val="tx2"/>
                        </a:solidFill>
                      </a:endParaRPr>
                    </a:p>
                  </a:txBody>
                  <a:tcPr marL="88388" marR="88388" marT="91440" marB="91440"/>
                </a:tc>
              </a:tr>
              <a:tr h="358466">
                <a:tc>
                  <a:txBody>
                    <a:bodyPr/>
                    <a:lstStyle/>
                    <a:p>
                      <a:r>
                        <a:rPr kumimoji="0" lang="en-US" sz="1200" kern="1200" dirty="0" smtClean="0">
                          <a:solidFill>
                            <a:schemeClr val="tx2"/>
                          </a:solidFill>
                          <a:effectLst/>
                          <a:latin typeface="+mn-lt"/>
                          <a:ea typeface="+mn-ea"/>
                          <a:cs typeface="+mn-cs"/>
                        </a:rPr>
                        <a:t>Issue Transition Details</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by subtype the issue transition details. This report will also help with tracking the transition details for the Meter Tampering Switch Hold Issues.</a:t>
                      </a:r>
                      <a:endParaRPr lang="en-US" sz="1200" dirty="0">
                        <a:solidFill>
                          <a:schemeClr val="tx2"/>
                        </a:solidFill>
                      </a:endParaRPr>
                    </a:p>
                  </a:txBody>
                  <a:tcPr marL="88388" marR="88388" marT="91440" marB="91440"/>
                </a:tc>
              </a:tr>
            </a:tbl>
          </a:graphicData>
        </a:graphic>
      </p:graphicFrame>
    </p:spTree>
    <p:extLst>
      <p:ext uri="{BB962C8B-B14F-4D97-AF65-F5344CB8AC3E}">
        <p14:creationId xmlns:p14="http://schemas.microsoft.com/office/powerpoint/2010/main" val="296253158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21196"/>
            <a:ext cx="5105400" cy="815608"/>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a:t>
            </a:r>
            <a:r>
              <a:rPr lang="en-US" sz="1400" b="1" dirty="0" smtClean="0">
                <a:solidFill>
                  <a:schemeClr val="tx2"/>
                </a:solidFill>
              </a:rPr>
              <a:t>Training</a:t>
            </a:r>
            <a:endParaRPr lang="en-US" sz="1400" dirty="0">
              <a:solidFill>
                <a:schemeClr val="tx2"/>
              </a:solidFill>
            </a:endParaRPr>
          </a:p>
          <a:p>
            <a:pPr>
              <a:spcBef>
                <a:spcPts val="600"/>
              </a:spcBef>
            </a:pPr>
            <a:r>
              <a:rPr lang="en-US" sz="2800" b="1" dirty="0" smtClean="0">
                <a:solidFill>
                  <a:schemeClr val="tx2"/>
                </a:solidFill>
              </a:rPr>
              <a:t>ERCOT </a:t>
            </a:r>
            <a:r>
              <a:rPr lang="en-US" sz="2800" b="1" dirty="0">
                <a:solidFill>
                  <a:schemeClr val="tx2"/>
                </a:solidFill>
              </a:rPr>
              <a:t>Live Demo</a:t>
            </a:r>
            <a:endParaRPr lang="en-US" sz="2800" dirty="0">
              <a:solidFill>
                <a:schemeClr val="tx2"/>
              </a:solidFill>
            </a:endParaRPr>
          </a:p>
        </p:txBody>
      </p:sp>
    </p:spTree>
    <p:extLst>
      <p:ext uri="{BB962C8B-B14F-4D97-AF65-F5344CB8AC3E}">
        <p14:creationId xmlns:p14="http://schemas.microsoft.com/office/powerpoint/2010/main" val="293106025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Training</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243</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45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Subscribing to </a:t>
            </a:r>
            <a:r>
              <a:rPr lang="en-US" dirty="0" err="1"/>
              <a:t>ListServ</a:t>
            </a:r>
            <a:endParaRPr lang="en-US" b="1" dirty="0">
              <a:solidFill>
                <a:schemeClr val="accent1"/>
              </a:solidFill>
            </a:endParaRPr>
          </a:p>
        </p:txBody>
      </p:sp>
      <p:sp>
        <p:nvSpPr>
          <p:cNvPr id="3" name="Content Placeholder 2"/>
          <p:cNvSpPr>
            <a:spLocks noGrp="1"/>
          </p:cNvSpPr>
          <p:nvPr>
            <p:ph idx="1"/>
          </p:nvPr>
        </p:nvSpPr>
        <p:spPr>
          <a:xfrm>
            <a:off x="381000" y="1312752"/>
            <a:ext cx="8534400" cy="4876800"/>
          </a:xfrm>
        </p:spPr>
        <p:txBody>
          <a:bodyPr/>
          <a:lstStyle/>
          <a:p>
            <a:pPr>
              <a:spcBef>
                <a:spcPts val="1200"/>
              </a:spcBef>
            </a:pPr>
            <a:r>
              <a:rPr lang="en-US" sz="2000" dirty="0"/>
              <a:t>To subscribe to an email distribution list on ERCOT </a:t>
            </a:r>
            <a:r>
              <a:rPr lang="en-US" sz="2000" dirty="0" err="1"/>
              <a:t>ListServ</a:t>
            </a:r>
            <a:r>
              <a:rPr lang="en-US" sz="2000" dirty="0"/>
              <a:t>, navigate to </a:t>
            </a:r>
            <a:r>
              <a:rPr lang="en-US" sz="2000" dirty="0">
                <a:hlinkClick r:id="rId3"/>
              </a:rPr>
              <a:t>http://lists.ercot.com</a:t>
            </a:r>
            <a:r>
              <a:rPr lang="en-US" sz="2000" dirty="0"/>
              <a:t> and create an account.</a:t>
            </a:r>
          </a:p>
          <a:p>
            <a:pPr>
              <a:spcBef>
                <a:spcPts val="1200"/>
              </a:spcBef>
            </a:pPr>
            <a:r>
              <a:rPr lang="en-US" sz="2000" dirty="0"/>
              <a:t>You will receive a confirmation at the email address you list and once you click on the confirmation link you can then log into the listserv application.</a:t>
            </a:r>
          </a:p>
          <a:p>
            <a:pPr>
              <a:spcBef>
                <a:spcPts val="1200"/>
              </a:spcBef>
            </a:pPr>
            <a:r>
              <a:rPr lang="en-US" sz="2000" dirty="0"/>
              <a:t>Select the desired lists from the menu and click “</a:t>
            </a:r>
            <a:r>
              <a:rPr lang="en-US" sz="2000" b="1" dirty="0"/>
              <a:t>submit</a:t>
            </a:r>
            <a:r>
              <a:rPr lang="en-US" sz="2000" dirty="0"/>
              <a:t>”. </a:t>
            </a:r>
          </a:p>
          <a:p>
            <a:pPr>
              <a:spcBef>
                <a:spcPts val="1200"/>
              </a:spcBef>
            </a:pPr>
            <a:r>
              <a:rPr lang="en-US" sz="2000" dirty="0"/>
              <a:t>You will receive an email with a link requesting verification of subscription to each list selected.  Once you click this link, you will receive all subsequent emails addressed to the selected list(s).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25</a:t>
            </a:fld>
            <a:endParaRPr lang="en-US"/>
          </a:p>
        </p:txBody>
      </p:sp>
    </p:spTree>
    <p:extLst>
      <p:ext uri="{BB962C8B-B14F-4D97-AF65-F5344CB8AC3E}">
        <p14:creationId xmlns:p14="http://schemas.microsoft.com/office/powerpoint/2010/main" val="3461558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Subscribing to </a:t>
            </a:r>
            <a:r>
              <a:rPr lang="en-US" dirty="0" err="1"/>
              <a:t>ListServ</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26</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143000"/>
            <a:ext cx="902335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108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3005807"/>
            <a:ext cx="5105400" cy="815608"/>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Training</a:t>
            </a:r>
            <a:endParaRPr lang="en-US" sz="1400" dirty="0">
              <a:solidFill>
                <a:schemeClr val="tx2"/>
              </a:solidFill>
            </a:endParaRPr>
          </a:p>
          <a:p>
            <a:pPr>
              <a:spcBef>
                <a:spcPts val="600"/>
              </a:spcBef>
            </a:pPr>
            <a:r>
              <a:rPr lang="en-US" sz="2800" b="1" dirty="0" smtClean="0">
                <a:solidFill>
                  <a:schemeClr val="tx2"/>
                </a:solidFill>
              </a:rPr>
              <a:t>Missing Enrollment</a:t>
            </a:r>
            <a:endParaRPr lang="en-US" sz="2800" dirty="0">
              <a:solidFill>
                <a:schemeClr val="tx2"/>
              </a:solidFill>
            </a:endParaRPr>
          </a:p>
        </p:txBody>
      </p:sp>
    </p:spTree>
    <p:extLst>
      <p:ext uri="{BB962C8B-B14F-4D97-AF65-F5344CB8AC3E}">
        <p14:creationId xmlns:p14="http://schemas.microsoft.com/office/powerpoint/2010/main" val="3213314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Missing Enrollment Transactions</a:t>
            </a:r>
            <a:endParaRPr lang="en-US" b="1" dirty="0">
              <a:solidFill>
                <a:schemeClr val="accent1"/>
              </a:solidFill>
            </a:endParaRPr>
          </a:p>
        </p:txBody>
      </p:sp>
      <p:sp>
        <p:nvSpPr>
          <p:cNvPr id="3" name="Content Placeholder 2"/>
          <p:cNvSpPr>
            <a:spLocks noGrp="1"/>
          </p:cNvSpPr>
          <p:nvPr>
            <p:ph idx="1"/>
          </p:nvPr>
        </p:nvSpPr>
        <p:spPr>
          <a:xfrm>
            <a:off x="304800" y="914399"/>
            <a:ext cx="8534400" cy="5313405"/>
          </a:xfrm>
        </p:spPr>
        <p:txBody>
          <a:bodyPr/>
          <a:lstStyle/>
          <a:p>
            <a:pPr>
              <a:spcBef>
                <a:spcPts val="1200"/>
              </a:spcBef>
            </a:pPr>
            <a:r>
              <a:rPr lang="en-US" sz="1800" dirty="0"/>
              <a:t>Examples of missing enrollment transactions are if a CR is missing any 814’s, or an 867_04.</a:t>
            </a:r>
          </a:p>
          <a:p>
            <a:pPr>
              <a:spcBef>
                <a:spcPts val="1200"/>
              </a:spcBef>
            </a:pPr>
            <a:r>
              <a:rPr lang="en-US" sz="1800" dirty="0"/>
              <a:t>NOTE: The reprocessing of retail transactions by ERCOT will be limited to one year from the original processing date.  If the missing transaction is to be reprocessed, or dependent upon another transaction being reprocessed, the original transaction dates must be within one year of submission of the </a:t>
            </a:r>
            <a:r>
              <a:rPr lang="en-US" sz="1800" dirty="0" err="1"/>
              <a:t>MarkeTrak</a:t>
            </a:r>
            <a:r>
              <a:rPr lang="en-US" sz="1800" dirty="0"/>
              <a:t> issue. </a:t>
            </a:r>
          </a:p>
          <a:p>
            <a:pPr>
              <a:spcBef>
                <a:spcPts val="1200"/>
              </a:spcBef>
            </a:pPr>
            <a:r>
              <a:rPr lang="en-US" sz="1800" dirty="0"/>
              <a:t>Allow the market time to process the transactions before submitting the </a:t>
            </a:r>
            <a:r>
              <a:rPr lang="en-US" sz="1800" dirty="0" err="1"/>
              <a:t>MarkeTrak</a:t>
            </a:r>
            <a:r>
              <a:rPr lang="en-US" sz="1800" dirty="0"/>
              <a:t> issue</a:t>
            </a:r>
          </a:p>
          <a:p>
            <a:pPr>
              <a:spcBef>
                <a:spcPts val="1200"/>
              </a:spcBef>
            </a:pPr>
            <a:r>
              <a:rPr lang="en-US" sz="1800" dirty="0"/>
              <a:t>A CR or TDSP can submit this subtype</a:t>
            </a:r>
          </a:p>
          <a:p>
            <a:pPr>
              <a:spcBef>
                <a:spcPts val="1200"/>
              </a:spcBef>
            </a:pPr>
            <a:r>
              <a:rPr lang="en-US" sz="1800" dirty="0"/>
              <a:t>Required Fields on Submit:</a:t>
            </a:r>
          </a:p>
          <a:p>
            <a:pPr lvl="1">
              <a:spcBef>
                <a:spcPts val="1200"/>
              </a:spcBef>
            </a:pPr>
            <a:r>
              <a:rPr lang="en-US" sz="1800" dirty="0"/>
              <a:t>Assignee	</a:t>
            </a:r>
          </a:p>
          <a:p>
            <a:pPr lvl="1">
              <a:spcBef>
                <a:spcPts val="600"/>
              </a:spcBef>
            </a:pPr>
            <a:r>
              <a:rPr lang="en-US" sz="1800" dirty="0"/>
              <a:t>ESI ID</a:t>
            </a:r>
          </a:p>
          <a:p>
            <a:pPr lvl="1">
              <a:spcBef>
                <a:spcPts val="600"/>
              </a:spcBef>
            </a:pPr>
            <a:r>
              <a:rPr lang="en-US" sz="1800" dirty="0"/>
              <a:t>Original Tran ID</a:t>
            </a:r>
          </a:p>
          <a:p>
            <a:pPr lvl="1">
              <a:spcBef>
                <a:spcPts val="600"/>
              </a:spcBef>
            </a:pPr>
            <a:r>
              <a:rPr lang="en-US" sz="1800" dirty="0"/>
              <a:t>Tran Type</a:t>
            </a:r>
          </a:p>
          <a:p>
            <a:pPr marL="0" indent="0">
              <a:spcBef>
                <a:spcPts val="1200"/>
              </a:spcBef>
              <a:buNone/>
            </a:pP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28</a:t>
            </a:fld>
            <a:endParaRPr lang="en-US"/>
          </a:p>
        </p:txBody>
      </p:sp>
    </p:spTree>
    <p:extLst>
      <p:ext uri="{BB962C8B-B14F-4D97-AF65-F5344CB8AC3E}">
        <p14:creationId xmlns:p14="http://schemas.microsoft.com/office/powerpoint/2010/main" val="2940031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304800" y="1139032"/>
            <a:ext cx="8534400" cy="1604168"/>
          </a:xfrm>
        </p:spPr>
        <p:txBody>
          <a:bodyPr/>
          <a:lstStyle/>
          <a:p>
            <a:pPr marL="0" indent="0">
              <a:spcBef>
                <a:spcPts val="1800"/>
              </a:spcBef>
              <a:buNone/>
            </a:pPr>
            <a:r>
              <a:rPr lang="en-US" sz="2000" b="1" i="1" dirty="0"/>
              <a:t>True or False</a:t>
            </a:r>
          </a:p>
          <a:p>
            <a:pPr marL="0" indent="0">
              <a:spcBef>
                <a:spcPts val="1800"/>
              </a:spcBef>
              <a:buNone/>
            </a:pPr>
            <a:r>
              <a:rPr lang="en-US" sz="2000" dirty="0"/>
              <a:t>A CR should submit a Missing Enrollment Transaction </a:t>
            </a:r>
            <a:r>
              <a:rPr lang="en-US" sz="2000" dirty="0" err="1"/>
              <a:t>MarkeTrak</a:t>
            </a:r>
            <a:r>
              <a:rPr lang="en-US" sz="2000" dirty="0"/>
              <a:t> if they have not received an 867_04 one day after the ‘key date’ or response date from the TDSP.</a:t>
            </a:r>
          </a:p>
        </p:txBody>
      </p:sp>
      <p:sp>
        <p:nvSpPr>
          <p:cNvPr id="4" name="Slide Number Placeholder 3"/>
          <p:cNvSpPr>
            <a:spLocks noGrp="1"/>
          </p:cNvSpPr>
          <p:nvPr>
            <p:ph type="sldNum" sz="quarter" idx="4"/>
          </p:nvPr>
        </p:nvSpPr>
        <p:spPr/>
        <p:txBody>
          <a:bodyPr/>
          <a:lstStyle/>
          <a:p>
            <a:fld id="{1D93BD3E-1E9A-4970-A6F7-E7AC52762E0C}" type="slidenum">
              <a:rPr lang="en-US" smtClean="0"/>
              <a:pPr/>
              <a:t>29</a:t>
            </a:fld>
            <a:endParaRPr lang="en-US"/>
          </a:p>
        </p:txBody>
      </p:sp>
      <p:sp>
        <p:nvSpPr>
          <p:cNvPr id="5" name="Content Placeholder 2"/>
          <p:cNvSpPr txBox="1">
            <a:spLocks/>
          </p:cNvSpPr>
          <p:nvPr/>
        </p:nvSpPr>
        <p:spPr>
          <a:xfrm>
            <a:off x="304800" y="32004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a:solidFill>
                  <a:schemeClr val="accent1"/>
                </a:solidFill>
              </a:rPr>
              <a:t>FALSE</a:t>
            </a:r>
          </a:p>
        </p:txBody>
      </p:sp>
      <p:sp>
        <p:nvSpPr>
          <p:cNvPr id="6" name="Rectangle 5"/>
          <p:cNvSpPr/>
          <p:nvPr/>
        </p:nvSpPr>
        <p:spPr>
          <a:xfrm>
            <a:off x="1524000" y="30480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25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a:solidFill>
                  <a:prstClr val="black">
                    <a:tint val="75000"/>
                  </a:prstClr>
                </a:solidFill>
                <a:latin typeface="Arial" panose="020B0604020202020204"/>
              </a:rPr>
              <a:pPr/>
              <a:t>3</a:t>
            </a:fld>
            <a:endParaRPr lang="en-US">
              <a:solidFill>
                <a:prstClr val="black">
                  <a:tint val="75000"/>
                </a:prstClr>
              </a:solidFill>
              <a:latin typeface="Arial" panose="020B0604020202020204"/>
            </a:endParaRPr>
          </a:p>
        </p:txBody>
      </p:sp>
      <p:sp>
        <p:nvSpPr>
          <p:cNvPr id="7" name="TextBox 6">
            <a:extLst>
              <a:ext uri="{FF2B5EF4-FFF2-40B4-BE49-F238E27FC236}">
                <a16:creationId xmlns:a16="http://schemas.microsoft.com/office/drawing/2014/main" xmlns="" id="{BC7CC803-4C0B-4DA8-844A-895EC696946C}"/>
              </a:ext>
            </a:extLst>
          </p:cNvPr>
          <p:cNvSpPr txBox="1"/>
          <p:nvPr/>
        </p:nvSpPr>
        <p:spPr>
          <a:xfrm>
            <a:off x="381000" y="3561799"/>
            <a:ext cx="8458200" cy="2246769"/>
          </a:xfrm>
          <a:prstGeom prst="rect">
            <a:avLst/>
          </a:prstGeom>
          <a:noFill/>
        </p:spPr>
        <p:txBody>
          <a:bodyPr wrap="square" rtlCol="0">
            <a:spAutoFit/>
          </a:bodyPr>
          <a:lstStyle/>
          <a:p>
            <a:pPr marL="214313" indent="-214313">
              <a:spcAft>
                <a:spcPts val="2400"/>
              </a:spcAft>
              <a:buFont typeface="Arial" panose="020B0604020202020204" pitchFamily="34" charset="0"/>
              <a:buChar char="•"/>
            </a:pPr>
            <a:r>
              <a:rPr lang="en-US" sz="2000" dirty="0">
                <a:solidFill>
                  <a:schemeClr val="tx2"/>
                </a:solidFill>
              </a:rPr>
              <a:t>The ERCOT Retail Market Issue Resolution System used by CRs, TDSPs, and ERCOT to initiate, communicate, and resolve </a:t>
            </a:r>
            <a:r>
              <a:rPr lang="en-US" sz="2000" dirty="0" smtClean="0">
                <a:solidFill>
                  <a:schemeClr val="tx2"/>
                </a:solidFill>
              </a:rPr>
              <a:t>issues</a:t>
            </a:r>
            <a:endParaRPr lang="en-US" sz="2000" dirty="0">
              <a:solidFill>
                <a:schemeClr val="tx2"/>
              </a:solidFill>
            </a:endParaRPr>
          </a:p>
          <a:p>
            <a:pPr marL="214313" indent="-214313">
              <a:spcAft>
                <a:spcPts val="2400"/>
              </a:spcAft>
              <a:buFont typeface="Arial" panose="020B0604020202020204" pitchFamily="34" charset="0"/>
              <a:buChar char="•"/>
            </a:pPr>
            <a:r>
              <a:rPr lang="en-US" sz="2000" dirty="0">
                <a:solidFill>
                  <a:schemeClr val="tx2"/>
                </a:solidFill>
              </a:rPr>
              <a:t>Discovery, visibility, tracking, historical reporting, and status of </a:t>
            </a:r>
            <a:r>
              <a:rPr lang="en-US" sz="2000" dirty="0" smtClean="0">
                <a:solidFill>
                  <a:schemeClr val="tx2"/>
                </a:solidFill>
              </a:rPr>
              <a:t>issues</a:t>
            </a:r>
            <a:endParaRPr lang="en-US" sz="2000" dirty="0">
              <a:solidFill>
                <a:schemeClr val="tx2"/>
              </a:solidFill>
            </a:endParaRPr>
          </a:p>
          <a:p>
            <a:pPr marL="214313" indent="-214313">
              <a:spcAft>
                <a:spcPts val="2400"/>
              </a:spcAft>
              <a:buFont typeface="Arial" panose="020B0604020202020204" pitchFamily="34" charset="0"/>
              <a:buChar char="•"/>
            </a:pPr>
            <a:r>
              <a:rPr lang="en-US" sz="2000" dirty="0">
                <a:solidFill>
                  <a:schemeClr val="tx2"/>
                </a:solidFill>
              </a:rPr>
              <a:t>Available to ERCOT market participants with a current Digital Certificate and the </a:t>
            </a:r>
            <a:r>
              <a:rPr lang="en-US" sz="2000" dirty="0" err="1">
                <a:solidFill>
                  <a:schemeClr val="tx2"/>
                </a:solidFill>
              </a:rPr>
              <a:t>MarkeTrak</a:t>
            </a:r>
            <a:r>
              <a:rPr lang="en-US" sz="2000" dirty="0">
                <a:solidFill>
                  <a:schemeClr val="tx2"/>
                </a:solidFill>
              </a:rPr>
              <a:t> </a:t>
            </a:r>
            <a:r>
              <a:rPr lang="en-US" sz="2000" dirty="0" smtClean="0">
                <a:solidFill>
                  <a:schemeClr val="tx2"/>
                </a:solidFill>
              </a:rPr>
              <a:t>role</a:t>
            </a:r>
            <a:endParaRPr lang="en-US" sz="2000" dirty="0">
              <a:solidFill>
                <a:schemeClr val="tx2"/>
              </a:solidFill>
            </a:endParaRPr>
          </a:p>
        </p:txBody>
      </p:sp>
      <p:sp>
        <p:nvSpPr>
          <p:cNvPr id="8" name="Title 7"/>
          <p:cNvSpPr>
            <a:spLocks noGrp="1"/>
          </p:cNvSpPr>
          <p:nvPr>
            <p:ph type="title"/>
          </p:nvPr>
        </p:nvSpPr>
        <p:spPr/>
        <p:txBody>
          <a:bodyPr/>
          <a:lstStyle/>
          <a:p>
            <a:r>
              <a:rPr lang="en-US" dirty="0" smtClean="0"/>
              <a:t>What is </a:t>
            </a:r>
            <a:r>
              <a:rPr lang="en-US" dirty="0" err="1" smtClean="0"/>
              <a:t>MarkeTrak</a:t>
            </a:r>
            <a:r>
              <a:rPr lang="en-US" dirty="0" smtClean="0"/>
              <a:t>?</a:t>
            </a:r>
            <a:endParaRPr lang="en-US" dirty="0"/>
          </a:p>
        </p:txBody>
      </p:sp>
      <p:grpSp>
        <p:nvGrpSpPr>
          <p:cNvPr id="11" name="Group 10"/>
          <p:cNvGrpSpPr/>
          <p:nvPr/>
        </p:nvGrpSpPr>
        <p:grpSpPr>
          <a:xfrm>
            <a:off x="1549910" y="1389034"/>
            <a:ext cx="6044180" cy="1812814"/>
            <a:chOff x="1588010" y="1510414"/>
            <a:chExt cx="6044180" cy="1812814"/>
          </a:xfrm>
        </p:grpSpPr>
        <p:sp>
          <p:nvSpPr>
            <p:cNvPr id="9" name="Hexagon 8"/>
            <p:cNvSpPr/>
            <p:nvPr/>
          </p:nvSpPr>
          <p:spPr>
            <a:xfrm>
              <a:off x="1588010" y="2115710"/>
              <a:ext cx="6044180" cy="1207518"/>
            </a:xfrm>
            <a:prstGeom prst="hexagon">
              <a:avLst>
                <a:gd name="adj" fmla="val 43887"/>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charset="0"/>
                  <a:cs typeface="Arial" charset="0"/>
                </a:rPr>
                <a:t>A web-based database application used to track and manage ERCOT Retail Market data discrepancies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495" y="1510414"/>
              <a:ext cx="3747210" cy="486010"/>
            </a:xfrm>
            <a:prstGeom prst="rect">
              <a:avLst/>
            </a:prstGeom>
          </p:spPr>
        </p:pic>
      </p:grpSp>
    </p:spTree>
    <p:extLst>
      <p:ext uri="{BB962C8B-B14F-4D97-AF65-F5344CB8AC3E}">
        <p14:creationId xmlns:p14="http://schemas.microsoft.com/office/powerpoint/2010/main" val="13316660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4" name="Slide Number Placeholder 3"/>
          <p:cNvSpPr>
            <a:spLocks noGrp="1"/>
          </p:cNvSpPr>
          <p:nvPr>
            <p:ph type="sldNum" sz="quarter" idx="4"/>
          </p:nvPr>
        </p:nvSpPr>
        <p:spPr/>
        <p:txBody>
          <a:bodyPr/>
          <a:lstStyle/>
          <a:p>
            <a:fld id="{1D93BD3E-1E9A-4970-A6F7-E7AC52762E0C}" type="slidenum">
              <a:rPr lang="en-US" smtClean="0"/>
              <a:pPr/>
              <a:t>30</a:t>
            </a:fld>
            <a:endParaRPr lang="en-US"/>
          </a:p>
        </p:txBody>
      </p:sp>
      <p:sp>
        <p:nvSpPr>
          <p:cNvPr id="5" name="Content Placeholder 2"/>
          <p:cNvSpPr txBox="1">
            <a:spLocks/>
          </p:cNvSpPr>
          <p:nvPr/>
        </p:nvSpPr>
        <p:spPr>
          <a:xfrm>
            <a:off x="304800" y="4437888"/>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None/>
            </a:pPr>
            <a:r>
              <a:rPr lang="en-US" sz="2400" dirty="0"/>
              <a:t>b) Usage &amp; Billing  - Missing</a:t>
            </a:r>
          </a:p>
          <a:p>
            <a:pPr marL="0" indent="0" algn="ctr">
              <a:spcBef>
                <a:spcPts val="1800"/>
              </a:spcBef>
              <a:buFont typeface="Arial" panose="020B0604020202020204" pitchFamily="34" charset="0"/>
              <a:buNone/>
            </a:pPr>
            <a:endParaRPr lang="en-US" sz="2400" b="1" dirty="0">
              <a:solidFill>
                <a:schemeClr val="accent1"/>
              </a:solidFill>
            </a:endParaRPr>
          </a:p>
        </p:txBody>
      </p:sp>
      <p:sp>
        <p:nvSpPr>
          <p:cNvPr id="6" name="Rectangle 5"/>
          <p:cNvSpPr/>
          <p:nvPr/>
        </p:nvSpPr>
        <p:spPr>
          <a:xfrm>
            <a:off x="1807464" y="4209288"/>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1139032"/>
            <a:ext cx="8534400" cy="1604168"/>
          </a:xfrm>
        </p:spPr>
        <p:txBody>
          <a:bodyPr/>
          <a:lstStyle/>
          <a:p>
            <a:pPr marL="0" indent="0">
              <a:spcBef>
                <a:spcPts val="1800"/>
              </a:spcBef>
              <a:buNone/>
            </a:pPr>
            <a:r>
              <a:rPr lang="en-US" sz="2000" dirty="0"/>
              <a:t>If a CR has submitted an 814_16 enrollment and has received an 814_05 and an 867_04, but has yet to receive the initial periodic, the CR should submit a ___________ </a:t>
            </a:r>
            <a:r>
              <a:rPr lang="en-US" sz="2000" dirty="0" err="1"/>
              <a:t>MarkeTrak</a:t>
            </a:r>
            <a:r>
              <a:rPr lang="en-US" sz="2000" dirty="0"/>
              <a:t>.</a:t>
            </a:r>
          </a:p>
          <a:p>
            <a:pPr marL="0" indent="0">
              <a:spcBef>
                <a:spcPts val="1800"/>
              </a:spcBef>
              <a:buNone/>
            </a:pPr>
            <a:r>
              <a:rPr lang="en-US" sz="2000" dirty="0"/>
              <a:t>	a) Missing Enrollment Transaction</a:t>
            </a:r>
          </a:p>
          <a:p>
            <a:pPr marL="0" indent="0">
              <a:spcBef>
                <a:spcPts val="0"/>
              </a:spcBef>
              <a:buNone/>
            </a:pPr>
            <a:endParaRPr lang="en-US" sz="2000" dirty="0"/>
          </a:p>
          <a:p>
            <a:pPr marL="0" indent="0">
              <a:spcBef>
                <a:spcPts val="0"/>
              </a:spcBef>
              <a:buNone/>
            </a:pPr>
            <a:r>
              <a:rPr lang="en-US" sz="2000" dirty="0"/>
              <a:t>	b</a:t>
            </a:r>
            <a:r>
              <a:rPr lang="en-US" sz="2000" dirty="0" smtClean="0"/>
              <a:t>)</a:t>
            </a:r>
            <a:r>
              <a:rPr lang="en-US" sz="2000" dirty="0"/>
              <a:t> Usage &amp; Billing  - Missing</a:t>
            </a:r>
          </a:p>
          <a:p>
            <a:pPr marL="0" indent="0">
              <a:spcBef>
                <a:spcPts val="0"/>
              </a:spcBef>
              <a:buNone/>
            </a:pPr>
            <a:endParaRPr lang="en-US" sz="2000" dirty="0"/>
          </a:p>
          <a:p>
            <a:pPr marL="0" indent="0">
              <a:spcBef>
                <a:spcPts val="0"/>
              </a:spcBef>
              <a:buNone/>
            </a:pPr>
            <a:r>
              <a:rPr lang="en-US" sz="2000" dirty="0"/>
              <a:t>	c)  AMS LSE - Missing</a:t>
            </a:r>
          </a:p>
          <a:p>
            <a:pPr marL="0" indent="0">
              <a:spcBef>
                <a:spcPts val="0"/>
              </a:spcBef>
              <a:buNone/>
            </a:pPr>
            <a:endParaRPr lang="en-US" sz="2000" dirty="0" smtClean="0"/>
          </a:p>
          <a:p>
            <a:pPr marL="0" indent="0">
              <a:spcBef>
                <a:spcPts val="1800"/>
              </a:spcBef>
              <a:buNone/>
            </a:pPr>
            <a:r>
              <a:rPr lang="en-US" sz="2000" dirty="0"/>
              <a:t>	</a:t>
            </a:r>
          </a:p>
        </p:txBody>
      </p:sp>
    </p:spTree>
    <p:extLst>
      <p:ext uri="{BB962C8B-B14F-4D97-AF65-F5344CB8AC3E}">
        <p14:creationId xmlns:p14="http://schemas.microsoft.com/office/powerpoint/2010/main" val="34230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Training</a:t>
            </a:r>
            <a:endParaRPr lang="en-US" sz="1400" dirty="0">
              <a:solidFill>
                <a:schemeClr val="tx2"/>
              </a:solidFill>
            </a:endParaRPr>
          </a:p>
          <a:p>
            <a:pPr>
              <a:spcBef>
                <a:spcPts val="600"/>
              </a:spcBef>
            </a:pPr>
            <a:r>
              <a:rPr lang="en-US" sz="2800" b="1" dirty="0" smtClean="0">
                <a:solidFill>
                  <a:schemeClr val="tx2"/>
                </a:solidFill>
              </a:rPr>
              <a:t>Usage </a:t>
            </a:r>
            <a:r>
              <a:rPr lang="en-US" sz="2800" b="1" dirty="0">
                <a:solidFill>
                  <a:schemeClr val="tx2"/>
                </a:solidFill>
              </a:rPr>
              <a:t>Billing Issues</a:t>
            </a:r>
            <a:endParaRPr lang="en-US" sz="2800" dirty="0">
              <a:solidFill>
                <a:schemeClr val="tx2"/>
              </a:solidFill>
            </a:endParaRPr>
          </a:p>
        </p:txBody>
      </p:sp>
    </p:spTree>
    <p:extLst>
      <p:ext uri="{BB962C8B-B14F-4D97-AF65-F5344CB8AC3E}">
        <p14:creationId xmlns:p14="http://schemas.microsoft.com/office/powerpoint/2010/main" val="1953835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a:t>
            </a:r>
            <a:r>
              <a:rPr lang="en-US" dirty="0" smtClean="0"/>
              <a:t>Issues: Usage </a:t>
            </a:r>
            <a:r>
              <a:rPr lang="en-US" dirty="0"/>
              <a:t>Billing Subtypes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32</a:t>
            </a:fld>
            <a:endParaRPr lang="en-US"/>
          </a:p>
        </p:txBody>
      </p:sp>
      <p:graphicFrame>
        <p:nvGraphicFramePr>
          <p:cNvPr id="6" name="Diagram 5"/>
          <p:cNvGraphicFramePr/>
          <p:nvPr>
            <p:extLst>
              <p:ext uri="{D42A27DB-BD31-4B8C-83A1-F6EECF244321}">
                <p14:modId xmlns:p14="http://schemas.microsoft.com/office/powerpoint/2010/main" val="3472603792"/>
              </p:ext>
            </p:extLst>
          </p:nvPr>
        </p:nvGraphicFramePr>
        <p:xfrm>
          <a:off x="1066800" y="1364632"/>
          <a:ext cx="7010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6644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a:t>
            </a:r>
            <a:r>
              <a:rPr lang="en-US" dirty="0" smtClean="0"/>
              <a:t>Issues: Usage </a:t>
            </a:r>
            <a:r>
              <a:rPr lang="en-US" dirty="0"/>
              <a:t>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2743200"/>
          </a:xfrm>
        </p:spPr>
        <p:txBody>
          <a:bodyPr/>
          <a:lstStyle/>
          <a:p>
            <a:pPr marL="0" indent="0">
              <a:spcBef>
                <a:spcPts val="1800"/>
              </a:spcBef>
              <a:buNone/>
            </a:pPr>
            <a:r>
              <a:rPr lang="en-US" sz="2000" dirty="0"/>
              <a:t>Examples of Usage/Billing Issues – </a:t>
            </a:r>
            <a:r>
              <a:rPr lang="en-US" sz="2000" dirty="0" smtClean="0"/>
              <a:t>Missing:</a:t>
            </a:r>
            <a:endParaRPr lang="en-US" sz="2000" dirty="0"/>
          </a:p>
          <a:p>
            <a:pPr>
              <a:spcBef>
                <a:spcPts val="1800"/>
              </a:spcBef>
            </a:pPr>
            <a:r>
              <a:rPr lang="en-US" sz="2000" dirty="0" smtClean="0"/>
              <a:t>If </a:t>
            </a:r>
            <a:r>
              <a:rPr lang="en-US" sz="2000" dirty="0"/>
              <a:t>a CR is missing an 867_03 Monthly usage </a:t>
            </a:r>
            <a:r>
              <a:rPr lang="en-US" sz="2000" dirty="0" smtClean="0"/>
              <a:t>transaction</a:t>
            </a:r>
          </a:p>
          <a:p>
            <a:pPr>
              <a:spcBef>
                <a:spcPts val="1800"/>
              </a:spcBef>
            </a:pPr>
            <a:r>
              <a:rPr lang="en-US" sz="2000" dirty="0" smtClean="0"/>
              <a:t>If </a:t>
            </a:r>
            <a:r>
              <a:rPr lang="en-US" sz="2000" dirty="0"/>
              <a:t>a CR is missing an 867_03 Final usage </a:t>
            </a:r>
            <a:r>
              <a:rPr lang="en-US" sz="2000" dirty="0" smtClean="0"/>
              <a:t>transaction</a:t>
            </a:r>
          </a:p>
          <a:p>
            <a:pPr>
              <a:spcBef>
                <a:spcPts val="1800"/>
              </a:spcBef>
            </a:pPr>
            <a:r>
              <a:rPr lang="en-US" sz="2000" dirty="0" smtClean="0"/>
              <a:t>If </a:t>
            </a:r>
            <a:r>
              <a:rPr lang="en-US" sz="2000" dirty="0"/>
              <a:t>a CR is missing an 810 </a:t>
            </a:r>
            <a:r>
              <a:rPr lang="en-US" sz="2000" dirty="0" smtClean="0"/>
              <a:t>transaction</a:t>
            </a:r>
          </a:p>
          <a:p>
            <a:pPr>
              <a:spcBef>
                <a:spcPts val="1800"/>
              </a:spcBef>
            </a:pPr>
            <a:r>
              <a:rPr lang="en-US" sz="2000" dirty="0" smtClean="0"/>
              <a:t>If </a:t>
            </a:r>
            <a:r>
              <a:rPr lang="en-US" sz="2000" dirty="0"/>
              <a:t>a CR is missing an 867_03 and an 810 transaction</a:t>
            </a:r>
          </a:p>
        </p:txBody>
      </p:sp>
      <p:sp>
        <p:nvSpPr>
          <p:cNvPr id="4" name="Slide Number Placeholder 3"/>
          <p:cNvSpPr>
            <a:spLocks noGrp="1"/>
          </p:cNvSpPr>
          <p:nvPr>
            <p:ph type="sldNum" sz="quarter" idx="4"/>
          </p:nvPr>
        </p:nvSpPr>
        <p:spPr/>
        <p:txBody>
          <a:bodyPr/>
          <a:lstStyle/>
          <a:p>
            <a:fld id="{1D93BD3E-1E9A-4970-A6F7-E7AC52762E0C}" type="slidenum">
              <a:rPr lang="en-US" smtClean="0"/>
              <a:pPr/>
              <a:t>33</a:t>
            </a:fld>
            <a:endParaRPr lang="en-US"/>
          </a:p>
        </p:txBody>
      </p:sp>
    </p:spTree>
    <p:extLst>
      <p:ext uri="{BB962C8B-B14F-4D97-AF65-F5344CB8AC3E}">
        <p14:creationId xmlns:p14="http://schemas.microsoft.com/office/powerpoint/2010/main" val="39045007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r>
              <a:rPr lang="en-US" sz="2000" dirty="0"/>
              <a:t>Submitting a Usage/Billing – Missing Issue:</a:t>
            </a:r>
          </a:p>
          <a:p>
            <a:pPr lvl="1">
              <a:spcBef>
                <a:spcPts val="1200"/>
              </a:spcBef>
            </a:pPr>
            <a:r>
              <a:rPr lang="en-US" sz="1800" dirty="0"/>
              <a:t>The following fields </a:t>
            </a:r>
            <a:r>
              <a:rPr lang="en-US" sz="1800" b="1" dirty="0"/>
              <a:t>must</a:t>
            </a:r>
            <a:r>
              <a:rPr lang="en-US" sz="1800" dirty="0"/>
              <a:t> be populated for successful submission of Day to Day issue sub type Usage/Billing-Missing Issues: (For this example, the submitter selects the TDSP.)</a:t>
            </a:r>
          </a:p>
          <a:p>
            <a:pPr lvl="2">
              <a:spcBef>
                <a:spcPts val="1200"/>
              </a:spcBef>
            </a:pPr>
            <a:r>
              <a:rPr lang="en-US" sz="1800" dirty="0"/>
              <a:t>Assignee                      </a:t>
            </a:r>
          </a:p>
          <a:p>
            <a:pPr lvl="2"/>
            <a:r>
              <a:rPr lang="en-US" sz="1800" dirty="0"/>
              <a:t>ESIID</a:t>
            </a:r>
          </a:p>
          <a:p>
            <a:pPr lvl="2"/>
            <a:r>
              <a:rPr lang="en-US" sz="1800" dirty="0"/>
              <a:t>Original Tran ID (Optional except for 867_03 Final) - BGN02 of the 814_01, 814_16 or 814_24. The TDSP will see it as the BGN06 of the 814_03/814_25.</a:t>
            </a:r>
          </a:p>
          <a:p>
            <a:pPr lvl="2"/>
            <a:r>
              <a:rPr lang="en-US" sz="1800" dirty="0"/>
              <a:t>Tran Type </a:t>
            </a:r>
            <a:r>
              <a:rPr lang="en-US" sz="1800" b="1" dirty="0">
                <a:solidFill>
                  <a:schemeClr val="accent5"/>
                </a:solidFill>
              </a:rPr>
              <a:t>(select from drop down)</a:t>
            </a:r>
          </a:p>
          <a:p>
            <a:pPr lvl="2"/>
            <a:r>
              <a:rPr lang="en-US" sz="1800" dirty="0"/>
              <a:t>TNX Date – same as the Service period start date </a:t>
            </a:r>
            <a:r>
              <a:rPr lang="en-US" sz="1800" b="1" dirty="0">
                <a:solidFill>
                  <a:schemeClr val="accent5"/>
                </a:solidFill>
              </a:rPr>
              <a:t>(or is the current date)</a:t>
            </a:r>
          </a:p>
          <a:p>
            <a:pPr lvl="2"/>
            <a:r>
              <a:rPr lang="en-US" sz="1800" b="1" dirty="0">
                <a:solidFill>
                  <a:schemeClr val="accent5"/>
                </a:solidFill>
              </a:rPr>
              <a:t>IDR/Non-IDR (IDR indicates true IDR meter, does not include AMS meters)</a:t>
            </a:r>
          </a:p>
          <a:p>
            <a:pPr lvl="2"/>
            <a:r>
              <a:rPr lang="en-US" sz="1800" dirty="0"/>
              <a:t>Start Time = Service Period Start Date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34</a:t>
            </a:fld>
            <a:endParaRPr lang="en-US"/>
          </a:p>
        </p:txBody>
      </p:sp>
    </p:spTree>
    <p:extLst>
      <p:ext uri="{BB962C8B-B14F-4D97-AF65-F5344CB8AC3E}">
        <p14:creationId xmlns:p14="http://schemas.microsoft.com/office/powerpoint/2010/main" val="2646000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3124200"/>
          </a:xfrm>
        </p:spPr>
        <p:txBody>
          <a:bodyPr/>
          <a:lstStyle/>
          <a:p>
            <a:r>
              <a:rPr lang="en-US" sz="2000" dirty="0"/>
              <a:t>Submitting a Usage/Billing – Missing Issue:</a:t>
            </a:r>
          </a:p>
          <a:p>
            <a:pPr lvl="1">
              <a:spcBef>
                <a:spcPts val="1800"/>
              </a:spcBef>
            </a:pPr>
            <a:r>
              <a:rPr lang="en-US" sz="2000" dirty="0"/>
              <a:t>The Comments field is optional. Please include any additional information in this box. New field added:  Stop Time = Service Period Stop Date.  Although optional it is encouraged to be populated.  If left blank it will be assumed that the Stop date is the date up to the most current read date. The submitting MP will be validated as the ROR for the Start Time provided on the issue to prevent users from submitting invalid issues.</a:t>
            </a:r>
          </a:p>
        </p:txBody>
      </p:sp>
      <p:sp>
        <p:nvSpPr>
          <p:cNvPr id="4" name="Slide Number Placeholder 3"/>
          <p:cNvSpPr>
            <a:spLocks noGrp="1"/>
          </p:cNvSpPr>
          <p:nvPr>
            <p:ph type="sldNum" sz="quarter" idx="4"/>
          </p:nvPr>
        </p:nvSpPr>
        <p:spPr/>
        <p:txBody>
          <a:bodyPr/>
          <a:lstStyle/>
          <a:p>
            <a:fld id="{1D93BD3E-1E9A-4970-A6F7-E7AC52762E0C}" type="slidenum">
              <a:rPr lang="en-US" smtClean="0"/>
              <a:pPr/>
              <a:t>35</a:t>
            </a:fld>
            <a:endParaRPr lang="en-US"/>
          </a:p>
        </p:txBody>
      </p:sp>
      <p:sp>
        <p:nvSpPr>
          <p:cNvPr id="5" name="TextBox 4"/>
          <p:cNvSpPr txBox="1"/>
          <p:nvPr/>
        </p:nvSpPr>
        <p:spPr>
          <a:xfrm>
            <a:off x="1600200" y="4476909"/>
            <a:ext cx="5943600" cy="822960"/>
          </a:xfrm>
          <a:prstGeom prst="rect">
            <a:avLst/>
          </a:prstGeom>
          <a:solidFill>
            <a:schemeClr val="tx2">
              <a:lumMod val="60000"/>
              <a:lumOff val="40000"/>
            </a:schemeClr>
          </a:solidFill>
          <a:ln w="19050">
            <a:solidFill>
              <a:schemeClr val="tx2"/>
            </a:solidFill>
          </a:ln>
        </p:spPr>
        <p:txBody>
          <a:bodyPr wrap="square" anchor="ctr">
            <a:spAutoFit/>
          </a:bodyPr>
          <a:lstStyle/>
          <a:p>
            <a:pPr algn="ctr">
              <a:defRPr/>
            </a:pPr>
            <a:r>
              <a:rPr lang="en-US" b="1" dirty="0">
                <a:solidFill>
                  <a:schemeClr val="bg1"/>
                </a:solidFill>
                <a:latin typeface="Arial" charset="0"/>
                <a:cs typeface="Arial" charset="0"/>
              </a:rPr>
              <a:t>Comments are always a good </a:t>
            </a:r>
            <a:r>
              <a:rPr lang="en-US" b="1" dirty="0" smtClean="0">
                <a:solidFill>
                  <a:schemeClr val="bg1"/>
                </a:solidFill>
                <a:latin typeface="Arial" charset="0"/>
                <a:cs typeface="Arial" charset="0"/>
              </a:rPr>
              <a:t>idea!</a:t>
            </a:r>
            <a:endParaRPr lang="en-US" b="1" dirty="0">
              <a:solidFill>
                <a:schemeClr val="bg1"/>
              </a:solidFill>
              <a:latin typeface="Arial" charset="0"/>
              <a:cs typeface="Arial" charset="0"/>
            </a:endParaRPr>
          </a:p>
        </p:txBody>
      </p:sp>
    </p:spTree>
    <p:extLst>
      <p:ext uri="{BB962C8B-B14F-4D97-AF65-F5344CB8AC3E}">
        <p14:creationId xmlns:p14="http://schemas.microsoft.com/office/powerpoint/2010/main" val="32190718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457200"/>
          </a:xfrm>
        </p:spPr>
        <p:txBody>
          <a:bodyPr/>
          <a:lstStyle/>
          <a:p>
            <a:r>
              <a:rPr lang="en-US" sz="2000" dirty="0"/>
              <a:t>Submitting a Usage/Billing – Missing Issue </a:t>
            </a:r>
            <a:r>
              <a:rPr lang="en-US" sz="2000" dirty="0" smtClean="0"/>
              <a:t>(cont.):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36</a:t>
            </a:fld>
            <a:endParaRPr lang="en-US"/>
          </a:p>
        </p:txBody>
      </p:sp>
      <p:sp>
        <p:nvSpPr>
          <p:cNvPr id="5" name="Content Placeholder 2"/>
          <p:cNvSpPr txBox="1">
            <a:spLocks/>
          </p:cNvSpPr>
          <p:nvPr/>
        </p:nvSpPr>
        <p:spPr>
          <a:xfrm>
            <a:off x="304800" y="5638800"/>
            <a:ext cx="8534400"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Select OK.</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918" y="1616710"/>
            <a:ext cx="6710363" cy="34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0" y="1524000"/>
            <a:ext cx="3048000" cy="2354491"/>
          </a:xfrm>
          <a:prstGeom prst="rect">
            <a:avLst/>
          </a:prstGeom>
          <a:noFill/>
        </p:spPr>
        <p:txBody>
          <a:bodyPr wrap="square">
            <a:spAutoFit/>
          </a:bodyPr>
          <a:lstStyle/>
          <a:p>
            <a:pPr>
              <a:spcAft>
                <a:spcPts val="600"/>
              </a:spcAft>
              <a:defRPr/>
            </a:pPr>
            <a:r>
              <a:rPr lang="en-US" sz="1400" b="1" dirty="0">
                <a:solidFill>
                  <a:schemeClr val="accent5"/>
                </a:solidFill>
                <a:latin typeface="+mj-lt"/>
                <a:cs typeface="Arial" charset="0"/>
              </a:rPr>
              <a:t>TRAN TYPE:</a:t>
            </a:r>
          </a:p>
          <a:p>
            <a:pPr>
              <a:spcAft>
                <a:spcPts val="600"/>
              </a:spcAft>
              <a:defRPr/>
            </a:pPr>
            <a:r>
              <a:rPr lang="en-US" sz="1400" b="1" dirty="0">
                <a:solidFill>
                  <a:schemeClr val="accent5"/>
                </a:solidFill>
                <a:latin typeface="+mj-lt"/>
                <a:cs typeface="Arial" charset="0"/>
              </a:rPr>
              <a:t>867_03 F</a:t>
            </a:r>
          </a:p>
          <a:p>
            <a:pPr>
              <a:spcAft>
                <a:spcPts val="600"/>
              </a:spcAft>
              <a:defRPr/>
            </a:pPr>
            <a:r>
              <a:rPr lang="en-US" sz="1400" b="1" dirty="0">
                <a:solidFill>
                  <a:schemeClr val="accent5"/>
                </a:solidFill>
                <a:latin typeface="+mj-lt"/>
                <a:cs typeface="Arial" charset="0"/>
              </a:rPr>
              <a:t>867_03 Monthly 00- original</a:t>
            </a:r>
          </a:p>
          <a:p>
            <a:pPr>
              <a:spcAft>
                <a:spcPts val="600"/>
              </a:spcAft>
              <a:defRPr/>
            </a:pPr>
            <a:r>
              <a:rPr lang="en-US" sz="1400" b="1" dirty="0">
                <a:solidFill>
                  <a:schemeClr val="accent5"/>
                </a:solidFill>
                <a:latin typeface="+mj-lt"/>
                <a:cs typeface="Arial" charset="0"/>
              </a:rPr>
              <a:t>867_03 Monthly 01- cancel</a:t>
            </a:r>
          </a:p>
          <a:p>
            <a:pPr>
              <a:spcAft>
                <a:spcPts val="600"/>
              </a:spcAft>
              <a:defRPr/>
            </a:pPr>
            <a:r>
              <a:rPr lang="en-US" sz="1400" b="1" dirty="0">
                <a:solidFill>
                  <a:schemeClr val="accent5"/>
                </a:solidFill>
                <a:latin typeface="+mj-lt"/>
                <a:cs typeface="Arial" charset="0"/>
              </a:rPr>
              <a:t>867_03 Monthly 05- rebill</a:t>
            </a:r>
          </a:p>
          <a:p>
            <a:pPr>
              <a:spcAft>
                <a:spcPts val="600"/>
              </a:spcAft>
              <a:defRPr/>
            </a:pPr>
            <a:r>
              <a:rPr lang="en-US" sz="1400" b="1" dirty="0">
                <a:solidFill>
                  <a:schemeClr val="accent5"/>
                </a:solidFill>
                <a:latin typeface="+mj-lt"/>
                <a:cs typeface="Arial" charset="0"/>
              </a:rPr>
              <a:t>810_02 Monthly 00- original</a:t>
            </a:r>
          </a:p>
          <a:p>
            <a:pPr>
              <a:spcAft>
                <a:spcPts val="600"/>
              </a:spcAft>
              <a:defRPr/>
            </a:pPr>
            <a:r>
              <a:rPr lang="en-US" sz="1400" b="1" dirty="0">
                <a:solidFill>
                  <a:schemeClr val="accent5"/>
                </a:solidFill>
                <a:latin typeface="+mj-lt"/>
                <a:cs typeface="Arial" charset="0"/>
              </a:rPr>
              <a:t>810_02 Monthly 01- cancel</a:t>
            </a:r>
          </a:p>
          <a:p>
            <a:pPr>
              <a:spcAft>
                <a:spcPts val="600"/>
              </a:spcAft>
              <a:defRPr/>
            </a:pPr>
            <a:r>
              <a:rPr lang="en-US" sz="1400" b="1" dirty="0">
                <a:solidFill>
                  <a:schemeClr val="accent5"/>
                </a:solidFill>
                <a:latin typeface="+mj-lt"/>
                <a:cs typeface="Arial" charset="0"/>
              </a:rPr>
              <a:t>810_02 Monthly 05- </a:t>
            </a:r>
            <a:r>
              <a:rPr lang="en-US" sz="1400" b="1" dirty="0" smtClean="0">
                <a:solidFill>
                  <a:schemeClr val="accent5"/>
                </a:solidFill>
                <a:latin typeface="+mj-lt"/>
                <a:cs typeface="Arial" charset="0"/>
              </a:rPr>
              <a:t>replace</a:t>
            </a:r>
            <a:endParaRPr lang="en-US" sz="1400" b="1" dirty="0">
              <a:solidFill>
                <a:schemeClr val="accent5"/>
              </a:solidFill>
              <a:latin typeface="Arial" charset="0"/>
              <a:cs typeface="Arial" charset="0"/>
            </a:endParaRPr>
          </a:p>
        </p:txBody>
      </p:sp>
      <p:cxnSp>
        <p:nvCxnSpPr>
          <p:cNvPr id="8" name="Straight Arrow Connector 7"/>
          <p:cNvCxnSpPr/>
          <p:nvPr/>
        </p:nvCxnSpPr>
        <p:spPr>
          <a:xfrm flipH="1">
            <a:off x="3352800" y="2057400"/>
            <a:ext cx="1905000" cy="17526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226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1743075"/>
          </a:xfrm>
        </p:spPr>
        <p:txBody>
          <a:bodyPr/>
          <a:lstStyle/>
          <a:p>
            <a:pPr>
              <a:spcBef>
                <a:spcPts val="600"/>
              </a:spcBef>
            </a:pPr>
            <a:r>
              <a:rPr lang="en-US" sz="1600" dirty="0"/>
              <a:t>Submitting a Usage/Billing – Missing Issue </a:t>
            </a:r>
            <a:r>
              <a:rPr lang="en-US" sz="1600" dirty="0" smtClean="0"/>
              <a:t>(cont.)</a:t>
            </a:r>
          </a:p>
          <a:p>
            <a:pPr lvl="1">
              <a:spcBef>
                <a:spcPts val="600"/>
              </a:spcBef>
            </a:pPr>
            <a:r>
              <a:rPr lang="en-US" sz="1350" dirty="0"/>
              <a:t>The issue enters TDSP queue in a state of </a:t>
            </a:r>
            <a:r>
              <a:rPr lang="en-US" sz="1350" b="1" dirty="0"/>
              <a:t>New</a:t>
            </a:r>
            <a:r>
              <a:rPr lang="en-US" sz="1350" dirty="0"/>
              <a:t> and is visible only by the Submitting CR and TDSP.</a:t>
            </a:r>
          </a:p>
          <a:p>
            <a:pPr lvl="1">
              <a:spcBef>
                <a:spcPts val="600"/>
              </a:spcBef>
            </a:pPr>
            <a:r>
              <a:rPr lang="en-US" sz="1350" dirty="0"/>
              <a:t>The Submitting CR can Withdraw the issue at this point.</a:t>
            </a:r>
          </a:p>
          <a:p>
            <a:pPr lvl="1">
              <a:spcBef>
                <a:spcPts val="600"/>
              </a:spcBef>
            </a:pPr>
            <a:r>
              <a:rPr lang="en-US" sz="1350" dirty="0"/>
              <a:t>The TDSP selects </a:t>
            </a:r>
            <a:r>
              <a:rPr lang="en-US" sz="1350" b="1" dirty="0"/>
              <a:t>Begin Working </a:t>
            </a:r>
            <a:r>
              <a:rPr lang="en-US" sz="1350" dirty="0"/>
              <a:t>and the issue is transitioned in a new state of </a:t>
            </a:r>
            <a:r>
              <a:rPr lang="en-US" sz="1350" b="1" dirty="0"/>
              <a:t>In Progress-Assignee</a:t>
            </a:r>
            <a:r>
              <a:rPr lang="en-US" sz="1350" dirty="0"/>
              <a:t>. </a:t>
            </a:r>
          </a:p>
          <a:p>
            <a:pPr lvl="1">
              <a:spcBef>
                <a:spcPts val="600"/>
              </a:spcBef>
            </a:pPr>
            <a:r>
              <a:rPr lang="en-US" sz="1350" dirty="0"/>
              <a:t>At this point, the Submitting CR can no longer Withdraw the issue</a:t>
            </a:r>
            <a:r>
              <a:rPr lang="en-US" sz="1350" dirty="0" smtClean="0"/>
              <a:t>.</a:t>
            </a:r>
            <a:endParaRPr lang="en-US" sz="135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37</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2667000"/>
            <a:ext cx="59531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04800" y="4572000"/>
            <a:ext cx="8534400" cy="160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600"/>
              </a:spcBef>
            </a:pPr>
            <a:r>
              <a:rPr lang="en-US" sz="1350" dirty="0">
                <a:solidFill>
                  <a:schemeClr val="tx2"/>
                </a:solidFill>
              </a:rPr>
              <a:t>TDSP reviews the issue and has the options:</a:t>
            </a:r>
          </a:p>
          <a:p>
            <a:pPr lvl="2">
              <a:spcBef>
                <a:spcPts val="600"/>
              </a:spcBef>
            </a:pPr>
            <a:r>
              <a:rPr lang="en-US" sz="1350" b="1" dirty="0" err="1">
                <a:solidFill>
                  <a:schemeClr val="tx2"/>
                </a:solidFill>
              </a:rPr>
              <a:t>Unexecutable</a:t>
            </a:r>
            <a:r>
              <a:rPr lang="en-US" sz="1350" dirty="0">
                <a:solidFill>
                  <a:schemeClr val="tx2"/>
                </a:solidFill>
              </a:rPr>
              <a:t>, which results in state </a:t>
            </a:r>
            <a:r>
              <a:rPr lang="en-US" sz="1350" dirty="0" err="1">
                <a:solidFill>
                  <a:schemeClr val="tx2"/>
                </a:solidFill>
              </a:rPr>
              <a:t>Unexecutable</a:t>
            </a:r>
            <a:r>
              <a:rPr lang="en-US" sz="1350" dirty="0">
                <a:solidFill>
                  <a:schemeClr val="tx2"/>
                </a:solidFill>
              </a:rPr>
              <a:t>- Pending Complete – requires comments</a:t>
            </a:r>
          </a:p>
          <a:p>
            <a:pPr lvl="2">
              <a:spcBef>
                <a:spcPts val="600"/>
              </a:spcBef>
            </a:pPr>
            <a:r>
              <a:rPr lang="en-US" sz="1350" b="1" dirty="0">
                <a:solidFill>
                  <a:schemeClr val="tx2"/>
                </a:solidFill>
              </a:rPr>
              <a:t>Return to Submitter </a:t>
            </a:r>
            <a:r>
              <a:rPr lang="en-US" sz="1350" dirty="0">
                <a:solidFill>
                  <a:schemeClr val="tx2"/>
                </a:solidFill>
              </a:rPr>
              <a:t>which requires comments and then the issue is transitioned back to the Submitter for additional information </a:t>
            </a:r>
          </a:p>
          <a:p>
            <a:pPr lvl="2">
              <a:spcBef>
                <a:spcPts val="600"/>
              </a:spcBef>
            </a:pPr>
            <a:r>
              <a:rPr lang="en-US" sz="1350" b="1" dirty="0">
                <a:solidFill>
                  <a:schemeClr val="tx2"/>
                </a:solidFill>
              </a:rPr>
              <a:t>Complete</a:t>
            </a:r>
            <a:r>
              <a:rPr lang="en-US" sz="1350" dirty="0">
                <a:solidFill>
                  <a:schemeClr val="tx2"/>
                </a:solidFill>
              </a:rPr>
              <a:t> which transitions to a state of Pending Complete. The Submitter has the option to close the issue by selecting Complete or the issue will be auto closed in 14 calendar days.</a:t>
            </a:r>
          </a:p>
        </p:txBody>
      </p:sp>
    </p:spTree>
    <p:extLst>
      <p:ext uri="{BB962C8B-B14F-4D97-AF65-F5344CB8AC3E}">
        <p14:creationId xmlns:p14="http://schemas.microsoft.com/office/powerpoint/2010/main" val="3623254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2057400"/>
          </a:xfrm>
        </p:spPr>
        <p:txBody>
          <a:bodyPr/>
          <a:lstStyle/>
          <a:p>
            <a:pPr>
              <a:spcBef>
                <a:spcPts val="1200"/>
              </a:spcBef>
            </a:pPr>
            <a:r>
              <a:rPr lang="en-US" sz="1600" dirty="0"/>
              <a:t>Submitting a Usage/Billing – Missing Issue </a:t>
            </a:r>
            <a:r>
              <a:rPr lang="en-US" sz="1600" dirty="0" smtClean="0"/>
              <a:t>(cont.)</a:t>
            </a:r>
            <a:endParaRPr lang="en-US" sz="1600" dirty="0"/>
          </a:p>
          <a:p>
            <a:pPr lvl="1">
              <a:spcBef>
                <a:spcPts val="1200"/>
              </a:spcBef>
            </a:pPr>
            <a:r>
              <a:rPr lang="en-US" sz="1600" dirty="0"/>
              <a:t>In this example the TDSP selects </a:t>
            </a:r>
            <a:r>
              <a:rPr lang="en-US" sz="1600" b="1" dirty="0"/>
              <a:t>Complete</a:t>
            </a:r>
            <a:r>
              <a:rPr lang="en-US" sz="1600" dirty="0"/>
              <a:t>, provides the required Tran ID of the missing transaction, and the issue is transitioned to the submitting CR in a state of </a:t>
            </a:r>
            <a:r>
              <a:rPr lang="en-US" sz="1600" b="1" dirty="0"/>
              <a:t>Pending Complete</a:t>
            </a:r>
            <a:r>
              <a:rPr lang="en-US" sz="1600" dirty="0"/>
              <a:t>. If the issue covers multiple service periods, information regarding those transactions should be provided in the comments.</a:t>
            </a:r>
          </a:p>
          <a:p>
            <a:pPr lvl="1">
              <a:spcBef>
                <a:spcPts val="1200"/>
              </a:spcBef>
            </a:pPr>
            <a:r>
              <a:rPr lang="en-US" sz="1600" dirty="0"/>
              <a:t>The Submitting CR has the option to close the issue by selecting </a:t>
            </a:r>
            <a:r>
              <a:rPr lang="en-US" sz="1600" b="1" dirty="0"/>
              <a:t>Complete</a:t>
            </a:r>
            <a:r>
              <a:rPr lang="en-US" sz="1600" dirty="0"/>
              <a:t> or the issue will be Auto Closed in 14 Calendar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38</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3200400"/>
            <a:ext cx="59531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1403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a:t>
            </a:r>
            <a:r>
              <a:rPr lang="en-US" dirty="0" smtClean="0"/>
              <a:t>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800"/>
              </a:spcBef>
            </a:pPr>
            <a:r>
              <a:rPr lang="en-US" sz="2000" dirty="0"/>
              <a:t>Examples of Usage/Billing Issues – Dispute:</a:t>
            </a:r>
          </a:p>
          <a:p>
            <a:pPr lvl="1">
              <a:spcBef>
                <a:spcPts val="1800"/>
              </a:spcBef>
            </a:pPr>
            <a:r>
              <a:rPr lang="en-US" sz="2000" dirty="0"/>
              <a:t>For use when a CR has an issue with any data found on an 867 or 810 which may pertain to one or more of the following examples:</a:t>
            </a:r>
          </a:p>
          <a:p>
            <a:pPr lvl="2">
              <a:spcBef>
                <a:spcPts val="1800"/>
              </a:spcBef>
            </a:pPr>
            <a:r>
              <a:rPr lang="en-US" sz="2000" dirty="0"/>
              <a:t>Consumption / Usage Data </a:t>
            </a:r>
          </a:p>
          <a:p>
            <a:pPr lvl="2">
              <a:spcBef>
                <a:spcPts val="1800"/>
              </a:spcBef>
            </a:pPr>
            <a:r>
              <a:rPr lang="en-US" sz="2000" dirty="0"/>
              <a:t>Bill Calculations – kW, kWh, power factor, meter multiplier</a:t>
            </a:r>
          </a:p>
          <a:p>
            <a:pPr lvl="2">
              <a:spcBef>
                <a:spcPts val="1800"/>
              </a:spcBef>
            </a:pPr>
            <a:r>
              <a:rPr lang="en-US" sz="2000" dirty="0"/>
              <a:t>Rate Issues – rate classifications/tariffs</a:t>
            </a:r>
          </a:p>
          <a:p>
            <a:pPr lvl="2">
              <a:spcBef>
                <a:spcPts val="1800"/>
              </a:spcBef>
            </a:pPr>
            <a:r>
              <a:rPr lang="en-US" sz="2000" dirty="0"/>
              <a:t>Discretionary Service Charge dispute </a:t>
            </a:r>
          </a:p>
          <a:p>
            <a:pPr lvl="2">
              <a:spcBef>
                <a:spcPts val="1800"/>
              </a:spcBef>
            </a:pPr>
            <a:r>
              <a:rPr lang="en-US" sz="2000" dirty="0"/>
              <a:t>Crossed Meter Situation</a:t>
            </a:r>
          </a:p>
          <a:p>
            <a:pPr lvl="2">
              <a:spcBef>
                <a:spcPts val="1800"/>
              </a:spcBef>
            </a:pPr>
            <a:r>
              <a:rPr lang="en-US" sz="2000" dirty="0"/>
              <a:t>Dispute of Estimated Bill</a:t>
            </a:r>
          </a:p>
          <a:p>
            <a:pPr lvl="2">
              <a:spcBef>
                <a:spcPts val="1800"/>
              </a:spcBef>
            </a:pPr>
            <a:r>
              <a:rPr lang="en-US" sz="2000" dirty="0"/>
              <a:t>Estimation Methodology</a:t>
            </a:r>
          </a:p>
        </p:txBody>
      </p:sp>
      <p:sp>
        <p:nvSpPr>
          <p:cNvPr id="4" name="Slide Number Placeholder 3"/>
          <p:cNvSpPr>
            <a:spLocks noGrp="1"/>
          </p:cNvSpPr>
          <p:nvPr>
            <p:ph type="sldNum" sz="quarter" idx="4"/>
          </p:nvPr>
        </p:nvSpPr>
        <p:spPr/>
        <p:txBody>
          <a:bodyPr/>
          <a:lstStyle/>
          <a:p>
            <a:fld id="{1D93BD3E-1E9A-4970-A6F7-E7AC52762E0C}" type="slidenum">
              <a:rPr lang="en-US" smtClean="0"/>
              <a:pPr/>
              <a:t>39</a:t>
            </a:fld>
            <a:endParaRPr lang="en-US"/>
          </a:p>
        </p:txBody>
      </p:sp>
    </p:spTree>
    <p:extLst>
      <p:ext uri="{BB962C8B-B14F-4D97-AF65-F5344CB8AC3E}">
        <p14:creationId xmlns:p14="http://schemas.microsoft.com/office/powerpoint/2010/main" val="465663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MarkeTrak</a:t>
            </a:r>
            <a:r>
              <a:rPr lang="en-US" dirty="0" smtClean="0"/>
              <a:t>?</a:t>
            </a:r>
            <a:endParaRPr lang="en-US" dirty="0"/>
          </a:p>
        </p:txBody>
      </p:sp>
      <p:sp>
        <p:nvSpPr>
          <p:cNvPr id="3" name="Content Placeholder 2"/>
          <p:cNvSpPr>
            <a:spLocks noGrp="1"/>
          </p:cNvSpPr>
          <p:nvPr>
            <p:ph idx="1"/>
          </p:nvPr>
        </p:nvSpPr>
        <p:spPr>
          <a:xfrm>
            <a:off x="304800" y="990600"/>
            <a:ext cx="8534400" cy="762491"/>
          </a:xfrm>
        </p:spPr>
        <p:txBody>
          <a:bodyPr/>
          <a:lstStyle/>
          <a:p>
            <a:pPr marL="0" indent="0">
              <a:buNone/>
            </a:pPr>
            <a:r>
              <a:rPr lang="en-US" dirty="0" smtClean="0">
                <a:latin typeface="Arial" panose="020B0604020202020204" pitchFamily="34" charset="0"/>
                <a:cs typeface="Arial" panose="020B0604020202020204" pitchFamily="34" charset="0"/>
              </a:rPr>
              <a:t>There </a:t>
            </a:r>
            <a:r>
              <a:rPr lang="en-US" dirty="0">
                <a:latin typeface="Arial" panose="020B0604020202020204" pitchFamily="34" charset="0"/>
                <a:cs typeface="Arial" panose="020B0604020202020204" pitchFamily="34" charset="0"/>
              </a:rPr>
              <a:t>are two primary </a:t>
            </a:r>
            <a:r>
              <a:rPr lang="en-US" dirty="0" err="1">
                <a:latin typeface="Arial" panose="020B0604020202020204" pitchFamily="34" charset="0"/>
                <a:cs typeface="Arial" panose="020B0604020202020204" pitchFamily="34" charset="0"/>
              </a:rPr>
              <a:t>MarkeTrak</a:t>
            </a:r>
            <a:r>
              <a:rPr lang="en-US" dirty="0">
                <a:latin typeface="Arial" panose="020B0604020202020204" pitchFamily="34" charset="0"/>
                <a:cs typeface="Arial" panose="020B0604020202020204" pitchFamily="34" charset="0"/>
              </a:rPr>
              <a:t> issue types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chemeClr val="tx2">
                    <a:lumMod val="60000"/>
                    <a:lumOff val="40000"/>
                  </a:schemeClr>
                </a:solidFill>
              </a:rPr>
              <a:pPr/>
              <a:t>4</a:t>
            </a:fld>
            <a:endParaRPr lang="en-US" dirty="0">
              <a:solidFill>
                <a:schemeClr val="tx2">
                  <a:lumMod val="60000"/>
                  <a:lumOff val="40000"/>
                </a:schemeClr>
              </a:solidFill>
            </a:endParaRPr>
          </a:p>
        </p:txBody>
      </p:sp>
      <p:sp>
        <p:nvSpPr>
          <p:cNvPr id="10" name="Text Placeholder 8">
            <a:extLst>
              <a:ext uri="{FF2B5EF4-FFF2-40B4-BE49-F238E27FC236}">
                <a16:creationId xmlns:a16="http://schemas.microsoft.com/office/drawing/2014/main" xmlns="" id="{F3E6CF29-1E1A-4A78-80C1-514781AF07D7}"/>
              </a:ext>
            </a:extLst>
          </p:cNvPr>
          <p:cNvSpPr txBox="1">
            <a:spLocks/>
          </p:cNvSpPr>
          <p:nvPr/>
        </p:nvSpPr>
        <p:spPr>
          <a:xfrm>
            <a:off x="4533523" y="1753090"/>
            <a:ext cx="4381877" cy="1188720"/>
          </a:xfrm>
          <a:prstGeom prst="rect">
            <a:avLst/>
          </a:prstGeom>
          <a:solidFill>
            <a:srgbClr val="D6F5F8"/>
          </a:solidFill>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i="1" dirty="0" smtClean="0">
                <a:latin typeface="Arial" panose="020B0604020202020204" pitchFamily="34" charset="0"/>
                <a:cs typeface="Arial" panose="020B0604020202020204" pitchFamily="34" charset="0"/>
              </a:rPr>
              <a:t>Data Extract Variances </a:t>
            </a:r>
          </a:p>
          <a:p>
            <a:pPr marL="0" indent="0" algn="ctr">
              <a:buNone/>
            </a:pPr>
            <a:r>
              <a:rPr lang="en-US" sz="2800" b="1" i="1" dirty="0" smtClean="0">
                <a:latin typeface="Arial" panose="020B0604020202020204" pitchFamily="34" charset="0"/>
                <a:cs typeface="Arial" panose="020B0604020202020204" pitchFamily="34" charset="0"/>
              </a:rPr>
              <a:t>( DEVs )</a:t>
            </a:r>
            <a:endParaRPr lang="en-US" sz="2800" b="1" i="1" dirty="0">
              <a:latin typeface="Arial" panose="020B0604020202020204" pitchFamily="34" charset="0"/>
              <a:cs typeface="Arial" panose="020B0604020202020204" pitchFamily="34" charset="0"/>
            </a:endParaRPr>
          </a:p>
        </p:txBody>
      </p:sp>
      <p:sp>
        <p:nvSpPr>
          <p:cNvPr id="11" name="Content Placeholder 9">
            <a:extLst>
              <a:ext uri="{FF2B5EF4-FFF2-40B4-BE49-F238E27FC236}">
                <a16:creationId xmlns:a16="http://schemas.microsoft.com/office/drawing/2014/main" xmlns="" id="{13DB7FB2-49D0-4E22-AFF0-558DD57D0D6D}"/>
              </a:ext>
            </a:extLst>
          </p:cNvPr>
          <p:cNvSpPr txBox="1">
            <a:spLocks/>
          </p:cNvSpPr>
          <p:nvPr/>
        </p:nvSpPr>
        <p:spPr>
          <a:xfrm>
            <a:off x="4533523" y="3084514"/>
            <a:ext cx="4381877" cy="2958839"/>
          </a:xfrm>
          <a:prstGeom prst="rect">
            <a:avLst/>
          </a:prstGeom>
          <a:ln>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indent="-274320">
              <a:spcBef>
                <a:spcPts val="0"/>
              </a:spcBef>
              <a:spcAft>
                <a:spcPts val="1200"/>
              </a:spcAft>
            </a:pPr>
            <a:r>
              <a:rPr lang="en-US" sz="1800" dirty="0" smtClean="0">
                <a:solidFill>
                  <a:schemeClr val="tx2"/>
                </a:solidFill>
                <a:latin typeface="Arial" panose="020B0604020202020204" pitchFamily="34" charset="0"/>
                <a:cs typeface="Arial" panose="020B0604020202020204" pitchFamily="34" charset="0"/>
              </a:rPr>
              <a:t>An issue that </a:t>
            </a:r>
            <a:r>
              <a:rPr lang="en-US" sz="1800" i="1" u="sng" dirty="0" smtClean="0">
                <a:solidFill>
                  <a:schemeClr val="tx2"/>
                </a:solidFill>
                <a:latin typeface="Arial" panose="020B0604020202020204" pitchFamily="34" charset="0"/>
                <a:cs typeface="Arial" panose="020B0604020202020204" pitchFamily="34" charset="0"/>
              </a:rPr>
              <a:t>cannot</a:t>
            </a:r>
            <a:r>
              <a:rPr lang="en-US" sz="1800" dirty="0" smtClean="0">
                <a:solidFill>
                  <a:schemeClr val="tx2"/>
                </a:solidFill>
                <a:latin typeface="Arial" panose="020B0604020202020204" pitchFamily="34" charset="0"/>
                <a:cs typeface="Arial" panose="020B0604020202020204" pitchFamily="34" charset="0"/>
              </a:rPr>
              <a:t> be resolved with a transaction</a:t>
            </a:r>
            <a:endParaRPr lang="en-US" sz="1800" i="1" dirty="0" smtClean="0">
              <a:solidFill>
                <a:schemeClr val="tx2"/>
              </a:solidFill>
              <a:latin typeface="Arial" panose="020B0604020202020204" pitchFamily="34" charset="0"/>
              <a:cs typeface="Arial" panose="020B0604020202020204" pitchFamily="34" charset="0"/>
            </a:endParaRPr>
          </a:p>
          <a:p>
            <a:pPr marL="274320" indent="-274320">
              <a:spcBef>
                <a:spcPts val="0"/>
              </a:spcBef>
              <a:spcAft>
                <a:spcPts val="1200"/>
              </a:spcAft>
            </a:pPr>
            <a:r>
              <a:rPr lang="en-US" sz="1800" i="1" dirty="0" smtClean="0">
                <a:solidFill>
                  <a:schemeClr val="tx2"/>
                </a:solidFill>
                <a:latin typeface="Arial" panose="020B0604020202020204" pitchFamily="34" charset="0"/>
                <a:cs typeface="Arial" panose="020B0604020202020204" pitchFamily="34" charset="0"/>
              </a:rPr>
              <a:t>For example</a:t>
            </a:r>
            <a:r>
              <a:rPr lang="en-US" sz="1800" dirty="0" smtClean="0">
                <a:solidFill>
                  <a:schemeClr val="tx2"/>
                </a:solidFill>
                <a:latin typeface="Arial" panose="020B0604020202020204" pitchFamily="34" charset="0"/>
                <a:cs typeface="Arial" panose="020B0604020202020204" pitchFamily="34" charset="0"/>
              </a:rPr>
              <a:t>: inserting a Service History Row (for the 727 extract)</a:t>
            </a:r>
            <a:endParaRPr lang="en-US" dirty="0" smtClean="0">
              <a:solidFill>
                <a:schemeClr val="tx2"/>
              </a:solidFill>
              <a:latin typeface="Arial" panose="020B0604020202020204" pitchFamily="34" charset="0"/>
              <a:cs typeface="Arial" panose="020B0604020202020204" pitchFamily="34" charset="0"/>
            </a:endParaRPr>
          </a:p>
        </p:txBody>
      </p:sp>
      <p:sp>
        <p:nvSpPr>
          <p:cNvPr id="12" name="Text Placeholder 10">
            <a:extLst>
              <a:ext uri="{FF2B5EF4-FFF2-40B4-BE49-F238E27FC236}">
                <a16:creationId xmlns:a16="http://schemas.microsoft.com/office/drawing/2014/main" xmlns="" id="{00A0FD5B-9D9B-49C6-A69F-0D1ED6F284B0}"/>
              </a:ext>
            </a:extLst>
          </p:cNvPr>
          <p:cNvSpPr txBox="1">
            <a:spLocks/>
          </p:cNvSpPr>
          <p:nvPr/>
        </p:nvSpPr>
        <p:spPr>
          <a:xfrm>
            <a:off x="381000" y="1753090"/>
            <a:ext cx="4000877" cy="1188720"/>
          </a:xfrm>
          <a:prstGeom prst="rect">
            <a:avLst/>
          </a:prstGeom>
          <a:solidFill>
            <a:srgbClr val="D6F5F8"/>
          </a:solidFill>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i="1" dirty="0" smtClean="0">
                <a:latin typeface="Arial" panose="020B0604020202020204" pitchFamily="34" charset="0"/>
                <a:cs typeface="Arial" panose="020B0604020202020204" pitchFamily="34" charset="0"/>
              </a:rPr>
              <a:t>Day to Day </a:t>
            </a:r>
          </a:p>
          <a:p>
            <a:pPr marL="0" indent="0" algn="ctr">
              <a:buNone/>
            </a:pPr>
            <a:r>
              <a:rPr lang="en-US" sz="2800" b="1" i="1" dirty="0" smtClean="0">
                <a:latin typeface="Arial" panose="020B0604020202020204" pitchFamily="34" charset="0"/>
                <a:cs typeface="Arial" panose="020B0604020202020204" pitchFamily="34" charset="0"/>
              </a:rPr>
              <a:t>( D2D )</a:t>
            </a:r>
            <a:endParaRPr lang="en-US" sz="2800" b="1" i="1" dirty="0">
              <a:latin typeface="Arial" panose="020B0604020202020204" pitchFamily="34" charset="0"/>
              <a:cs typeface="Arial" panose="020B0604020202020204" pitchFamily="34" charset="0"/>
            </a:endParaRPr>
          </a:p>
        </p:txBody>
      </p:sp>
      <p:sp>
        <p:nvSpPr>
          <p:cNvPr id="13" name="Content Placeholder 11">
            <a:extLst>
              <a:ext uri="{FF2B5EF4-FFF2-40B4-BE49-F238E27FC236}">
                <a16:creationId xmlns:a16="http://schemas.microsoft.com/office/drawing/2014/main" xmlns="" id="{D730D398-E606-4C98-A0FE-7816E481E3E2}"/>
              </a:ext>
            </a:extLst>
          </p:cNvPr>
          <p:cNvSpPr txBox="1">
            <a:spLocks/>
          </p:cNvSpPr>
          <p:nvPr/>
        </p:nvSpPr>
        <p:spPr>
          <a:xfrm>
            <a:off x="381001" y="3078654"/>
            <a:ext cx="4000876" cy="2964699"/>
          </a:xfrm>
          <a:prstGeom prst="rect">
            <a:avLst/>
          </a:prstGeom>
          <a:ln>
            <a:solidFill>
              <a:schemeClr val="tx1"/>
            </a:solidFill>
          </a:ln>
        </p:spPr>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lgn="l">
              <a:spcAft>
                <a:spcPts val="1200"/>
              </a:spcAft>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An issue that can be resolved with a </a:t>
            </a:r>
            <a:r>
              <a:rPr lang="en-US" sz="1800" dirty="0" smtClean="0">
                <a:solidFill>
                  <a:schemeClr val="tx2"/>
                </a:solidFill>
                <a:latin typeface="Arial" panose="020B0604020202020204" pitchFamily="34" charset="0"/>
                <a:cs typeface="Arial" panose="020B0604020202020204" pitchFamily="34" charset="0"/>
              </a:rPr>
              <a:t>transaction</a:t>
            </a:r>
          </a:p>
          <a:p>
            <a:pPr marL="274320" indent="-274320" algn="l">
              <a:spcAft>
                <a:spcPts val="1200"/>
              </a:spcAft>
              <a:buFont typeface="Arial" panose="020B0604020202020204" pitchFamily="34" charset="0"/>
              <a:buChar char="•"/>
            </a:pPr>
            <a:r>
              <a:rPr lang="en-US" sz="1800" dirty="0" smtClean="0">
                <a:solidFill>
                  <a:schemeClr val="tx2"/>
                </a:solidFill>
                <a:latin typeface="Arial" panose="020B0604020202020204" pitchFamily="34" charset="0"/>
                <a:cs typeface="Arial" panose="020B0604020202020204" pitchFamily="34" charset="0"/>
              </a:rPr>
              <a:t>For </a:t>
            </a:r>
            <a:r>
              <a:rPr lang="en-US" sz="1800" dirty="0">
                <a:solidFill>
                  <a:schemeClr val="tx2"/>
                </a:solidFill>
                <a:latin typeface="Arial" panose="020B0604020202020204" pitchFamily="34" charset="0"/>
                <a:cs typeface="Arial" panose="020B0604020202020204" pitchFamily="34" charset="0"/>
              </a:rPr>
              <a:t>example: syncing transaction status in ERCOT system with TDSP and CR systems (Completed to Cancelled</a:t>
            </a:r>
            <a:r>
              <a:rPr lang="en-US" sz="1800" dirty="0" smtClean="0">
                <a:solidFill>
                  <a:schemeClr val="tx2"/>
                </a:solidFill>
                <a:latin typeface="Arial" panose="020B0604020202020204" pitchFamily="34" charset="0"/>
                <a:cs typeface="Arial" panose="020B0604020202020204" pitchFamily="34" charset="0"/>
              </a:rPr>
              <a:t>)</a:t>
            </a:r>
            <a:endParaRPr lang="en-US" dirty="0">
              <a:solidFill>
                <a:schemeClr val="tx2"/>
              </a:solidFill>
              <a:latin typeface="Arial" panose="020B0604020202020204" pitchFamily="34" charset="0"/>
              <a:cs typeface="Arial" panose="020B0604020202020204" pitchFamily="34" charset="0"/>
            </a:endParaRPr>
          </a:p>
        </p:txBody>
      </p:sp>
      <p:sp>
        <p:nvSpPr>
          <p:cNvPr id="15" name="TextBox 14"/>
          <p:cNvSpPr txBox="1"/>
          <p:nvPr/>
        </p:nvSpPr>
        <p:spPr>
          <a:xfrm>
            <a:off x="4839939" y="5517157"/>
            <a:ext cx="3769045" cy="369332"/>
          </a:xfrm>
          <a:prstGeom prst="rect">
            <a:avLst/>
          </a:prstGeom>
          <a:noFill/>
        </p:spPr>
        <p:txBody>
          <a:bodyPr wrap="none" rtlCol="0">
            <a:spAutoFit/>
          </a:bodyPr>
          <a:lstStyle/>
          <a:p>
            <a:r>
              <a:rPr lang="en-US" dirty="0">
                <a:solidFill>
                  <a:schemeClr val="accent5"/>
                </a:solidFill>
                <a:latin typeface="Arial" panose="020B0604020202020204" pitchFamily="34" charset="0"/>
                <a:cs typeface="Arial" panose="020B0604020202020204" pitchFamily="34" charset="0"/>
              </a:rPr>
              <a:t>Represents &lt; 1% of MTs submitted</a:t>
            </a:r>
          </a:p>
        </p:txBody>
      </p:sp>
      <p:sp>
        <p:nvSpPr>
          <p:cNvPr id="16" name="TextBox 15"/>
          <p:cNvSpPr txBox="1"/>
          <p:nvPr/>
        </p:nvSpPr>
        <p:spPr>
          <a:xfrm>
            <a:off x="532183" y="5517157"/>
            <a:ext cx="3698513" cy="369332"/>
          </a:xfrm>
          <a:prstGeom prst="rect">
            <a:avLst/>
          </a:prstGeom>
          <a:noFill/>
        </p:spPr>
        <p:txBody>
          <a:bodyPr wrap="none" rtlCol="0">
            <a:spAutoFit/>
          </a:bodyPr>
          <a:lstStyle/>
          <a:p>
            <a:pPr>
              <a:spcBef>
                <a:spcPct val="20000"/>
              </a:spcBef>
            </a:pPr>
            <a:r>
              <a:rPr lang="en-US" dirty="0">
                <a:solidFill>
                  <a:schemeClr val="accent5"/>
                </a:solidFill>
                <a:latin typeface="Arial" panose="020B0604020202020204" pitchFamily="34" charset="0"/>
                <a:cs typeface="Arial" panose="020B0604020202020204" pitchFamily="34" charset="0"/>
              </a:rPr>
              <a:t>Represents 99% of MTs submitted</a:t>
            </a:r>
          </a:p>
        </p:txBody>
      </p:sp>
    </p:spTree>
    <p:extLst>
      <p:ext uri="{BB962C8B-B14F-4D97-AF65-F5344CB8AC3E}">
        <p14:creationId xmlns:p14="http://schemas.microsoft.com/office/powerpoint/2010/main" val="11932421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0" indent="0">
              <a:buNone/>
            </a:pPr>
            <a:r>
              <a:rPr lang="en-US" sz="1400" dirty="0"/>
              <a:t>Submitting a Usage/Billing – Dispute Issue:</a:t>
            </a:r>
          </a:p>
          <a:p>
            <a:r>
              <a:rPr lang="en-US" sz="1400" dirty="0"/>
              <a:t>The following fields must be populated for successful submission of Day to Day issue sub type Usage/Billing Issues: (For this example, the submitter selects the TDSP.)</a:t>
            </a:r>
          </a:p>
          <a:p>
            <a:pPr lvl="1"/>
            <a:r>
              <a:rPr lang="en-US" sz="1200" dirty="0"/>
              <a:t>Assignee		</a:t>
            </a:r>
          </a:p>
          <a:p>
            <a:pPr lvl="1"/>
            <a:r>
              <a:rPr lang="en-US" sz="1200" dirty="0"/>
              <a:t>ESIID</a:t>
            </a:r>
          </a:p>
          <a:p>
            <a:pPr lvl="1"/>
            <a:r>
              <a:rPr lang="en-US" sz="1200" dirty="0"/>
              <a:t>Original Tran ID (Optional except for 867_03 Final) - BGN02 of the 814_01, 814_16 or 814_24. The TDSP will see it as the BGN06 of the 814_03/814_25.</a:t>
            </a:r>
          </a:p>
          <a:p>
            <a:pPr lvl="1"/>
            <a:r>
              <a:rPr lang="en-US" sz="1200" dirty="0"/>
              <a:t>Tran Type</a:t>
            </a:r>
          </a:p>
          <a:p>
            <a:pPr lvl="1"/>
            <a:r>
              <a:rPr lang="en-US" sz="1200" dirty="0"/>
              <a:t>TXN Date </a:t>
            </a:r>
          </a:p>
          <a:p>
            <a:pPr lvl="1"/>
            <a:r>
              <a:rPr lang="en-US" sz="1200" dirty="0"/>
              <a:t>Start Time - Service Period Start Date</a:t>
            </a:r>
          </a:p>
          <a:p>
            <a:pPr lvl="1"/>
            <a:r>
              <a:rPr lang="en-US" sz="1200" dirty="0"/>
              <a:t>Dispute Category </a:t>
            </a:r>
          </a:p>
          <a:p>
            <a:pPr lvl="2"/>
            <a:r>
              <a:rPr lang="en-US" sz="1200" u="sng" dirty="0" smtClean="0"/>
              <a:t>Priority Issue</a:t>
            </a:r>
            <a:r>
              <a:rPr lang="en-US" sz="1200" dirty="0" smtClean="0"/>
              <a:t> – </a:t>
            </a:r>
            <a:r>
              <a:rPr lang="en-US" sz="1200" dirty="0"/>
              <a:t>defined as a subsequent </a:t>
            </a:r>
            <a:r>
              <a:rPr lang="en-US" sz="1200" dirty="0" err="1"/>
              <a:t>MarkeTrak</a:t>
            </a:r>
            <a:r>
              <a:rPr lang="en-US" sz="1200" dirty="0"/>
              <a:t> issue submitted/resubmitted due to initial </a:t>
            </a:r>
            <a:r>
              <a:rPr lang="en-US" sz="1200" dirty="0" err="1"/>
              <a:t>MarkeTrak</a:t>
            </a:r>
            <a:r>
              <a:rPr lang="en-US" sz="1200" dirty="0"/>
              <a:t> </a:t>
            </a:r>
            <a:r>
              <a:rPr lang="en-US" sz="1200" dirty="0" smtClean="0"/>
              <a:t>issue </a:t>
            </a:r>
            <a:r>
              <a:rPr lang="en-US" sz="1200" dirty="0"/>
              <a:t>being auto closed without resolution or a follow-up </a:t>
            </a:r>
            <a:r>
              <a:rPr lang="en-US" sz="1200" dirty="0" err="1"/>
              <a:t>MarkeTrak</a:t>
            </a:r>
            <a:r>
              <a:rPr lang="en-US" sz="1200" dirty="0"/>
              <a:t> issue exceeding Market accepted SLA</a:t>
            </a:r>
          </a:p>
          <a:p>
            <a:pPr lvl="2"/>
            <a:r>
              <a:rPr lang="en-US" sz="1200" dirty="0"/>
              <a:t>Consumption/Usage Issue</a:t>
            </a:r>
          </a:p>
          <a:p>
            <a:pPr lvl="2"/>
            <a:r>
              <a:rPr lang="en-US" sz="1200" dirty="0"/>
              <a:t>Billing Calculations kWh</a:t>
            </a:r>
          </a:p>
          <a:p>
            <a:pPr lvl="2"/>
            <a:r>
              <a:rPr lang="en-US" sz="1200" dirty="0"/>
              <a:t>Billing Calculations kW</a:t>
            </a:r>
          </a:p>
          <a:p>
            <a:pPr lvl="2"/>
            <a:r>
              <a:rPr lang="en-US" sz="1200" dirty="0"/>
              <a:t>Billing Calculations Power Factor</a:t>
            </a:r>
          </a:p>
          <a:p>
            <a:pPr lvl="2"/>
            <a:r>
              <a:rPr lang="en-US" sz="1200" dirty="0"/>
              <a:t>TDSP Charge Issue</a:t>
            </a:r>
          </a:p>
          <a:p>
            <a:pPr lvl="2"/>
            <a:r>
              <a:rPr lang="en-US" sz="1200" dirty="0"/>
              <a:t>Rate Issue</a:t>
            </a:r>
          </a:p>
          <a:p>
            <a:pPr lvl="2"/>
            <a:r>
              <a:rPr lang="en-US" sz="1200" dirty="0"/>
              <a:t>Crossed Meter Issues</a:t>
            </a:r>
          </a:p>
          <a:p>
            <a:pPr lvl="2"/>
            <a:r>
              <a:rPr lang="en-US" sz="1200" dirty="0"/>
              <a:t>Non-Metered Issues</a:t>
            </a:r>
          </a:p>
          <a:p>
            <a:pPr lvl="2"/>
            <a:r>
              <a:rPr lang="en-US" sz="1200" dirty="0"/>
              <a:t>Other – Comments Required</a:t>
            </a:r>
          </a:p>
          <a:p>
            <a:pPr lvl="1"/>
            <a:r>
              <a:rPr lang="en-US" sz="1200" dirty="0"/>
              <a:t>Tran ID</a:t>
            </a:r>
          </a:p>
          <a:p>
            <a:pPr lvl="1"/>
            <a:r>
              <a:rPr lang="en-US" sz="1200" dirty="0"/>
              <a:t>IDR/Non-IDR</a:t>
            </a:r>
          </a:p>
        </p:txBody>
      </p:sp>
      <p:sp>
        <p:nvSpPr>
          <p:cNvPr id="4" name="Slide Number Placeholder 3"/>
          <p:cNvSpPr>
            <a:spLocks noGrp="1"/>
          </p:cNvSpPr>
          <p:nvPr>
            <p:ph type="sldNum" sz="quarter" idx="4"/>
          </p:nvPr>
        </p:nvSpPr>
        <p:spPr/>
        <p:txBody>
          <a:bodyPr/>
          <a:lstStyle/>
          <a:p>
            <a:fld id="{1D93BD3E-1E9A-4970-A6F7-E7AC52762E0C}" type="slidenum">
              <a:rPr lang="en-US" smtClean="0"/>
              <a:pPr/>
              <a:t>40</a:t>
            </a:fld>
            <a:endParaRPr lang="en-US"/>
          </a:p>
        </p:txBody>
      </p:sp>
      <p:cxnSp>
        <p:nvCxnSpPr>
          <p:cNvPr id="5" name="Straight Arrow Connector 4"/>
          <p:cNvCxnSpPr/>
          <p:nvPr/>
        </p:nvCxnSpPr>
        <p:spPr>
          <a:xfrm>
            <a:off x="457200" y="3200400"/>
            <a:ext cx="762000" cy="3048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2875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1905000"/>
          </a:xfrm>
        </p:spPr>
        <p:txBody>
          <a:bodyPr/>
          <a:lstStyle/>
          <a:p>
            <a:pPr marL="0" indent="0">
              <a:spcBef>
                <a:spcPts val="1200"/>
              </a:spcBef>
              <a:buNone/>
            </a:pPr>
            <a:r>
              <a:rPr lang="en-US" sz="1400" dirty="0"/>
              <a:t>Submitting a Usage/Billing – Dispute Issue (</a:t>
            </a:r>
            <a:r>
              <a:rPr lang="en-US" sz="1400" dirty="0" smtClean="0"/>
              <a:t>cont.):</a:t>
            </a:r>
            <a:endParaRPr lang="en-US" sz="1400" dirty="0"/>
          </a:p>
          <a:p>
            <a:pPr>
              <a:spcBef>
                <a:spcPts val="1200"/>
              </a:spcBef>
            </a:pPr>
            <a:r>
              <a:rPr lang="en-US" sz="1300" dirty="0"/>
              <a:t>NOTE: The Comments field is optional except when the Dispute Category is Other. </a:t>
            </a:r>
            <a:r>
              <a:rPr lang="en-US" sz="1300" b="1" dirty="0"/>
              <a:t>Please include any additional information in this box</a:t>
            </a:r>
            <a:r>
              <a:rPr lang="en-US" sz="1300" dirty="0"/>
              <a:t>. Stop Time = Service Period Stop Date.  Although optional it is encouraged to be populated.  </a:t>
            </a:r>
            <a:r>
              <a:rPr lang="en-US" sz="1300" i="1" dirty="0"/>
              <a:t>If left blank it will be assumed that the Stop date is the date up to the most current read date</a:t>
            </a:r>
            <a:r>
              <a:rPr lang="en-US" sz="1300" dirty="0"/>
              <a:t>. The submitting MP will be validated as the ROR for the Start Time provided on the issue to prevent users from submitting invalid issues.</a:t>
            </a:r>
          </a:p>
          <a:p>
            <a:pPr>
              <a:spcBef>
                <a:spcPts val="1200"/>
              </a:spcBef>
            </a:pPr>
            <a:r>
              <a:rPr lang="en-US" sz="1300" dirty="0"/>
              <a:t>Select OK.</a:t>
            </a:r>
          </a:p>
        </p:txBody>
      </p:sp>
      <p:sp>
        <p:nvSpPr>
          <p:cNvPr id="4" name="Slide Number Placeholder 3"/>
          <p:cNvSpPr>
            <a:spLocks noGrp="1"/>
          </p:cNvSpPr>
          <p:nvPr>
            <p:ph type="sldNum" sz="quarter" idx="4"/>
          </p:nvPr>
        </p:nvSpPr>
        <p:spPr/>
        <p:txBody>
          <a:bodyPr/>
          <a:lstStyle/>
          <a:p>
            <a:fld id="{1D93BD3E-1E9A-4970-A6F7-E7AC52762E0C}" type="slidenum">
              <a:rPr lang="en-US" smtClean="0"/>
              <a:pPr/>
              <a:t>41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24173"/>
          <a:stretch>
            <a:fillRect/>
          </a:stretch>
        </p:blipFill>
        <p:spPr bwMode="auto">
          <a:xfrm>
            <a:off x="2581275" y="2590800"/>
            <a:ext cx="5953125"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52400" y="1524000"/>
            <a:ext cx="533400" cy="1524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AutoShape 3"/>
          <p:cNvCxnSpPr>
            <a:cxnSpLocks noChangeShapeType="1"/>
          </p:cNvCxnSpPr>
          <p:nvPr/>
        </p:nvCxnSpPr>
        <p:spPr bwMode="auto">
          <a:xfrm flipH="1" flipV="1">
            <a:off x="2743200" y="3352800"/>
            <a:ext cx="76200" cy="45720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1969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2971800"/>
          </a:xfrm>
        </p:spPr>
        <p:txBody>
          <a:bodyPr/>
          <a:lstStyle/>
          <a:p>
            <a:pPr marL="0" indent="0">
              <a:spcBef>
                <a:spcPts val="600"/>
              </a:spcBef>
              <a:buNone/>
            </a:pPr>
            <a:r>
              <a:rPr lang="en-US" sz="1400" dirty="0"/>
              <a:t>Submitting a Usage/Billing – Dispute Issue </a:t>
            </a:r>
            <a:r>
              <a:rPr lang="en-US" sz="1400" dirty="0" smtClean="0"/>
              <a:t>(cont.):</a:t>
            </a:r>
            <a:endParaRPr lang="en-US" sz="1400" dirty="0"/>
          </a:p>
          <a:p>
            <a:pPr>
              <a:spcBef>
                <a:spcPts val="600"/>
              </a:spcBef>
            </a:pPr>
            <a:r>
              <a:rPr lang="en-US" sz="1300" dirty="0"/>
              <a:t>The issue enters TDSP queue in a state of </a:t>
            </a:r>
            <a:r>
              <a:rPr lang="en-US" sz="1300" b="1" dirty="0"/>
              <a:t>New</a:t>
            </a:r>
            <a:r>
              <a:rPr lang="en-US" sz="1300" dirty="0"/>
              <a:t> and is visible only by the Submitting CR and TDSP.</a:t>
            </a:r>
          </a:p>
          <a:p>
            <a:pPr>
              <a:spcBef>
                <a:spcPts val="600"/>
              </a:spcBef>
            </a:pPr>
            <a:r>
              <a:rPr lang="en-US" sz="1300" dirty="0"/>
              <a:t>The Submitting CR can Withdraw the issue at this point. </a:t>
            </a:r>
          </a:p>
          <a:p>
            <a:pPr>
              <a:spcBef>
                <a:spcPts val="600"/>
              </a:spcBef>
            </a:pPr>
            <a:r>
              <a:rPr lang="en-US" sz="1300" dirty="0"/>
              <a:t>The TDSP selects </a:t>
            </a:r>
            <a:r>
              <a:rPr lang="en-US" sz="1300" b="1" dirty="0"/>
              <a:t>Begin Working </a:t>
            </a:r>
            <a:r>
              <a:rPr lang="en-US" sz="1300" dirty="0"/>
              <a:t>and the issue is transitioned in a new state of </a:t>
            </a:r>
            <a:r>
              <a:rPr lang="en-US" sz="1300" b="1" dirty="0"/>
              <a:t>In Progress-Assignee</a:t>
            </a:r>
            <a:r>
              <a:rPr lang="en-US" sz="1300" dirty="0"/>
              <a:t>. </a:t>
            </a:r>
          </a:p>
          <a:p>
            <a:pPr>
              <a:spcBef>
                <a:spcPts val="600"/>
              </a:spcBef>
            </a:pPr>
            <a:r>
              <a:rPr lang="en-US" sz="1300" dirty="0"/>
              <a:t>At this point, the Submitting CR can no longer Withdraw the issue.</a:t>
            </a:r>
          </a:p>
          <a:p>
            <a:pPr>
              <a:spcBef>
                <a:spcPts val="600"/>
              </a:spcBef>
            </a:pPr>
            <a:r>
              <a:rPr lang="en-US" sz="1300" dirty="0"/>
              <a:t>TDSP reviews the issue and has the options: </a:t>
            </a:r>
          </a:p>
          <a:p>
            <a:pPr lvl="1">
              <a:spcBef>
                <a:spcPts val="600"/>
              </a:spcBef>
            </a:pPr>
            <a:r>
              <a:rPr lang="en-US" sz="1300" b="1" dirty="0" err="1"/>
              <a:t>Unexecutable</a:t>
            </a:r>
            <a:r>
              <a:rPr lang="en-US" sz="1300" dirty="0"/>
              <a:t>, which results in state </a:t>
            </a:r>
            <a:r>
              <a:rPr lang="en-US" sz="1300" dirty="0" err="1"/>
              <a:t>Unexecutable</a:t>
            </a:r>
            <a:r>
              <a:rPr lang="en-US" sz="1300" dirty="0"/>
              <a:t>- Pending Complete – requires comments</a:t>
            </a:r>
          </a:p>
          <a:p>
            <a:pPr lvl="1">
              <a:spcBef>
                <a:spcPts val="600"/>
              </a:spcBef>
            </a:pPr>
            <a:r>
              <a:rPr lang="en-US" sz="1300" b="1" dirty="0"/>
              <a:t>Return to Submitter </a:t>
            </a:r>
            <a:r>
              <a:rPr lang="en-US" sz="1300" dirty="0"/>
              <a:t>which requires comments and then the issue is transitioned back to the Submitter for additional information </a:t>
            </a:r>
          </a:p>
          <a:p>
            <a:pPr lvl="1">
              <a:spcBef>
                <a:spcPts val="600"/>
              </a:spcBef>
            </a:pPr>
            <a:r>
              <a:rPr lang="en-US" sz="1300" b="1" dirty="0"/>
              <a:t>Complete</a:t>
            </a:r>
            <a:r>
              <a:rPr lang="en-US" sz="1300" dirty="0"/>
              <a:t> which transitions to a state of Pending Complete. The Submitter has the option to close the issue by selecting Complete or the issue will be auto closed in 14 calendar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42</a:t>
            </a:fld>
            <a:endParaRPr lang="en-US"/>
          </a:p>
        </p:txBody>
      </p:sp>
      <p:grpSp>
        <p:nvGrpSpPr>
          <p:cNvPr id="5" name="Group 6"/>
          <p:cNvGrpSpPr>
            <a:grpSpLocks/>
          </p:cNvGrpSpPr>
          <p:nvPr/>
        </p:nvGrpSpPr>
        <p:grpSpPr bwMode="auto">
          <a:xfrm>
            <a:off x="1524000" y="3933825"/>
            <a:ext cx="5953125" cy="1323975"/>
            <a:chOff x="1143000" y="3933825"/>
            <a:chExt cx="5953125" cy="132397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26064"/>
            <a:stretch>
              <a:fillRect/>
            </a:stretch>
          </p:blipFill>
          <p:spPr bwMode="auto">
            <a:xfrm>
              <a:off x="1143000" y="3933825"/>
              <a:ext cx="5953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AutoShape 5"/>
            <p:cNvCxnSpPr>
              <a:cxnSpLocks noChangeShapeType="1"/>
            </p:cNvCxnSpPr>
            <p:nvPr/>
          </p:nvCxnSpPr>
          <p:spPr bwMode="auto">
            <a:xfrm flipV="1">
              <a:off x="2667000" y="4495800"/>
              <a:ext cx="506412" cy="5905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8" name="AutoShape 4"/>
            <p:cNvCxnSpPr>
              <a:cxnSpLocks noChangeShapeType="1"/>
            </p:cNvCxnSpPr>
            <p:nvPr/>
          </p:nvCxnSpPr>
          <p:spPr bwMode="auto">
            <a:xfrm flipH="1" flipV="1">
              <a:off x="2497137" y="4495800"/>
              <a:ext cx="169863" cy="5905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 name="AutoShape 3"/>
            <p:cNvCxnSpPr>
              <a:cxnSpLocks noChangeShapeType="1"/>
            </p:cNvCxnSpPr>
            <p:nvPr/>
          </p:nvCxnSpPr>
          <p:spPr bwMode="auto">
            <a:xfrm flipH="1" flipV="1">
              <a:off x="1563687" y="4559300"/>
              <a:ext cx="1103313" cy="5270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0" name="Content Placeholder 2"/>
          <p:cNvSpPr txBox="1">
            <a:spLocks/>
          </p:cNvSpPr>
          <p:nvPr/>
        </p:nvSpPr>
        <p:spPr>
          <a:xfrm>
            <a:off x="304800" y="5410200"/>
            <a:ext cx="8534400" cy="7556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sz="1300" dirty="0">
                <a:solidFill>
                  <a:schemeClr val="tx2"/>
                </a:solidFill>
              </a:rPr>
              <a:t>In this example the TDSP selects </a:t>
            </a:r>
            <a:r>
              <a:rPr lang="en-US" sz="1300" b="1" dirty="0">
                <a:solidFill>
                  <a:schemeClr val="tx2"/>
                </a:solidFill>
              </a:rPr>
              <a:t>Complete</a:t>
            </a:r>
            <a:r>
              <a:rPr lang="en-US" sz="1300" dirty="0">
                <a:solidFill>
                  <a:schemeClr val="tx2"/>
                </a:solidFill>
              </a:rPr>
              <a:t> and the issue is transitioned to the submitting CR in a state of </a:t>
            </a:r>
            <a:r>
              <a:rPr lang="en-US" sz="1300" b="1" dirty="0">
                <a:solidFill>
                  <a:schemeClr val="tx2"/>
                </a:solidFill>
              </a:rPr>
              <a:t>Pending Complete</a:t>
            </a:r>
            <a:r>
              <a:rPr lang="en-US" sz="1300" dirty="0">
                <a:solidFill>
                  <a:schemeClr val="tx2"/>
                </a:solidFill>
              </a:rPr>
              <a:t>. The Submitting CR has the option to close the issue by selecting </a:t>
            </a:r>
            <a:r>
              <a:rPr lang="en-US" sz="1300" b="1" dirty="0">
                <a:solidFill>
                  <a:schemeClr val="tx2"/>
                </a:solidFill>
              </a:rPr>
              <a:t>Complete</a:t>
            </a:r>
            <a:r>
              <a:rPr lang="en-US" sz="1300" dirty="0">
                <a:solidFill>
                  <a:schemeClr val="tx2"/>
                </a:solidFill>
              </a:rPr>
              <a:t> or the issue will be Auto Closed in 14 Calendar days.</a:t>
            </a:r>
          </a:p>
        </p:txBody>
      </p:sp>
    </p:spTree>
    <p:extLst>
      <p:ext uri="{BB962C8B-B14F-4D97-AF65-F5344CB8AC3E}">
        <p14:creationId xmlns:p14="http://schemas.microsoft.com/office/powerpoint/2010/main" val="951435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Subtypes</a:t>
            </a:r>
            <a:endParaRPr lang="en-US" b="1" dirty="0">
              <a:solidFill>
                <a:schemeClr val="accent1"/>
              </a:solidFill>
            </a:endParaRPr>
          </a:p>
        </p:txBody>
      </p:sp>
      <p:sp>
        <p:nvSpPr>
          <p:cNvPr id="3" name="Content Placeholder 2"/>
          <p:cNvSpPr>
            <a:spLocks noGrp="1"/>
          </p:cNvSpPr>
          <p:nvPr>
            <p:ph idx="1"/>
          </p:nvPr>
        </p:nvSpPr>
        <p:spPr>
          <a:xfrm>
            <a:off x="5105400" y="914400"/>
            <a:ext cx="3733800" cy="5334000"/>
          </a:xfrm>
        </p:spPr>
        <p:txBody>
          <a:bodyPr/>
          <a:lstStyle/>
          <a:p>
            <a:pPr>
              <a:spcBef>
                <a:spcPts val="1200"/>
              </a:spcBef>
            </a:pPr>
            <a:r>
              <a:rPr lang="en-US" sz="1700" dirty="0"/>
              <a:t>AMS LSE Interval Subtypes are submitted for questions regarding AMS interval level data whereas questions regarding 867s or 810s are handled via Usage &amp; Billing subtypes</a:t>
            </a:r>
            <a:r>
              <a:rPr lang="en-US" sz="1700" dirty="0" smtClean="0"/>
              <a:t>.</a:t>
            </a:r>
            <a:endParaRPr lang="en-US" sz="1700" dirty="0"/>
          </a:p>
          <a:p>
            <a:pPr>
              <a:spcBef>
                <a:spcPts val="1200"/>
              </a:spcBef>
            </a:pPr>
            <a:r>
              <a:rPr lang="en-US" sz="1700" dirty="0"/>
              <a:t>The Supplemental AMS Interval Data Extract is used as reference for AMS LSE Dispute subtype.  The extract is posted daily to the ERCOT Market Information System (MIS) on ercot.com website</a:t>
            </a:r>
            <a:r>
              <a:rPr lang="en-US" sz="1700" dirty="0" smtClean="0"/>
              <a:t>.</a:t>
            </a:r>
            <a:endParaRPr lang="en-US" sz="1700" dirty="0"/>
          </a:p>
          <a:p>
            <a:pPr>
              <a:spcBef>
                <a:spcPts val="1200"/>
              </a:spcBef>
            </a:pPr>
            <a:r>
              <a:rPr lang="en-US" sz="1700" dirty="0"/>
              <a:t>Additional information about the extract can be found in the Supplemental AMS Interval Data Extract User Guide located on ERCOT.com</a:t>
            </a:r>
            <a:r>
              <a:rPr lang="en-US" sz="1700" dirty="0" smtClean="0"/>
              <a:t>.</a:t>
            </a:r>
            <a:endParaRPr lang="en-US" sz="17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43</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7053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454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a:t>
            </a:r>
            <a:r>
              <a:rPr lang="en-US" dirty="0" smtClean="0"/>
              <a:t>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3810000"/>
          </a:xfrm>
        </p:spPr>
        <p:txBody>
          <a:bodyPr/>
          <a:lstStyle/>
          <a:p>
            <a:pPr>
              <a:spcBef>
                <a:spcPts val="1800"/>
              </a:spcBef>
            </a:pPr>
            <a:r>
              <a:rPr lang="en-US" sz="2000" dirty="0"/>
              <a:t>Competitive Retailers (CRs) submit this Subtype when they discover an interval usage gap with the AMS LSE interval data from the TDSP</a:t>
            </a:r>
            <a:r>
              <a:rPr lang="en-US" sz="2000" dirty="0" smtClean="0"/>
              <a:t>.</a:t>
            </a:r>
            <a:endParaRPr lang="en-US" sz="2000" dirty="0"/>
          </a:p>
          <a:p>
            <a:pPr>
              <a:spcBef>
                <a:spcPts val="1800"/>
              </a:spcBef>
            </a:pPr>
            <a:r>
              <a:rPr lang="en-US" sz="2000" dirty="0"/>
              <a:t>Typically submitted requesting AMS data for one or more consecutive </a:t>
            </a:r>
            <a:r>
              <a:rPr lang="en-US" sz="2000" b="1" u="sng" dirty="0"/>
              <a:t>days</a:t>
            </a:r>
            <a:r>
              <a:rPr lang="en-US" sz="2000" dirty="0"/>
              <a:t> of a service period. </a:t>
            </a:r>
            <a:r>
              <a:rPr lang="en-US" sz="2000" dirty="0">
                <a:solidFill>
                  <a:schemeClr val="accent5"/>
                </a:solidFill>
              </a:rPr>
              <a:t>(Remember LSE files will have all 96 intervals completed for each day</a:t>
            </a:r>
            <a:r>
              <a:rPr lang="en-US" sz="2000" dirty="0" smtClean="0">
                <a:solidFill>
                  <a:schemeClr val="accent5"/>
                </a:solidFill>
              </a:rPr>
              <a:t>)</a:t>
            </a:r>
            <a:endParaRPr lang="en-US" sz="2000" dirty="0">
              <a:solidFill>
                <a:schemeClr val="accent5"/>
              </a:solidFill>
            </a:endParaRPr>
          </a:p>
          <a:p>
            <a:pPr>
              <a:spcBef>
                <a:spcPts val="1800"/>
              </a:spcBef>
            </a:pPr>
            <a:r>
              <a:rPr lang="en-US" sz="2000" dirty="0"/>
              <a:t>In order to submit this subtype, the following is required:</a:t>
            </a:r>
          </a:p>
          <a:p>
            <a:pPr lvl="1">
              <a:spcBef>
                <a:spcPts val="1800"/>
              </a:spcBef>
            </a:pPr>
            <a:r>
              <a:rPr lang="en-US" sz="2000" dirty="0"/>
              <a:t>The ESIID must have an AMS meter profile at ERCOT. </a:t>
            </a:r>
            <a:r>
              <a:rPr lang="en-US" sz="2000" dirty="0">
                <a:solidFill>
                  <a:schemeClr val="accent5"/>
                </a:solidFill>
              </a:rPr>
              <a:t>(AMS Settlement Flag = true on Find ESI functionality)</a:t>
            </a:r>
          </a:p>
          <a:p>
            <a:pPr lvl="1">
              <a:spcBef>
                <a:spcPts val="1800"/>
              </a:spcBef>
            </a:pPr>
            <a:r>
              <a:rPr lang="en-US" sz="2000" dirty="0"/>
              <a:t>The CR must be the current Rep of Record for ALL usage days specified by the STARTIME and STOPTIME range.</a:t>
            </a:r>
          </a:p>
        </p:txBody>
      </p:sp>
      <p:sp>
        <p:nvSpPr>
          <p:cNvPr id="4" name="Slide Number Placeholder 3"/>
          <p:cNvSpPr>
            <a:spLocks noGrp="1"/>
          </p:cNvSpPr>
          <p:nvPr>
            <p:ph type="sldNum" sz="quarter" idx="4"/>
          </p:nvPr>
        </p:nvSpPr>
        <p:spPr/>
        <p:txBody>
          <a:bodyPr/>
          <a:lstStyle/>
          <a:p>
            <a:fld id="{1D93BD3E-1E9A-4970-A6F7-E7AC52762E0C}" type="slidenum">
              <a:rPr lang="en-US" smtClean="0"/>
              <a:pPr/>
              <a:t>44</a:t>
            </a:fld>
            <a:endParaRPr lang="en-US"/>
          </a:p>
        </p:txBody>
      </p:sp>
    </p:spTree>
    <p:extLst>
      <p:ext uri="{BB962C8B-B14F-4D97-AF65-F5344CB8AC3E}">
        <p14:creationId xmlns:p14="http://schemas.microsoft.com/office/powerpoint/2010/main" val="3199090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2133600"/>
          </a:xfrm>
        </p:spPr>
        <p:txBody>
          <a:bodyPr/>
          <a:lstStyle/>
          <a:p>
            <a:pPr marL="0" indent="0">
              <a:spcBef>
                <a:spcPts val="1800"/>
              </a:spcBef>
              <a:buNone/>
            </a:pPr>
            <a:r>
              <a:rPr lang="en-US" sz="2400" dirty="0"/>
              <a:t>How to submit this </a:t>
            </a:r>
            <a:r>
              <a:rPr lang="en-US" sz="2400" dirty="0" err="1"/>
              <a:t>SubType</a:t>
            </a:r>
            <a:r>
              <a:rPr lang="en-US" sz="2400" dirty="0" smtClean="0"/>
              <a:t>?</a:t>
            </a:r>
            <a:endParaRPr lang="en-US" sz="2000" dirty="0"/>
          </a:p>
          <a:p>
            <a:pPr>
              <a:spcBef>
                <a:spcPts val="1800"/>
              </a:spcBef>
            </a:pPr>
            <a:r>
              <a:rPr lang="en-US" sz="2000" dirty="0"/>
              <a:t>From the </a:t>
            </a:r>
            <a:r>
              <a:rPr lang="en-US" sz="2000" dirty="0" err="1"/>
              <a:t>MarkeTrak</a:t>
            </a:r>
            <a:r>
              <a:rPr lang="en-US" sz="2000" dirty="0"/>
              <a:t> submit tree, under the D2D option:</a:t>
            </a:r>
          </a:p>
          <a:p>
            <a:pPr lvl="1">
              <a:spcBef>
                <a:spcPts val="1800"/>
              </a:spcBef>
            </a:pPr>
            <a:r>
              <a:rPr lang="en-US" sz="2000" dirty="0"/>
              <a:t>Select the Usage/Billing AMS LSE Interval </a:t>
            </a:r>
            <a:r>
              <a:rPr lang="en-US" sz="2000" b="1" dirty="0">
                <a:solidFill>
                  <a:schemeClr val="accent5"/>
                </a:solidFill>
              </a:rPr>
              <a:t>Missing</a:t>
            </a:r>
            <a:r>
              <a:rPr lang="en-US" sz="2000" dirty="0"/>
              <a:t> option.</a:t>
            </a:r>
          </a:p>
          <a:p>
            <a:pPr lvl="1">
              <a:spcBef>
                <a:spcPts val="1800"/>
              </a:spcBef>
            </a:pPr>
            <a:r>
              <a:rPr lang="en-US" sz="2000" dirty="0"/>
              <a:t>Enter the data for the required fields</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45</a:t>
            </a:fld>
            <a:endParaRPr lang="en-US"/>
          </a:p>
        </p:txBody>
      </p:sp>
    </p:spTree>
    <p:extLst>
      <p:ext uri="{BB962C8B-B14F-4D97-AF65-F5344CB8AC3E}">
        <p14:creationId xmlns:p14="http://schemas.microsoft.com/office/powerpoint/2010/main" val="10134518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962400" y="4953000"/>
            <a:ext cx="4876800" cy="1371600"/>
          </a:xfrm>
        </p:spPr>
        <p:txBody>
          <a:bodyPr/>
          <a:lstStyle/>
          <a:p>
            <a:pPr marL="0" indent="0">
              <a:buNone/>
            </a:pPr>
            <a:r>
              <a:rPr lang="en-US" sz="2000" dirty="0">
                <a:solidFill>
                  <a:schemeClr val="accent5"/>
                </a:solidFill>
              </a:rPr>
              <a:t>CR enters required information indicating STARTTIME and STOPTIME as formatted above for the missing period only and selects ‘OK’.</a:t>
            </a:r>
          </a:p>
        </p:txBody>
      </p:sp>
      <p:sp>
        <p:nvSpPr>
          <p:cNvPr id="4" name="Slide Number Placeholder 3"/>
          <p:cNvSpPr>
            <a:spLocks noGrp="1"/>
          </p:cNvSpPr>
          <p:nvPr>
            <p:ph type="sldNum" sz="quarter" idx="4"/>
          </p:nvPr>
        </p:nvSpPr>
        <p:spPr/>
        <p:txBody>
          <a:bodyPr/>
          <a:lstStyle/>
          <a:p>
            <a:fld id="{1D93BD3E-1E9A-4970-A6F7-E7AC52762E0C}" type="slidenum">
              <a:rPr lang="en-US" smtClean="0"/>
              <a:pPr/>
              <a:t>46</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 y="1066800"/>
            <a:ext cx="81819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8671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4343400"/>
          </a:xfrm>
        </p:spPr>
        <p:txBody>
          <a:bodyPr/>
          <a:lstStyle/>
          <a:p>
            <a:pPr marL="0" indent="0">
              <a:spcBef>
                <a:spcPts val="1800"/>
              </a:spcBef>
              <a:buNone/>
            </a:pPr>
            <a:r>
              <a:rPr lang="en-US" sz="2400" dirty="0" smtClean="0"/>
              <a:t>“Happy </a:t>
            </a:r>
            <a:r>
              <a:rPr lang="en-US" sz="2400" dirty="0"/>
              <a:t>Path”</a:t>
            </a:r>
          </a:p>
          <a:p>
            <a:pPr>
              <a:spcBef>
                <a:spcPts val="1800"/>
              </a:spcBef>
            </a:pPr>
            <a:r>
              <a:rPr lang="en-US" sz="2400" dirty="0"/>
              <a:t>Requesting CR selects </a:t>
            </a:r>
            <a:r>
              <a:rPr lang="en-US" sz="2400" b="1" dirty="0">
                <a:solidFill>
                  <a:schemeClr val="accent5"/>
                </a:solidFill>
              </a:rPr>
              <a:t>Missing</a:t>
            </a:r>
            <a:r>
              <a:rPr lang="en-US" sz="2400" dirty="0"/>
              <a:t> under Usage/Billing AMS LSE Interval from the Submit Tree.</a:t>
            </a:r>
          </a:p>
          <a:p>
            <a:pPr>
              <a:spcBef>
                <a:spcPts val="1800"/>
              </a:spcBef>
            </a:pPr>
            <a:r>
              <a:rPr lang="en-US" sz="2400" dirty="0"/>
              <a:t>Requesting CR enters all required information and selects ‘OK’.</a:t>
            </a:r>
          </a:p>
          <a:p>
            <a:pPr>
              <a:spcBef>
                <a:spcPts val="1800"/>
              </a:spcBef>
            </a:pPr>
            <a:r>
              <a:rPr lang="en-US" sz="2400" dirty="0"/>
              <a:t>The issue is now in the state of ‘New’ with the TDSP as Responsible MP.</a:t>
            </a:r>
          </a:p>
          <a:p>
            <a:pPr>
              <a:spcBef>
                <a:spcPts val="1800"/>
              </a:spcBef>
            </a:pPr>
            <a:r>
              <a:rPr lang="en-US" sz="2400" dirty="0"/>
              <a:t>TDSP selects ‘Begin Working’.</a:t>
            </a:r>
          </a:p>
          <a:p>
            <a:pPr>
              <a:spcBef>
                <a:spcPts val="1800"/>
              </a:spcBef>
            </a:pPr>
            <a:r>
              <a:rPr lang="en-US" sz="2400" dirty="0"/>
              <a:t> The issue is now in a state of ‘In Progress (Assignee</a:t>
            </a:r>
            <a:r>
              <a:rPr lang="en-US" sz="2400" dirty="0" smtClean="0"/>
              <a:t>)’.</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47</a:t>
            </a:fld>
            <a:endParaRPr lang="en-US"/>
          </a:p>
        </p:txBody>
      </p:sp>
    </p:spTree>
    <p:extLst>
      <p:ext uri="{BB962C8B-B14F-4D97-AF65-F5344CB8AC3E}">
        <p14:creationId xmlns:p14="http://schemas.microsoft.com/office/powerpoint/2010/main" val="1408993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81075"/>
            <a:ext cx="85439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200400" y="5105400"/>
            <a:ext cx="5791200" cy="1371600"/>
          </a:xfrm>
        </p:spPr>
        <p:txBody>
          <a:bodyPr/>
          <a:lstStyle/>
          <a:p>
            <a:r>
              <a:rPr lang="en-US" sz="1600" dirty="0">
                <a:solidFill>
                  <a:srgbClr val="FF0000"/>
                </a:solidFill>
              </a:rPr>
              <a:t>TDSP selects ‘Begin Working’ and then selects ‘Complete’ and enters optional Comments.  TDSP selects ‘OK’. </a:t>
            </a:r>
          </a:p>
          <a:p>
            <a:r>
              <a:rPr lang="en-US" sz="1600" dirty="0">
                <a:solidFill>
                  <a:srgbClr val="FF0000"/>
                </a:solidFill>
              </a:rPr>
              <a:t>NOTE:  If CR is no longer ROR, SMT cannot be referenced and interval data should be attached to </a:t>
            </a:r>
            <a:r>
              <a:rPr lang="en-US" sz="1600" dirty="0" err="1">
                <a:solidFill>
                  <a:srgbClr val="FF0000"/>
                </a:solidFill>
              </a:rPr>
              <a:t>MarkeTrak</a:t>
            </a:r>
            <a:r>
              <a:rPr lang="en-US" sz="1600" dirty="0">
                <a:solidFill>
                  <a:srgbClr val="FF0000"/>
                </a:solidFill>
              </a:rPr>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48</a:t>
            </a:fld>
            <a:endParaRPr lang="en-US"/>
          </a:p>
        </p:txBody>
      </p:sp>
    </p:spTree>
    <p:extLst>
      <p:ext uri="{BB962C8B-B14F-4D97-AF65-F5344CB8AC3E}">
        <p14:creationId xmlns:p14="http://schemas.microsoft.com/office/powerpoint/2010/main" val="2874221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400" dirty="0"/>
              <a:t>“Happy </a:t>
            </a:r>
            <a:r>
              <a:rPr lang="en-US" sz="2400" dirty="0" smtClean="0"/>
              <a:t>Path” (cont.)</a:t>
            </a:r>
            <a:endParaRPr lang="en-US" sz="2400" dirty="0"/>
          </a:p>
          <a:p>
            <a:pPr>
              <a:spcBef>
                <a:spcPts val="1800"/>
              </a:spcBef>
            </a:pPr>
            <a:r>
              <a:rPr lang="en-US" sz="2400" dirty="0"/>
              <a:t>TDSP selects ‘Complete’, enters Comments (optional) and selects ‘OK’.</a:t>
            </a:r>
          </a:p>
          <a:p>
            <a:pPr>
              <a:spcBef>
                <a:spcPts val="1800"/>
              </a:spcBef>
            </a:pPr>
            <a:r>
              <a:rPr lang="en-US" sz="2400" dirty="0"/>
              <a:t>The issue is now in a state of ‘Pending Complete’ with the Submitting MP as the Responsible MP.</a:t>
            </a:r>
          </a:p>
          <a:p>
            <a:pPr>
              <a:spcBef>
                <a:spcPts val="1800"/>
              </a:spcBef>
            </a:pPr>
            <a:r>
              <a:rPr lang="en-US" sz="2400" dirty="0"/>
              <a:t>Submitting MP selects ‘Complete’ and the issue closes to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49</a:t>
            </a:fld>
            <a:endParaRPr lang="en-US"/>
          </a:p>
        </p:txBody>
      </p:sp>
    </p:spTree>
    <p:extLst>
      <p:ext uri="{BB962C8B-B14F-4D97-AF65-F5344CB8AC3E}">
        <p14:creationId xmlns:p14="http://schemas.microsoft.com/office/powerpoint/2010/main" val="2125737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48" y="264601"/>
            <a:ext cx="6343650" cy="388739"/>
          </a:xfrm>
        </p:spPr>
        <p:txBody>
          <a:bodyPr/>
          <a:lstStyle/>
          <a:p>
            <a:r>
              <a:rPr lang="en-US" dirty="0"/>
              <a:t>Day to Day Subtypes</a:t>
            </a:r>
          </a:p>
        </p:txBody>
      </p:sp>
      <p:sp>
        <p:nvSpPr>
          <p:cNvPr id="3" name="Content Placeholder 2"/>
          <p:cNvSpPr>
            <a:spLocks noGrp="1"/>
          </p:cNvSpPr>
          <p:nvPr>
            <p:ph idx="1"/>
          </p:nvPr>
        </p:nvSpPr>
        <p:spPr>
          <a:xfrm>
            <a:off x="1428750" y="1047378"/>
            <a:ext cx="6400800" cy="342900"/>
          </a:xfrm>
        </p:spPr>
        <p:txBody>
          <a:bodyPr/>
          <a:lstStyle/>
          <a:p>
            <a:pPr marL="0" indent="0">
              <a:spcBef>
                <a:spcPts val="900"/>
              </a:spcBef>
              <a:buNone/>
            </a:pPr>
            <a:r>
              <a:rPr lang="en-US" sz="2000" dirty="0"/>
              <a:t>There are several D2D issue types including:</a:t>
            </a:r>
          </a:p>
        </p:txBody>
      </p:sp>
      <p:sp>
        <p:nvSpPr>
          <p:cNvPr id="4" name="Slide Number Placeholder 3"/>
          <p:cNvSpPr>
            <a:spLocks noGrp="1"/>
          </p:cNvSpPr>
          <p:nvPr>
            <p:ph type="sldNum" sz="quarter" idx="4"/>
          </p:nvPr>
        </p:nvSpPr>
        <p:spPr/>
        <p:txBody>
          <a:bodyPr/>
          <a:lstStyle/>
          <a:p>
            <a:fld id="{1D93BD3E-1E9A-4970-A6F7-E7AC52762E0C}" type="slidenum">
              <a:rPr lang="en-US">
                <a:solidFill>
                  <a:prstClr val="black">
                    <a:tint val="75000"/>
                  </a:prstClr>
                </a:solidFill>
                <a:latin typeface="Arial" panose="020B0604020202020204"/>
              </a:rPr>
              <a:pPr/>
              <a:t>5</a:t>
            </a:fld>
            <a:endParaRPr lang="en-US">
              <a:solidFill>
                <a:prstClr val="black">
                  <a:tint val="75000"/>
                </a:prstClr>
              </a:solidFill>
              <a:latin typeface="Arial" panose="020B0604020202020204"/>
            </a:endParaRPr>
          </a:p>
        </p:txBody>
      </p:sp>
      <p:sp>
        <p:nvSpPr>
          <p:cNvPr id="9" name="Rectangle 8">
            <a:extLst>
              <a:ext uri="{FF2B5EF4-FFF2-40B4-BE49-F238E27FC236}">
                <a16:creationId xmlns:a16="http://schemas.microsoft.com/office/drawing/2014/main" xmlns="" id="{869B472A-E616-4A0E-A916-1DB5F5743E00}"/>
              </a:ext>
            </a:extLst>
          </p:cNvPr>
          <p:cNvSpPr/>
          <p:nvPr/>
        </p:nvSpPr>
        <p:spPr>
          <a:xfrm>
            <a:off x="1519285" y="1734723"/>
            <a:ext cx="5647092" cy="729848"/>
          </a:xfrm>
          <a:prstGeom prst="rect">
            <a:avLst/>
          </a:prstGeom>
          <a:solidFill>
            <a:srgbClr val="D6F5F8"/>
          </a:solidFill>
          <a:ln>
            <a:solidFill>
              <a:srgbClr val="D6F5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TextBox 7"/>
          <p:cNvSpPr txBox="1"/>
          <p:nvPr/>
        </p:nvSpPr>
        <p:spPr>
          <a:xfrm>
            <a:off x="1428751" y="1708064"/>
            <a:ext cx="2757874" cy="4262705"/>
          </a:xfrm>
          <a:prstGeom prst="rect">
            <a:avLst/>
          </a:prstGeom>
          <a:noFill/>
        </p:spPr>
        <p:txBody>
          <a:bodyPr wrap="square" rtlCol="0">
            <a:spAutoFit/>
          </a:bodyPr>
          <a:lstStyle/>
          <a:p>
            <a:pPr marL="342900" indent="-342900">
              <a:buFont typeface="+mj-lt"/>
              <a:buAutoNum type="arabicPeriod"/>
            </a:pPr>
            <a:r>
              <a:rPr lang="en-US" sz="1600" dirty="0">
                <a:solidFill>
                  <a:schemeClr val="tx2"/>
                </a:solidFill>
              </a:rPr>
              <a:t>Cancel with Approval</a:t>
            </a:r>
          </a:p>
          <a:p>
            <a:pPr marL="342900" indent="-342900">
              <a:buFont typeface="+mj-lt"/>
              <a:buAutoNum type="arabicPeriod"/>
            </a:pPr>
            <a:r>
              <a:rPr lang="en-US" sz="1600" dirty="0">
                <a:solidFill>
                  <a:schemeClr val="tx2"/>
                </a:solidFill>
              </a:rPr>
              <a:t>Inadvertent Losing</a:t>
            </a:r>
          </a:p>
          <a:p>
            <a:endParaRPr lang="en-US" sz="1600" dirty="0">
              <a:solidFill>
                <a:schemeClr val="tx2"/>
              </a:solidFill>
            </a:endParaRPr>
          </a:p>
          <a:p>
            <a:pPr marL="342900" indent="-342900">
              <a:buFont typeface="+mj-lt"/>
              <a:buAutoNum type="arabicPeriod" startAt="5"/>
            </a:pPr>
            <a:r>
              <a:rPr lang="en-US" sz="1600" dirty="0">
                <a:solidFill>
                  <a:schemeClr val="tx2"/>
                </a:solidFill>
              </a:rPr>
              <a:t>Customer Rescission</a:t>
            </a:r>
          </a:p>
          <a:p>
            <a:pPr marL="342900" indent="-342900">
              <a:buFont typeface="+mj-lt"/>
              <a:buAutoNum type="arabicPeriod" startAt="5"/>
            </a:pPr>
            <a:r>
              <a:rPr lang="en-US" sz="1600" dirty="0">
                <a:solidFill>
                  <a:schemeClr val="tx2"/>
                </a:solidFill>
              </a:rPr>
              <a:t>AMS LSE Interval Dispute</a:t>
            </a:r>
          </a:p>
          <a:p>
            <a:pPr marL="342900" indent="-342900">
              <a:buFont typeface="+mj-lt"/>
              <a:buAutoNum type="arabicPeriod" startAt="5"/>
            </a:pPr>
            <a:r>
              <a:rPr lang="en-US" sz="1600" dirty="0">
                <a:solidFill>
                  <a:schemeClr val="tx2"/>
                </a:solidFill>
              </a:rPr>
              <a:t>Usage/Billing – Dispute</a:t>
            </a:r>
          </a:p>
          <a:p>
            <a:pPr marL="342900" indent="-342900">
              <a:buFont typeface="+mj-lt"/>
              <a:buAutoNum type="arabicPeriod" startAt="5"/>
            </a:pPr>
            <a:r>
              <a:rPr lang="en-US" sz="1600" dirty="0">
                <a:solidFill>
                  <a:schemeClr val="tx2"/>
                </a:solidFill>
              </a:rPr>
              <a:t>Usage/Billing – Missing</a:t>
            </a:r>
          </a:p>
          <a:p>
            <a:pPr marL="342900" indent="-342900">
              <a:buFont typeface="+mj-lt"/>
              <a:buAutoNum type="arabicPeriod" startAt="5"/>
            </a:pPr>
            <a:r>
              <a:rPr lang="en-US" sz="1600" dirty="0">
                <a:solidFill>
                  <a:schemeClr val="tx2"/>
                </a:solidFill>
              </a:rPr>
              <a:t>997 Issues</a:t>
            </a:r>
          </a:p>
          <a:p>
            <a:pPr marL="342900" indent="-342900">
              <a:buFont typeface="+mj-lt"/>
              <a:buAutoNum type="arabicPeriod" startAt="5"/>
            </a:pPr>
            <a:r>
              <a:rPr lang="en-US" sz="1600" dirty="0">
                <a:solidFill>
                  <a:schemeClr val="tx2"/>
                </a:solidFill>
              </a:rPr>
              <a:t>Other</a:t>
            </a:r>
          </a:p>
          <a:p>
            <a:pPr marL="342900" indent="-342900">
              <a:buFont typeface="+mj-lt"/>
              <a:buAutoNum type="arabicPeriod" startAt="5"/>
            </a:pPr>
            <a:r>
              <a:rPr lang="en-US" sz="1600" dirty="0">
                <a:solidFill>
                  <a:schemeClr val="tx2"/>
                </a:solidFill>
              </a:rPr>
              <a:t>Missing Enrollment TXNs</a:t>
            </a:r>
          </a:p>
          <a:p>
            <a:pPr marL="342900" indent="-342900">
              <a:buFont typeface="+mj-lt"/>
              <a:buAutoNum type="arabicPeriod" startAt="5"/>
            </a:pPr>
            <a:r>
              <a:rPr lang="en-US" sz="1600" dirty="0">
                <a:solidFill>
                  <a:schemeClr val="tx2"/>
                </a:solidFill>
              </a:rPr>
              <a:t>Siebel Change Info</a:t>
            </a:r>
          </a:p>
          <a:p>
            <a:pPr marL="342900" indent="-342900">
              <a:buFont typeface="+mj-lt"/>
              <a:buAutoNum type="arabicPeriod" startAt="5"/>
            </a:pPr>
            <a:r>
              <a:rPr lang="en-US" sz="1600" dirty="0">
                <a:solidFill>
                  <a:schemeClr val="tx2"/>
                </a:solidFill>
              </a:rPr>
              <a:t>Bulk Insert</a:t>
            </a:r>
          </a:p>
          <a:p>
            <a:pPr marL="342900" indent="-342900">
              <a:buFont typeface="+mj-lt"/>
              <a:buAutoNum type="arabicPeriod" startAt="5"/>
            </a:pPr>
            <a:r>
              <a:rPr lang="en-US" sz="1600" dirty="0">
                <a:solidFill>
                  <a:schemeClr val="tx2"/>
                </a:solidFill>
              </a:rPr>
              <a:t>ERCOT Initiated</a:t>
            </a:r>
          </a:p>
          <a:p>
            <a:pPr marL="342900" indent="-342900">
              <a:buFont typeface="+mj-lt"/>
              <a:buAutoNum type="arabicPeriod" startAt="5"/>
            </a:pPr>
            <a:r>
              <a:rPr lang="en-US" sz="1600" dirty="0">
                <a:solidFill>
                  <a:schemeClr val="tx2"/>
                </a:solidFill>
              </a:rPr>
              <a:t>Safety Net Order</a:t>
            </a:r>
          </a:p>
          <a:p>
            <a:endParaRPr lang="en-US" sz="1500" dirty="0">
              <a:solidFill>
                <a:schemeClr val="tx2"/>
              </a:solidFill>
              <a:latin typeface="Arial" panose="020B0604020202020204"/>
            </a:endParaRPr>
          </a:p>
        </p:txBody>
      </p:sp>
      <p:sp>
        <p:nvSpPr>
          <p:cNvPr id="10" name="TextBox 9"/>
          <p:cNvSpPr txBox="1"/>
          <p:nvPr/>
        </p:nvSpPr>
        <p:spPr>
          <a:xfrm>
            <a:off x="4730676" y="1708064"/>
            <a:ext cx="3111649" cy="3785652"/>
          </a:xfrm>
          <a:prstGeom prst="rect">
            <a:avLst/>
          </a:prstGeom>
          <a:noFill/>
        </p:spPr>
        <p:txBody>
          <a:bodyPr wrap="square" rtlCol="0">
            <a:spAutoFit/>
          </a:bodyPr>
          <a:lstStyle/>
          <a:p>
            <a:pPr marL="342900" indent="-342900">
              <a:buFont typeface="+mj-lt"/>
              <a:buAutoNum type="arabicPeriod" startAt="3"/>
            </a:pPr>
            <a:r>
              <a:rPr lang="en-US" sz="1600" dirty="0">
                <a:solidFill>
                  <a:schemeClr val="tx2"/>
                </a:solidFill>
                <a:latin typeface="Arial" panose="020B0604020202020204"/>
              </a:rPr>
              <a:t>Inadvertent Gaining</a:t>
            </a:r>
          </a:p>
          <a:p>
            <a:pPr marL="342900" indent="-342900">
              <a:buFont typeface="+mj-lt"/>
              <a:buAutoNum type="arabicPeriod" startAt="3"/>
            </a:pPr>
            <a:r>
              <a:rPr lang="en-US" sz="1600" dirty="0">
                <a:solidFill>
                  <a:schemeClr val="tx2"/>
                </a:solidFill>
                <a:latin typeface="Arial" panose="020B0604020202020204"/>
              </a:rPr>
              <a:t>Switch Hold Removal</a:t>
            </a:r>
          </a:p>
          <a:p>
            <a:endParaRPr lang="en-US" sz="1600" dirty="0">
              <a:solidFill>
                <a:schemeClr val="tx2"/>
              </a:solidFill>
              <a:latin typeface="Arial" panose="020B0604020202020204"/>
            </a:endParaRPr>
          </a:p>
          <a:p>
            <a:pPr marL="342900" indent="-342900">
              <a:buFont typeface="+mj-lt"/>
              <a:buAutoNum type="arabicPeriod" startAt="16"/>
            </a:pPr>
            <a:r>
              <a:rPr lang="en-US" sz="1600" dirty="0">
                <a:solidFill>
                  <a:schemeClr val="tx2"/>
                </a:solidFill>
                <a:latin typeface="Arial" panose="020B0604020202020204"/>
              </a:rPr>
              <a:t>Background Report</a:t>
            </a:r>
          </a:p>
          <a:p>
            <a:pPr marL="342900" indent="-342900">
              <a:buFont typeface="+mj-lt"/>
              <a:buAutoNum type="arabicPeriod" startAt="16"/>
            </a:pPr>
            <a:r>
              <a:rPr lang="en-US" sz="1600" dirty="0">
                <a:solidFill>
                  <a:schemeClr val="tx2"/>
                </a:solidFill>
                <a:latin typeface="Arial" panose="020B0604020202020204"/>
              </a:rPr>
              <a:t>AMS LSE Interval Missing</a:t>
            </a:r>
          </a:p>
          <a:p>
            <a:pPr marL="342900" indent="-342900">
              <a:buFont typeface="+mj-lt"/>
              <a:buAutoNum type="arabicPeriod" startAt="16"/>
            </a:pPr>
            <a:r>
              <a:rPr lang="en-US" sz="1600" dirty="0">
                <a:solidFill>
                  <a:schemeClr val="tx2"/>
                </a:solidFill>
                <a:latin typeface="Arial" panose="020B0604020202020204"/>
              </a:rPr>
              <a:t>Projects</a:t>
            </a:r>
          </a:p>
          <a:p>
            <a:pPr marL="342900" indent="-342900">
              <a:buFont typeface="+mj-lt"/>
              <a:buAutoNum type="arabicPeriod" startAt="16"/>
            </a:pPr>
            <a:r>
              <a:rPr lang="en-US" sz="1600" dirty="0">
                <a:solidFill>
                  <a:schemeClr val="tx2"/>
                </a:solidFill>
                <a:latin typeface="Arial" panose="020B0604020202020204"/>
              </a:rPr>
              <a:t>Redirect Fees</a:t>
            </a:r>
          </a:p>
          <a:p>
            <a:pPr marL="342900" indent="-342900">
              <a:buFont typeface="+mj-lt"/>
              <a:buAutoNum type="arabicPeriod" startAt="16"/>
            </a:pPr>
            <a:r>
              <a:rPr lang="en-US" sz="1600" dirty="0">
                <a:solidFill>
                  <a:schemeClr val="tx2"/>
                </a:solidFill>
                <a:latin typeface="Arial" panose="020B0604020202020204"/>
              </a:rPr>
              <a:t>Move Out with Meter Removal</a:t>
            </a:r>
          </a:p>
          <a:p>
            <a:pPr marL="342900" indent="-342900">
              <a:buFont typeface="+mj-lt"/>
              <a:buAutoNum type="arabicPeriod" startAt="16"/>
            </a:pPr>
            <a:r>
              <a:rPr lang="en-US" sz="1600" dirty="0">
                <a:solidFill>
                  <a:schemeClr val="tx2"/>
                </a:solidFill>
                <a:latin typeface="Arial" panose="020B0604020202020204"/>
              </a:rPr>
              <a:t>Service Order – 650</a:t>
            </a:r>
          </a:p>
          <a:p>
            <a:pPr marL="342900" indent="-342900">
              <a:buFont typeface="+mj-lt"/>
              <a:buAutoNum type="arabicPeriod" startAt="16"/>
            </a:pPr>
            <a:r>
              <a:rPr lang="en-US" sz="1600" dirty="0">
                <a:solidFill>
                  <a:schemeClr val="tx2"/>
                </a:solidFill>
                <a:latin typeface="Arial" panose="020B0604020202020204"/>
              </a:rPr>
              <a:t>Market Rule</a:t>
            </a:r>
          </a:p>
          <a:p>
            <a:pPr marL="342900" indent="-342900">
              <a:buFont typeface="+mj-lt"/>
              <a:buAutoNum type="arabicPeriod" startAt="16"/>
            </a:pPr>
            <a:r>
              <a:rPr lang="en-US" sz="1600" dirty="0">
                <a:solidFill>
                  <a:schemeClr val="tx2"/>
                </a:solidFill>
                <a:latin typeface="Arial" panose="020B0604020202020204"/>
              </a:rPr>
              <a:t>Service Address</a:t>
            </a:r>
          </a:p>
          <a:p>
            <a:pPr marL="342900" indent="-342900">
              <a:buFont typeface="+mj-lt"/>
              <a:buAutoNum type="arabicPeriod" startAt="16"/>
            </a:pPr>
            <a:r>
              <a:rPr lang="en-US" sz="1600" dirty="0">
                <a:solidFill>
                  <a:schemeClr val="tx2"/>
                </a:solidFill>
                <a:latin typeface="Arial" panose="020B0604020202020204"/>
              </a:rPr>
              <a:t>Premise Type</a:t>
            </a:r>
          </a:p>
          <a:p>
            <a:pPr marL="342900" indent="-342900">
              <a:buFont typeface="+mj-lt"/>
              <a:buAutoNum type="arabicPeriod" startAt="16"/>
            </a:pPr>
            <a:r>
              <a:rPr lang="en-US" sz="1600" dirty="0">
                <a:solidFill>
                  <a:schemeClr val="tx2"/>
                </a:solidFill>
                <a:latin typeface="Arial" panose="020B0604020202020204"/>
              </a:rPr>
              <a:t>REP of Record</a:t>
            </a:r>
          </a:p>
          <a:p>
            <a:pPr marL="342900" indent="-342900">
              <a:buFont typeface="+mj-lt"/>
              <a:buAutoNum type="arabicPeriod" startAt="16"/>
            </a:pPr>
            <a:r>
              <a:rPr lang="en-US" sz="1600" dirty="0">
                <a:solidFill>
                  <a:schemeClr val="tx2"/>
                </a:solidFill>
                <a:latin typeface="Arial" panose="020B0604020202020204"/>
              </a:rPr>
              <a:t>Reject TXNs</a:t>
            </a:r>
          </a:p>
        </p:txBody>
      </p:sp>
      <p:sp>
        <p:nvSpPr>
          <p:cNvPr id="11" name="TextBox 10">
            <a:extLst>
              <a:ext uri="{FF2B5EF4-FFF2-40B4-BE49-F238E27FC236}">
                <a16:creationId xmlns:a16="http://schemas.microsoft.com/office/drawing/2014/main" xmlns="" id="{3A3EF06F-B760-401D-8077-821D1674BB2C}"/>
              </a:ext>
            </a:extLst>
          </p:cNvPr>
          <p:cNvSpPr txBox="1"/>
          <p:nvPr/>
        </p:nvSpPr>
        <p:spPr>
          <a:xfrm>
            <a:off x="2538411" y="2210655"/>
            <a:ext cx="3840480" cy="507831"/>
          </a:xfrm>
          <a:prstGeom prst="rect">
            <a:avLst/>
          </a:prstGeom>
          <a:noFill/>
        </p:spPr>
        <p:txBody>
          <a:bodyPr wrap="square" rtlCol="0">
            <a:spAutoFit/>
          </a:bodyPr>
          <a:lstStyle/>
          <a:p>
            <a:r>
              <a:rPr lang="en-US" sz="1350" b="1" i="1" dirty="0" smtClean="0">
                <a:solidFill>
                  <a:schemeClr val="accent5"/>
                </a:solidFill>
              </a:rPr>
              <a:t>*Represents </a:t>
            </a:r>
            <a:r>
              <a:rPr lang="en-US" sz="1350" b="1" i="1" dirty="0">
                <a:solidFill>
                  <a:schemeClr val="accent5"/>
                </a:solidFill>
              </a:rPr>
              <a:t>~ 67% of all MTs submitted*</a:t>
            </a:r>
          </a:p>
          <a:p>
            <a:endParaRPr lang="en-US" sz="1350" i="1" dirty="0">
              <a:solidFill>
                <a:srgbClr val="FF0000"/>
              </a:solidFill>
            </a:endParaRPr>
          </a:p>
        </p:txBody>
      </p:sp>
      <p:sp>
        <p:nvSpPr>
          <p:cNvPr id="5" name="TextBox 4">
            <a:extLst>
              <a:ext uri="{FF2B5EF4-FFF2-40B4-BE49-F238E27FC236}">
                <a16:creationId xmlns:a16="http://schemas.microsoft.com/office/drawing/2014/main" xmlns="" id="{671F8155-65B3-45AF-BFA9-F24B0DC1C7A7}"/>
              </a:ext>
            </a:extLst>
          </p:cNvPr>
          <p:cNvSpPr txBox="1"/>
          <p:nvPr/>
        </p:nvSpPr>
        <p:spPr>
          <a:xfrm>
            <a:off x="6094614" y="6062367"/>
            <a:ext cx="4879571" cy="300082"/>
          </a:xfrm>
          <a:prstGeom prst="rect">
            <a:avLst/>
          </a:prstGeom>
          <a:noFill/>
        </p:spPr>
        <p:txBody>
          <a:bodyPr wrap="square" rtlCol="0">
            <a:spAutoFit/>
          </a:bodyPr>
          <a:lstStyle/>
          <a:p>
            <a:r>
              <a:rPr lang="en-US" sz="1350" dirty="0">
                <a:solidFill>
                  <a:schemeClr val="accent5"/>
                </a:solidFill>
              </a:rPr>
              <a:t>* </a:t>
            </a:r>
            <a:r>
              <a:rPr lang="en-US" sz="1050" b="1" dirty="0">
                <a:solidFill>
                  <a:schemeClr val="accent5"/>
                </a:solidFill>
              </a:rPr>
              <a:t>Data from 7/1/17 – 12/31/17</a:t>
            </a:r>
          </a:p>
        </p:txBody>
      </p:sp>
    </p:spTree>
    <p:extLst>
      <p:ext uri="{BB962C8B-B14F-4D97-AF65-F5344CB8AC3E}">
        <p14:creationId xmlns:p14="http://schemas.microsoft.com/office/powerpoint/2010/main" val="30811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5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53" presetClass="entr" presetSubtype="16" fill="hold" nodeType="afterEffect">
                                  <p:stCondLst>
                                    <p:cond delay="50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0">
                                            <p:txEl>
                                              <p:pRg st="0" end="0"/>
                                            </p:txEl>
                                          </p:spTgt>
                                        </p:tgtEl>
                                      </p:cBhvr>
                                    </p:animEffect>
                                  </p:childTnLst>
                                </p:cTn>
                              </p:par>
                            </p:childTnLst>
                          </p:cTn>
                        </p:par>
                        <p:par>
                          <p:cTn id="22" fill="hold">
                            <p:stCondLst>
                              <p:cond delay="2500"/>
                            </p:stCondLst>
                            <p:childTnLst>
                              <p:par>
                                <p:cTn id="23" presetID="53" presetClass="entr" presetSubtype="16" fill="hold" nodeType="afterEffect">
                                  <p:stCondLst>
                                    <p:cond delay="50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80">
                                          <p:stCondLst>
                                            <p:cond delay="0"/>
                                          </p:stCondLst>
                                        </p:cTn>
                                        <p:tgtEl>
                                          <p:spTgt spid="11">
                                            <p:txEl>
                                              <p:pRg st="0" end="0"/>
                                            </p:txEl>
                                          </p:spTgt>
                                        </p:tgtEl>
                                      </p:cBhvr>
                                    </p:animEffect>
                                    <p:anim calcmode="lin" valueType="num">
                                      <p:cBhvr>
                                        <p:cTn id="3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xEl>
                                              <p:pRg st="0" end="0"/>
                                            </p:txEl>
                                          </p:spTgt>
                                        </p:tgtEl>
                                      </p:cBhvr>
                                      <p:to x="100000" y="60000"/>
                                    </p:animScale>
                                    <p:animScale>
                                      <p:cBhvr>
                                        <p:cTn id="39" dur="166" decel="50000">
                                          <p:stCondLst>
                                            <p:cond delay="676"/>
                                          </p:stCondLst>
                                        </p:cTn>
                                        <p:tgtEl>
                                          <p:spTgt spid="11">
                                            <p:txEl>
                                              <p:pRg st="0" end="0"/>
                                            </p:txEl>
                                          </p:spTgt>
                                        </p:tgtEl>
                                      </p:cBhvr>
                                      <p:to x="100000" y="100000"/>
                                    </p:animScale>
                                    <p:animScale>
                                      <p:cBhvr>
                                        <p:cTn id="40" dur="26">
                                          <p:stCondLst>
                                            <p:cond delay="1312"/>
                                          </p:stCondLst>
                                        </p:cTn>
                                        <p:tgtEl>
                                          <p:spTgt spid="11">
                                            <p:txEl>
                                              <p:pRg st="0" end="0"/>
                                            </p:txEl>
                                          </p:spTgt>
                                        </p:tgtEl>
                                      </p:cBhvr>
                                      <p:to x="100000" y="80000"/>
                                    </p:animScale>
                                    <p:animScale>
                                      <p:cBhvr>
                                        <p:cTn id="41" dur="166" decel="50000">
                                          <p:stCondLst>
                                            <p:cond delay="1338"/>
                                          </p:stCondLst>
                                        </p:cTn>
                                        <p:tgtEl>
                                          <p:spTgt spid="11">
                                            <p:txEl>
                                              <p:pRg st="0" end="0"/>
                                            </p:txEl>
                                          </p:spTgt>
                                        </p:tgtEl>
                                      </p:cBhvr>
                                      <p:to x="100000" y="100000"/>
                                    </p:animScale>
                                    <p:animScale>
                                      <p:cBhvr>
                                        <p:cTn id="42" dur="26">
                                          <p:stCondLst>
                                            <p:cond delay="1642"/>
                                          </p:stCondLst>
                                        </p:cTn>
                                        <p:tgtEl>
                                          <p:spTgt spid="11">
                                            <p:txEl>
                                              <p:pRg st="0" end="0"/>
                                            </p:txEl>
                                          </p:spTgt>
                                        </p:tgtEl>
                                      </p:cBhvr>
                                      <p:to x="100000" y="90000"/>
                                    </p:animScale>
                                    <p:animScale>
                                      <p:cBhvr>
                                        <p:cTn id="43" dur="166" decel="50000">
                                          <p:stCondLst>
                                            <p:cond delay="1668"/>
                                          </p:stCondLst>
                                        </p:cTn>
                                        <p:tgtEl>
                                          <p:spTgt spid="11">
                                            <p:txEl>
                                              <p:pRg st="0" end="0"/>
                                            </p:txEl>
                                          </p:spTgt>
                                        </p:tgtEl>
                                      </p:cBhvr>
                                      <p:to x="100000" y="100000"/>
                                    </p:animScale>
                                    <p:animScale>
                                      <p:cBhvr>
                                        <p:cTn id="44" dur="26">
                                          <p:stCondLst>
                                            <p:cond delay="1808"/>
                                          </p:stCondLst>
                                        </p:cTn>
                                        <p:tgtEl>
                                          <p:spTgt spid="11">
                                            <p:txEl>
                                              <p:pRg st="0" end="0"/>
                                            </p:txEl>
                                          </p:spTgt>
                                        </p:tgtEl>
                                      </p:cBhvr>
                                      <p:to x="100000" y="95000"/>
                                    </p:animScale>
                                    <p:animScale>
                                      <p:cBhvr>
                                        <p:cTn id="45" dur="166" decel="50000">
                                          <p:stCondLst>
                                            <p:cond delay="1834"/>
                                          </p:stCondLst>
                                        </p:cTn>
                                        <p:tgtEl>
                                          <p:spTgt spid="11">
                                            <p:txEl>
                                              <p:pRg st="0" end="0"/>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anim calcmode="lin" valueType="num">
                                      <p:cBhvr>
                                        <p:cTn id="50" dur="10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51" dur="10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52" dur="1000" fill="hold"/>
                                        <p:tgtEl>
                                          <p:spTgt spid="10">
                                            <p:txEl>
                                              <p:pRg st="3" end="3"/>
                                            </p:txEl>
                                          </p:spTgt>
                                        </p:tgtEl>
                                        <p:attrNameLst>
                                          <p:attrName>style.rotation</p:attrName>
                                        </p:attrNameLst>
                                      </p:cBhvr>
                                      <p:tavLst>
                                        <p:tav tm="0">
                                          <p:val>
                                            <p:fltVal val="90"/>
                                          </p:val>
                                        </p:tav>
                                        <p:tav tm="100000">
                                          <p:val>
                                            <p:fltVal val="0"/>
                                          </p:val>
                                        </p:tav>
                                      </p:tavLst>
                                    </p:anim>
                                    <p:animEffect transition="in" filter="fade">
                                      <p:cBhvr>
                                        <p:cTn id="53" dur="1000"/>
                                        <p:tgtEl>
                                          <p:spTgt spid="10">
                                            <p:txEl>
                                              <p:pRg st="3" end="3"/>
                                            </p:txEl>
                                          </p:spTgt>
                                        </p:tgtEl>
                                      </p:cBhvr>
                                    </p:animEffect>
                                  </p:childTnLst>
                                </p:cTn>
                              </p:par>
                              <p:par>
                                <p:cTn id="54" presetID="31" presetClass="entr" presetSubtype="0" fill="hold" nodeType="withEffect">
                                  <p:stCondLst>
                                    <p:cond delay="0"/>
                                  </p:stCondLst>
                                  <p:childTnLst>
                                    <p:set>
                                      <p:cBhvr>
                                        <p:cTn id="55" dur="1" fill="hold">
                                          <p:stCondLst>
                                            <p:cond delay="0"/>
                                          </p:stCondLst>
                                        </p:cTn>
                                        <p:tgtEl>
                                          <p:spTgt spid="10">
                                            <p:txEl>
                                              <p:pRg st="4" end="4"/>
                                            </p:txEl>
                                          </p:spTgt>
                                        </p:tgtEl>
                                        <p:attrNameLst>
                                          <p:attrName>style.visibility</p:attrName>
                                        </p:attrNameLst>
                                      </p:cBhvr>
                                      <p:to>
                                        <p:strVal val="visible"/>
                                      </p:to>
                                    </p:set>
                                    <p:anim calcmode="lin" valueType="num">
                                      <p:cBhvr>
                                        <p:cTn id="56" dur="10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57" dur="1000" fill="hold"/>
                                        <p:tgtEl>
                                          <p:spTgt spid="10">
                                            <p:txEl>
                                              <p:pRg st="4" end="4"/>
                                            </p:txEl>
                                          </p:spTgt>
                                        </p:tgtEl>
                                        <p:attrNameLst>
                                          <p:attrName>ppt_h</p:attrName>
                                        </p:attrNameLst>
                                      </p:cBhvr>
                                      <p:tavLst>
                                        <p:tav tm="0">
                                          <p:val>
                                            <p:fltVal val="0"/>
                                          </p:val>
                                        </p:tav>
                                        <p:tav tm="100000">
                                          <p:val>
                                            <p:strVal val="#ppt_h"/>
                                          </p:val>
                                        </p:tav>
                                      </p:tavLst>
                                    </p:anim>
                                    <p:anim calcmode="lin" valueType="num">
                                      <p:cBhvr>
                                        <p:cTn id="58" dur="1000" fill="hold"/>
                                        <p:tgtEl>
                                          <p:spTgt spid="10">
                                            <p:txEl>
                                              <p:pRg st="4" end="4"/>
                                            </p:txEl>
                                          </p:spTgt>
                                        </p:tgtEl>
                                        <p:attrNameLst>
                                          <p:attrName>style.rotation</p:attrName>
                                        </p:attrNameLst>
                                      </p:cBhvr>
                                      <p:tavLst>
                                        <p:tav tm="0">
                                          <p:val>
                                            <p:fltVal val="90"/>
                                          </p:val>
                                        </p:tav>
                                        <p:tav tm="100000">
                                          <p:val>
                                            <p:fltVal val="0"/>
                                          </p:val>
                                        </p:tav>
                                      </p:tavLst>
                                    </p:anim>
                                    <p:animEffect transition="in" filter="fade">
                                      <p:cBhvr>
                                        <p:cTn id="59" dur="1000"/>
                                        <p:tgtEl>
                                          <p:spTgt spid="10">
                                            <p:txEl>
                                              <p:pRg st="4" end="4"/>
                                            </p:tx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 calcmode="lin" valueType="num">
                                      <p:cBhvr>
                                        <p:cTn id="62" dur="10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63" dur="1000" fill="hold"/>
                                        <p:tgtEl>
                                          <p:spTgt spid="10">
                                            <p:txEl>
                                              <p:pRg st="5" end="5"/>
                                            </p:txEl>
                                          </p:spTgt>
                                        </p:tgtEl>
                                        <p:attrNameLst>
                                          <p:attrName>ppt_h</p:attrName>
                                        </p:attrNameLst>
                                      </p:cBhvr>
                                      <p:tavLst>
                                        <p:tav tm="0">
                                          <p:val>
                                            <p:fltVal val="0"/>
                                          </p:val>
                                        </p:tav>
                                        <p:tav tm="100000">
                                          <p:val>
                                            <p:strVal val="#ppt_h"/>
                                          </p:val>
                                        </p:tav>
                                      </p:tavLst>
                                    </p:anim>
                                    <p:anim calcmode="lin" valueType="num">
                                      <p:cBhvr>
                                        <p:cTn id="64" dur="1000" fill="hold"/>
                                        <p:tgtEl>
                                          <p:spTgt spid="10">
                                            <p:txEl>
                                              <p:pRg st="5" end="5"/>
                                            </p:txEl>
                                          </p:spTgt>
                                        </p:tgtEl>
                                        <p:attrNameLst>
                                          <p:attrName>style.rotation</p:attrName>
                                        </p:attrNameLst>
                                      </p:cBhvr>
                                      <p:tavLst>
                                        <p:tav tm="0">
                                          <p:val>
                                            <p:fltVal val="90"/>
                                          </p:val>
                                        </p:tav>
                                        <p:tav tm="100000">
                                          <p:val>
                                            <p:fltVal val="0"/>
                                          </p:val>
                                        </p:tav>
                                      </p:tavLst>
                                    </p:anim>
                                    <p:animEffect transition="in" filter="fade">
                                      <p:cBhvr>
                                        <p:cTn id="65" dur="1000"/>
                                        <p:tgtEl>
                                          <p:spTgt spid="10">
                                            <p:txEl>
                                              <p:pRg st="5" end="5"/>
                                            </p:txEl>
                                          </p:spTgt>
                                        </p:tgtEl>
                                      </p:cBhvr>
                                    </p:animEffect>
                                  </p:childTnLst>
                                </p:cTn>
                              </p:par>
                              <p:par>
                                <p:cTn id="66" presetID="31" presetClass="entr" presetSubtype="0" fill="hold" nodeType="withEffect">
                                  <p:stCondLst>
                                    <p:cond delay="0"/>
                                  </p:stCondLst>
                                  <p:childTnLst>
                                    <p:set>
                                      <p:cBhvr>
                                        <p:cTn id="67" dur="1" fill="hold">
                                          <p:stCondLst>
                                            <p:cond delay="0"/>
                                          </p:stCondLst>
                                        </p:cTn>
                                        <p:tgtEl>
                                          <p:spTgt spid="10">
                                            <p:txEl>
                                              <p:pRg st="6" end="6"/>
                                            </p:txEl>
                                          </p:spTgt>
                                        </p:tgtEl>
                                        <p:attrNameLst>
                                          <p:attrName>style.visibility</p:attrName>
                                        </p:attrNameLst>
                                      </p:cBhvr>
                                      <p:to>
                                        <p:strVal val="visible"/>
                                      </p:to>
                                    </p:set>
                                    <p:anim calcmode="lin" valueType="num">
                                      <p:cBhvr>
                                        <p:cTn id="68" dur="10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69" dur="1000" fill="hold"/>
                                        <p:tgtEl>
                                          <p:spTgt spid="10">
                                            <p:txEl>
                                              <p:pRg st="6" end="6"/>
                                            </p:txEl>
                                          </p:spTgt>
                                        </p:tgtEl>
                                        <p:attrNameLst>
                                          <p:attrName>ppt_h</p:attrName>
                                        </p:attrNameLst>
                                      </p:cBhvr>
                                      <p:tavLst>
                                        <p:tav tm="0">
                                          <p:val>
                                            <p:fltVal val="0"/>
                                          </p:val>
                                        </p:tav>
                                        <p:tav tm="100000">
                                          <p:val>
                                            <p:strVal val="#ppt_h"/>
                                          </p:val>
                                        </p:tav>
                                      </p:tavLst>
                                    </p:anim>
                                    <p:anim calcmode="lin" valueType="num">
                                      <p:cBhvr>
                                        <p:cTn id="70" dur="1000" fill="hold"/>
                                        <p:tgtEl>
                                          <p:spTgt spid="10">
                                            <p:txEl>
                                              <p:pRg st="6" end="6"/>
                                            </p:txEl>
                                          </p:spTgt>
                                        </p:tgtEl>
                                        <p:attrNameLst>
                                          <p:attrName>style.rotation</p:attrName>
                                        </p:attrNameLst>
                                      </p:cBhvr>
                                      <p:tavLst>
                                        <p:tav tm="0">
                                          <p:val>
                                            <p:fltVal val="90"/>
                                          </p:val>
                                        </p:tav>
                                        <p:tav tm="100000">
                                          <p:val>
                                            <p:fltVal val="0"/>
                                          </p:val>
                                        </p:tav>
                                      </p:tavLst>
                                    </p:anim>
                                    <p:animEffect transition="in" filter="fade">
                                      <p:cBhvr>
                                        <p:cTn id="71" dur="1000"/>
                                        <p:tgtEl>
                                          <p:spTgt spid="10">
                                            <p:txEl>
                                              <p:pRg st="6" end="6"/>
                                            </p:txEl>
                                          </p:spTgt>
                                        </p:tgtEl>
                                      </p:cBhvr>
                                    </p:animEffect>
                                  </p:childTnLst>
                                </p:cTn>
                              </p:par>
                              <p:par>
                                <p:cTn id="72" presetID="31" presetClass="entr" presetSubtype="0" fill="hold" nodeType="withEffect">
                                  <p:stCondLst>
                                    <p:cond delay="0"/>
                                  </p:stCondLst>
                                  <p:childTnLst>
                                    <p:set>
                                      <p:cBhvr>
                                        <p:cTn id="73" dur="1" fill="hold">
                                          <p:stCondLst>
                                            <p:cond delay="0"/>
                                          </p:stCondLst>
                                        </p:cTn>
                                        <p:tgtEl>
                                          <p:spTgt spid="10">
                                            <p:txEl>
                                              <p:pRg st="7" end="7"/>
                                            </p:txEl>
                                          </p:spTgt>
                                        </p:tgtEl>
                                        <p:attrNameLst>
                                          <p:attrName>style.visibility</p:attrName>
                                        </p:attrNameLst>
                                      </p:cBhvr>
                                      <p:to>
                                        <p:strVal val="visible"/>
                                      </p:to>
                                    </p:set>
                                    <p:anim calcmode="lin" valueType="num">
                                      <p:cBhvr>
                                        <p:cTn id="74" dur="10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75" dur="1000" fill="hold"/>
                                        <p:tgtEl>
                                          <p:spTgt spid="10">
                                            <p:txEl>
                                              <p:pRg st="7" end="7"/>
                                            </p:txEl>
                                          </p:spTgt>
                                        </p:tgtEl>
                                        <p:attrNameLst>
                                          <p:attrName>ppt_h</p:attrName>
                                        </p:attrNameLst>
                                      </p:cBhvr>
                                      <p:tavLst>
                                        <p:tav tm="0">
                                          <p:val>
                                            <p:fltVal val="0"/>
                                          </p:val>
                                        </p:tav>
                                        <p:tav tm="100000">
                                          <p:val>
                                            <p:strVal val="#ppt_h"/>
                                          </p:val>
                                        </p:tav>
                                      </p:tavLst>
                                    </p:anim>
                                    <p:anim calcmode="lin" valueType="num">
                                      <p:cBhvr>
                                        <p:cTn id="76" dur="1000" fill="hold"/>
                                        <p:tgtEl>
                                          <p:spTgt spid="10">
                                            <p:txEl>
                                              <p:pRg st="7" end="7"/>
                                            </p:txEl>
                                          </p:spTgt>
                                        </p:tgtEl>
                                        <p:attrNameLst>
                                          <p:attrName>style.rotation</p:attrName>
                                        </p:attrNameLst>
                                      </p:cBhvr>
                                      <p:tavLst>
                                        <p:tav tm="0">
                                          <p:val>
                                            <p:fltVal val="90"/>
                                          </p:val>
                                        </p:tav>
                                        <p:tav tm="100000">
                                          <p:val>
                                            <p:fltVal val="0"/>
                                          </p:val>
                                        </p:tav>
                                      </p:tavLst>
                                    </p:anim>
                                    <p:animEffect transition="in" filter="fade">
                                      <p:cBhvr>
                                        <p:cTn id="77" dur="1000"/>
                                        <p:tgtEl>
                                          <p:spTgt spid="10">
                                            <p:txEl>
                                              <p:pRg st="7" end="7"/>
                                            </p:txEl>
                                          </p:spTgt>
                                        </p:tgtEl>
                                      </p:cBhvr>
                                    </p:animEffect>
                                  </p:childTnLst>
                                </p:cTn>
                              </p:par>
                              <p:par>
                                <p:cTn id="78" presetID="31" presetClass="entr" presetSubtype="0" fill="hold" nodeType="withEffect">
                                  <p:stCondLst>
                                    <p:cond delay="0"/>
                                  </p:stCondLst>
                                  <p:childTnLst>
                                    <p:set>
                                      <p:cBhvr>
                                        <p:cTn id="79" dur="1" fill="hold">
                                          <p:stCondLst>
                                            <p:cond delay="0"/>
                                          </p:stCondLst>
                                        </p:cTn>
                                        <p:tgtEl>
                                          <p:spTgt spid="10">
                                            <p:txEl>
                                              <p:pRg st="8" end="8"/>
                                            </p:txEl>
                                          </p:spTgt>
                                        </p:tgtEl>
                                        <p:attrNameLst>
                                          <p:attrName>style.visibility</p:attrName>
                                        </p:attrNameLst>
                                      </p:cBhvr>
                                      <p:to>
                                        <p:strVal val="visible"/>
                                      </p:to>
                                    </p:set>
                                    <p:anim calcmode="lin" valueType="num">
                                      <p:cBhvr>
                                        <p:cTn id="80" dur="1000" fill="hold"/>
                                        <p:tgtEl>
                                          <p:spTgt spid="10">
                                            <p:txEl>
                                              <p:pRg st="8" end="8"/>
                                            </p:txEl>
                                          </p:spTgt>
                                        </p:tgtEl>
                                        <p:attrNameLst>
                                          <p:attrName>ppt_w</p:attrName>
                                        </p:attrNameLst>
                                      </p:cBhvr>
                                      <p:tavLst>
                                        <p:tav tm="0">
                                          <p:val>
                                            <p:fltVal val="0"/>
                                          </p:val>
                                        </p:tav>
                                        <p:tav tm="100000">
                                          <p:val>
                                            <p:strVal val="#ppt_w"/>
                                          </p:val>
                                        </p:tav>
                                      </p:tavLst>
                                    </p:anim>
                                    <p:anim calcmode="lin" valueType="num">
                                      <p:cBhvr>
                                        <p:cTn id="81" dur="1000" fill="hold"/>
                                        <p:tgtEl>
                                          <p:spTgt spid="10">
                                            <p:txEl>
                                              <p:pRg st="8" end="8"/>
                                            </p:txEl>
                                          </p:spTgt>
                                        </p:tgtEl>
                                        <p:attrNameLst>
                                          <p:attrName>ppt_h</p:attrName>
                                        </p:attrNameLst>
                                      </p:cBhvr>
                                      <p:tavLst>
                                        <p:tav tm="0">
                                          <p:val>
                                            <p:fltVal val="0"/>
                                          </p:val>
                                        </p:tav>
                                        <p:tav tm="100000">
                                          <p:val>
                                            <p:strVal val="#ppt_h"/>
                                          </p:val>
                                        </p:tav>
                                      </p:tavLst>
                                    </p:anim>
                                    <p:anim calcmode="lin" valueType="num">
                                      <p:cBhvr>
                                        <p:cTn id="82" dur="1000" fill="hold"/>
                                        <p:tgtEl>
                                          <p:spTgt spid="10">
                                            <p:txEl>
                                              <p:pRg st="8" end="8"/>
                                            </p:txEl>
                                          </p:spTgt>
                                        </p:tgtEl>
                                        <p:attrNameLst>
                                          <p:attrName>style.rotation</p:attrName>
                                        </p:attrNameLst>
                                      </p:cBhvr>
                                      <p:tavLst>
                                        <p:tav tm="0">
                                          <p:val>
                                            <p:fltVal val="90"/>
                                          </p:val>
                                        </p:tav>
                                        <p:tav tm="100000">
                                          <p:val>
                                            <p:fltVal val="0"/>
                                          </p:val>
                                        </p:tav>
                                      </p:tavLst>
                                    </p:anim>
                                    <p:animEffect transition="in" filter="fade">
                                      <p:cBhvr>
                                        <p:cTn id="83" dur="1000"/>
                                        <p:tgtEl>
                                          <p:spTgt spid="10">
                                            <p:txEl>
                                              <p:pRg st="8" end="8"/>
                                            </p:txEl>
                                          </p:spTgt>
                                        </p:tgtEl>
                                      </p:cBhvr>
                                    </p:animEffect>
                                  </p:childTnLst>
                                </p:cTn>
                              </p:par>
                              <p:par>
                                <p:cTn id="84" presetID="31" presetClass="entr" presetSubtype="0" fill="hold" nodeType="withEffect">
                                  <p:stCondLst>
                                    <p:cond delay="0"/>
                                  </p:stCondLst>
                                  <p:childTnLst>
                                    <p:set>
                                      <p:cBhvr>
                                        <p:cTn id="85" dur="1" fill="hold">
                                          <p:stCondLst>
                                            <p:cond delay="0"/>
                                          </p:stCondLst>
                                        </p:cTn>
                                        <p:tgtEl>
                                          <p:spTgt spid="10">
                                            <p:txEl>
                                              <p:pRg st="9" end="9"/>
                                            </p:txEl>
                                          </p:spTgt>
                                        </p:tgtEl>
                                        <p:attrNameLst>
                                          <p:attrName>style.visibility</p:attrName>
                                        </p:attrNameLst>
                                      </p:cBhvr>
                                      <p:to>
                                        <p:strVal val="visible"/>
                                      </p:to>
                                    </p:set>
                                    <p:anim calcmode="lin" valueType="num">
                                      <p:cBhvr>
                                        <p:cTn id="86" dur="1000" fill="hold"/>
                                        <p:tgtEl>
                                          <p:spTgt spid="10">
                                            <p:txEl>
                                              <p:pRg st="9" end="9"/>
                                            </p:txEl>
                                          </p:spTgt>
                                        </p:tgtEl>
                                        <p:attrNameLst>
                                          <p:attrName>ppt_w</p:attrName>
                                        </p:attrNameLst>
                                      </p:cBhvr>
                                      <p:tavLst>
                                        <p:tav tm="0">
                                          <p:val>
                                            <p:fltVal val="0"/>
                                          </p:val>
                                        </p:tav>
                                        <p:tav tm="100000">
                                          <p:val>
                                            <p:strVal val="#ppt_w"/>
                                          </p:val>
                                        </p:tav>
                                      </p:tavLst>
                                    </p:anim>
                                    <p:anim calcmode="lin" valueType="num">
                                      <p:cBhvr>
                                        <p:cTn id="87" dur="1000" fill="hold"/>
                                        <p:tgtEl>
                                          <p:spTgt spid="10">
                                            <p:txEl>
                                              <p:pRg st="9" end="9"/>
                                            </p:txEl>
                                          </p:spTgt>
                                        </p:tgtEl>
                                        <p:attrNameLst>
                                          <p:attrName>ppt_h</p:attrName>
                                        </p:attrNameLst>
                                      </p:cBhvr>
                                      <p:tavLst>
                                        <p:tav tm="0">
                                          <p:val>
                                            <p:fltVal val="0"/>
                                          </p:val>
                                        </p:tav>
                                        <p:tav tm="100000">
                                          <p:val>
                                            <p:strVal val="#ppt_h"/>
                                          </p:val>
                                        </p:tav>
                                      </p:tavLst>
                                    </p:anim>
                                    <p:anim calcmode="lin" valueType="num">
                                      <p:cBhvr>
                                        <p:cTn id="88" dur="1000" fill="hold"/>
                                        <p:tgtEl>
                                          <p:spTgt spid="10">
                                            <p:txEl>
                                              <p:pRg st="9" end="9"/>
                                            </p:txEl>
                                          </p:spTgt>
                                        </p:tgtEl>
                                        <p:attrNameLst>
                                          <p:attrName>style.rotation</p:attrName>
                                        </p:attrNameLst>
                                      </p:cBhvr>
                                      <p:tavLst>
                                        <p:tav tm="0">
                                          <p:val>
                                            <p:fltVal val="90"/>
                                          </p:val>
                                        </p:tav>
                                        <p:tav tm="100000">
                                          <p:val>
                                            <p:fltVal val="0"/>
                                          </p:val>
                                        </p:tav>
                                      </p:tavLst>
                                    </p:anim>
                                    <p:animEffect transition="in" filter="fade">
                                      <p:cBhvr>
                                        <p:cTn id="89" dur="1000"/>
                                        <p:tgtEl>
                                          <p:spTgt spid="10">
                                            <p:txEl>
                                              <p:pRg st="9" end="9"/>
                                            </p:txEl>
                                          </p:spTgt>
                                        </p:tgtEl>
                                      </p:cBhvr>
                                    </p:animEffect>
                                  </p:childTnLst>
                                </p:cTn>
                              </p:par>
                              <p:par>
                                <p:cTn id="90" presetID="31" presetClass="entr" presetSubtype="0" fill="hold" nodeType="withEffect">
                                  <p:stCondLst>
                                    <p:cond delay="0"/>
                                  </p:stCondLst>
                                  <p:childTnLst>
                                    <p:set>
                                      <p:cBhvr>
                                        <p:cTn id="91" dur="1" fill="hold">
                                          <p:stCondLst>
                                            <p:cond delay="0"/>
                                          </p:stCondLst>
                                        </p:cTn>
                                        <p:tgtEl>
                                          <p:spTgt spid="10">
                                            <p:txEl>
                                              <p:pRg st="10" end="10"/>
                                            </p:txEl>
                                          </p:spTgt>
                                        </p:tgtEl>
                                        <p:attrNameLst>
                                          <p:attrName>style.visibility</p:attrName>
                                        </p:attrNameLst>
                                      </p:cBhvr>
                                      <p:to>
                                        <p:strVal val="visible"/>
                                      </p:to>
                                    </p:set>
                                    <p:anim calcmode="lin" valueType="num">
                                      <p:cBhvr>
                                        <p:cTn id="92" dur="1000" fill="hold"/>
                                        <p:tgtEl>
                                          <p:spTgt spid="10">
                                            <p:txEl>
                                              <p:pRg st="10" end="10"/>
                                            </p:txEl>
                                          </p:spTgt>
                                        </p:tgtEl>
                                        <p:attrNameLst>
                                          <p:attrName>ppt_w</p:attrName>
                                        </p:attrNameLst>
                                      </p:cBhvr>
                                      <p:tavLst>
                                        <p:tav tm="0">
                                          <p:val>
                                            <p:fltVal val="0"/>
                                          </p:val>
                                        </p:tav>
                                        <p:tav tm="100000">
                                          <p:val>
                                            <p:strVal val="#ppt_w"/>
                                          </p:val>
                                        </p:tav>
                                      </p:tavLst>
                                    </p:anim>
                                    <p:anim calcmode="lin" valueType="num">
                                      <p:cBhvr>
                                        <p:cTn id="93" dur="1000" fill="hold"/>
                                        <p:tgtEl>
                                          <p:spTgt spid="10">
                                            <p:txEl>
                                              <p:pRg st="10" end="10"/>
                                            </p:txEl>
                                          </p:spTgt>
                                        </p:tgtEl>
                                        <p:attrNameLst>
                                          <p:attrName>ppt_h</p:attrName>
                                        </p:attrNameLst>
                                      </p:cBhvr>
                                      <p:tavLst>
                                        <p:tav tm="0">
                                          <p:val>
                                            <p:fltVal val="0"/>
                                          </p:val>
                                        </p:tav>
                                        <p:tav tm="100000">
                                          <p:val>
                                            <p:strVal val="#ppt_h"/>
                                          </p:val>
                                        </p:tav>
                                      </p:tavLst>
                                    </p:anim>
                                    <p:anim calcmode="lin" valueType="num">
                                      <p:cBhvr>
                                        <p:cTn id="94" dur="1000" fill="hold"/>
                                        <p:tgtEl>
                                          <p:spTgt spid="10">
                                            <p:txEl>
                                              <p:pRg st="10" end="10"/>
                                            </p:txEl>
                                          </p:spTgt>
                                        </p:tgtEl>
                                        <p:attrNameLst>
                                          <p:attrName>style.rotation</p:attrName>
                                        </p:attrNameLst>
                                      </p:cBhvr>
                                      <p:tavLst>
                                        <p:tav tm="0">
                                          <p:val>
                                            <p:fltVal val="90"/>
                                          </p:val>
                                        </p:tav>
                                        <p:tav tm="100000">
                                          <p:val>
                                            <p:fltVal val="0"/>
                                          </p:val>
                                        </p:tav>
                                      </p:tavLst>
                                    </p:anim>
                                    <p:animEffect transition="in" filter="fade">
                                      <p:cBhvr>
                                        <p:cTn id="95" dur="1000"/>
                                        <p:tgtEl>
                                          <p:spTgt spid="10">
                                            <p:txEl>
                                              <p:pRg st="10" end="10"/>
                                            </p:txEl>
                                          </p:spTgt>
                                        </p:tgtEl>
                                      </p:cBhvr>
                                    </p:animEffect>
                                  </p:childTnLst>
                                </p:cTn>
                              </p:par>
                              <p:par>
                                <p:cTn id="96" presetID="31" presetClass="entr" presetSubtype="0" fill="hold" nodeType="withEffect">
                                  <p:stCondLst>
                                    <p:cond delay="0"/>
                                  </p:stCondLst>
                                  <p:childTnLst>
                                    <p:set>
                                      <p:cBhvr>
                                        <p:cTn id="97" dur="1" fill="hold">
                                          <p:stCondLst>
                                            <p:cond delay="0"/>
                                          </p:stCondLst>
                                        </p:cTn>
                                        <p:tgtEl>
                                          <p:spTgt spid="10">
                                            <p:txEl>
                                              <p:pRg st="11" end="11"/>
                                            </p:txEl>
                                          </p:spTgt>
                                        </p:tgtEl>
                                        <p:attrNameLst>
                                          <p:attrName>style.visibility</p:attrName>
                                        </p:attrNameLst>
                                      </p:cBhvr>
                                      <p:to>
                                        <p:strVal val="visible"/>
                                      </p:to>
                                    </p:set>
                                    <p:anim calcmode="lin" valueType="num">
                                      <p:cBhvr>
                                        <p:cTn id="98" dur="1000" fill="hold"/>
                                        <p:tgtEl>
                                          <p:spTgt spid="10">
                                            <p:txEl>
                                              <p:pRg st="11" end="11"/>
                                            </p:txEl>
                                          </p:spTgt>
                                        </p:tgtEl>
                                        <p:attrNameLst>
                                          <p:attrName>ppt_w</p:attrName>
                                        </p:attrNameLst>
                                      </p:cBhvr>
                                      <p:tavLst>
                                        <p:tav tm="0">
                                          <p:val>
                                            <p:fltVal val="0"/>
                                          </p:val>
                                        </p:tav>
                                        <p:tav tm="100000">
                                          <p:val>
                                            <p:strVal val="#ppt_w"/>
                                          </p:val>
                                        </p:tav>
                                      </p:tavLst>
                                    </p:anim>
                                    <p:anim calcmode="lin" valueType="num">
                                      <p:cBhvr>
                                        <p:cTn id="99" dur="1000" fill="hold"/>
                                        <p:tgtEl>
                                          <p:spTgt spid="10">
                                            <p:txEl>
                                              <p:pRg st="11" end="11"/>
                                            </p:txEl>
                                          </p:spTgt>
                                        </p:tgtEl>
                                        <p:attrNameLst>
                                          <p:attrName>ppt_h</p:attrName>
                                        </p:attrNameLst>
                                      </p:cBhvr>
                                      <p:tavLst>
                                        <p:tav tm="0">
                                          <p:val>
                                            <p:fltVal val="0"/>
                                          </p:val>
                                        </p:tav>
                                        <p:tav tm="100000">
                                          <p:val>
                                            <p:strVal val="#ppt_h"/>
                                          </p:val>
                                        </p:tav>
                                      </p:tavLst>
                                    </p:anim>
                                    <p:anim calcmode="lin" valueType="num">
                                      <p:cBhvr>
                                        <p:cTn id="100" dur="1000" fill="hold"/>
                                        <p:tgtEl>
                                          <p:spTgt spid="10">
                                            <p:txEl>
                                              <p:pRg st="11" end="11"/>
                                            </p:txEl>
                                          </p:spTgt>
                                        </p:tgtEl>
                                        <p:attrNameLst>
                                          <p:attrName>style.rotation</p:attrName>
                                        </p:attrNameLst>
                                      </p:cBhvr>
                                      <p:tavLst>
                                        <p:tav tm="0">
                                          <p:val>
                                            <p:fltVal val="90"/>
                                          </p:val>
                                        </p:tav>
                                        <p:tav tm="100000">
                                          <p:val>
                                            <p:fltVal val="0"/>
                                          </p:val>
                                        </p:tav>
                                      </p:tavLst>
                                    </p:anim>
                                    <p:animEffect transition="in" filter="fade">
                                      <p:cBhvr>
                                        <p:cTn id="101" dur="1000"/>
                                        <p:tgtEl>
                                          <p:spTgt spid="10">
                                            <p:txEl>
                                              <p:pRg st="11" end="11"/>
                                            </p:txEl>
                                          </p:spTgt>
                                        </p:tgtEl>
                                      </p:cBhvr>
                                    </p:animEffect>
                                  </p:childTnLst>
                                </p:cTn>
                              </p:par>
                              <p:par>
                                <p:cTn id="102" presetID="31" presetClass="entr" presetSubtype="0" fill="hold" nodeType="withEffect">
                                  <p:stCondLst>
                                    <p:cond delay="0"/>
                                  </p:stCondLst>
                                  <p:childTnLst>
                                    <p:set>
                                      <p:cBhvr>
                                        <p:cTn id="103" dur="1" fill="hold">
                                          <p:stCondLst>
                                            <p:cond delay="0"/>
                                          </p:stCondLst>
                                        </p:cTn>
                                        <p:tgtEl>
                                          <p:spTgt spid="10">
                                            <p:txEl>
                                              <p:pRg st="12" end="12"/>
                                            </p:txEl>
                                          </p:spTgt>
                                        </p:tgtEl>
                                        <p:attrNameLst>
                                          <p:attrName>style.visibility</p:attrName>
                                        </p:attrNameLst>
                                      </p:cBhvr>
                                      <p:to>
                                        <p:strVal val="visible"/>
                                      </p:to>
                                    </p:set>
                                    <p:anim calcmode="lin" valueType="num">
                                      <p:cBhvr>
                                        <p:cTn id="104" dur="1000" fill="hold"/>
                                        <p:tgtEl>
                                          <p:spTgt spid="10">
                                            <p:txEl>
                                              <p:pRg st="12" end="12"/>
                                            </p:txEl>
                                          </p:spTgt>
                                        </p:tgtEl>
                                        <p:attrNameLst>
                                          <p:attrName>ppt_w</p:attrName>
                                        </p:attrNameLst>
                                      </p:cBhvr>
                                      <p:tavLst>
                                        <p:tav tm="0">
                                          <p:val>
                                            <p:fltVal val="0"/>
                                          </p:val>
                                        </p:tav>
                                        <p:tav tm="100000">
                                          <p:val>
                                            <p:strVal val="#ppt_w"/>
                                          </p:val>
                                        </p:tav>
                                      </p:tavLst>
                                    </p:anim>
                                    <p:anim calcmode="lin" valueType="num">
                                      <p:cBhvr>
                                        <p:cTn id="105" dur="1000" fill="hold"/>
                                        <p:tgtEl>
                                          <p:spTgt spid="10">
                                            <p:txEl>
                                              <p:pRg st="12" end="12"/>
                                            </p:txEl>
                                          </p:spTgt>
                                        </p:tgtEl>
                                        <p:attrNameLst>
                                          <p:attrName>ppt_h</p:attrName>
                                        </p:attrNameLst>
                                      </p:cBhvr>
                                      <p:tavLst>
                                        <p:tav tm="0">
                                          <p:val>
                                            <p:fltVal val="0"/>
                                          </p:val>
                                        </p:tav>
                                        <p:tav tm="100000">
                                          <p:val>
                                            <p:strVal val="#ppt_h"/>
                                          </p:val>
                                        </p:tav>
                                      </p:tavLst>
                                    </p:anim>
                                    <p:anim calcmode="lin" valueType="num">
                                      <p:cBhvr>
                                        <p:cTn id="106" dur="1000" fill="hold"/>
                                        <p:tgtEl>
                                          <p:spTgt spid="10">
                                            <p:txEl>
                                              <p:pRg st="12" end="12"/>
                                            </p:txEl>
                                          </p:spTgt>
                                        </p:tgtEl>
                                        <p:attrNameLst>
                                          <p:attrName>style.rotation</p:attrName>
                                        </p:attrNameLst>
                                      </p:cBhvr>
                                      <p:tavLst>
                                        <p:tav tm="0">
                                          <p:val>
                                            <p:fltVal val="90"/>
                                          </p:val>
                                        </p:tav>
                                        <p:tav tm="100000">
                                          <p:val>
                                            <p:fltVal val="0"/>
                                          </p:val>
                                        </p:tav>
                                      </p:tavLst>
                                    </p:anim>
                                    <p:animEffect transition="in" filter="fade">
                                      <p:cBhvr>
                                        <p:cTn id="107" dur="1000"/>
                                        <p:tgtEl>
                                          <p:spTgt spid="10">
                                            <p:txEl>
                                              <p:pRg st="12" end="12"/>
                                            </p:txEl>
                                          </p:spTgt>
                                        </p:tgtEl>
                                      </p:cBhvr>
                                    </p:animEffect>
                                  </p:childTnLst>
                                </p:cTn>
                              </p:par>
                              <p:par>
                                <p:cTn id="108" presetID="31" presetClass="entr" presetSubtype="0" fill="hold" nodeType="withEffect">
                                  <p:stCondLst>
                                    <p:cond delay="0"/>
                                  </p:stCondLst>
                                  <p:childTnLst>
                                    <p:set>
                                      <p:cBhvr>
                                        <p:cTn id="109" dur="1" fill="hold">
                                          <p:stCondLst>
                                            <p:cond delay="0"/>
                                          </p:stCondLst>
                                        </p:cTn>
                                        <p:tgtEl>
                                          <p:spTgt spid="10">
                                            <p:txEl>
                                              <p:pRg st="13" end="13"/>
                                            </p:txEl>
                                          </p:spTgt>
                                        </p:tgtEl>
                                        <p:attrNameLst>
                                          <p:attrName>style.visibility</p:attrName>
                                        </p:attrNameLst>
                                      </p:cBhvr>
                                      <p:to>
                                        <p:strVal val="visible"/>
                                      </p:to>
                                    </p:set>
                                    <p:anim calcmode="lin" valueType="num">
                                      <p:cBhvr>
                                        <p:cTn id="110" dur="1000" fill="hold"/>
                                        <p:tgtEl>
                                          <p:spTgt spid="10">
                                            <p:txEl>
                                              <p:pRg st="13" end="13"/>
                                            </p:txEl>
                                          </p:spTgt>
                                        </p:tgtEl>
                                        <p:attrNameLst>
                                          <p:attrName>ppt_w</p:attrName>
                                        </p:attrNameLst>
                                      </p:cBhvr>
                                      <p:tavLst>
                                        <p:tav tm="0">
                                          <p:val>
                                            <p:fltVal val="0"/>
                                          </p:val>
                                        </p:tav>
                                        <p:tav tm="100000">
                                          <p:val>
                                            <p:strVal val="#ppt_w"/>
                                          </p:val>
                                        </p:tav>
                                      </p:tavLst>
                                    </p:anim>
                                    <p:anim calcmode="lin" valueType="num">
                                      <p:cBhvr>
                                        <p:cTn id="111" dur="1000" fill="hold"/>
                                        <p:tgtEl>
                                          <p:spTgt spid="10">
                                            <p:txEl>
                                              <p:pRg st="13" end="13"/>
                                            </p:txEl>
                                          </p:spTgt>
                                        </p:tgtEl>
                                        <p:attrNameLst>
                                          <p:attrName>ppt_h</p:attrName>
                                        </p:attrNameLst>
                                      </p:cBhvr>
                                      <p:tavLst>
                                        <p:tav tm="0">
                                          <p:val>
                                            <p:fltVal val="0"/>
                                          </p:val>
                                        </p:tav>
                                        <p:tav tm="100000">
                                          <p:val>
                                            <p:strVal val="#ppt_h"/>
                                          </p:val>
                                        </p:tav>
                                      </p:tavLst>
                                    </p:anim>
                                    <p:anim calcmode="lin" valueType="num">
                                      <p:cBhvr>
                                        <p:cTn id="112" dur="1000" fill="hold"/>
                                        <p:tgtEl>
                                          <p:spTgt spid="10">
                                            <p:txEl>
                                              <p:pRg st="13" end="13"/>
                                            </p:txEl>
                                          </p:spTgt>
                                        </p:tgtEl>
                                        <p:attrNameLst>
                                          <p:attrName>style.rotation</p:attrName>
                                        </p:attrNameLst>
                                      </p:cBhvr>
                                      <p:tavLst>
                                        <p:tav tm="0">
                                          <p:val>
                                            <p:fltVal val="90"/>
                                          </p:val>
                                        </p:tav>
                                        <p:tav tm="100000">
                                          <p:val>
                                            <p:fltVal val="0"/>
                                          </p:val>
                                        </p:tav>
                                      </p:tavLst>
                                    </p:anim>
                                    <p:animEffect transition="in" filter="fade">
                                      <p:cBhvr>
                                        <p:cTn id="113" dur="1000"/>
                                        <p:tgtEl>
                                          <p:spTgt spid="10">
                                            <p:txEl>
                                              <p:pRg st="13" end="13"/>
                                            </p:txEl>
                                          </p:spTgt>
                                        </p:tgtEl>
                                      </p:cBhvr>
                                    </p:animEffect>
                                  </p:childTnLst>
                                </p:cTn>
                              </p:par>
                              <p:par>
                                <p:cTn id="114" presetID="31" presetClass="entr" presetSubtype="0" fill="hold" nodeType="withEffect">
                                  <p:stCondLst>
                                    <p:cond delay="0"/>
                                  </p:stCondLst>
                                  <p:childTnLst>
                                    <p:set>
                                      <p:cBhvr>
                                        <p:cTn id="115" dur="1" fill="hold">
                                          <p:stCondLst>
                                            <p:cond delay="0"/>
                                          </p:stCondLst>
                                        </p:cTn>
                                        <p:tgtEl>
                                          <p:spTgt spid="8">
                                            <p:txEl>
                                              <p:pRg st="3" end="3"/>
                                            </p:txEl>
                                          </p:spTgt>
                                        </p:tgtEl>
                                        <p:attrNameLst>
                                          <p:attrName>style.visibility</p:attrName>
                                        </p:attrNameLst>
                                      </p:cBhvr>
                                      <p:to>
                                        <p:strVal val="visible"/>
                                      </p:to>
                                    </p:set>
                                    <p:anim calcmode="lin" valueType="num">
                                      <p:cBhvr>
                                        <p:cTn id="116"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117"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118"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119" dur="1000"/>
                                        <p:tgtEl>
                                          <p:spTgt spid="8">
                                            <p:txEl>
                                              <p:pRg st="3" end="3"/>
                                            </p:txEl>
                                          </p:spTgt>
                                        </p:tgtEl>
                                      </p:cBhvr>
                                    </p:animEffect>
                                  </p:childTnLst>
                                </p:cTn>
                              </p:par>
                              <p:par>
                                <p:cTn id="120" presetID="31" presetClass="entr" presetSubtype="0" fill="hold" nodeType="withEffect">
                                  <p:stCondLst>
                                    <p:cond delay="0"/>
                                  </p:stCondLst>
                                  <p:childTnLst>
                                    <p:set>
                                      <p:cBhvr>
                                        <p:cTn id="121" dur="1" fill="hold">
                                          <p:stCondLst>
                                            <p:cond delay="0"/>
                                          </p:stCondLst>
                                        </p:cTn>
                                        <p:tgtEl>
                                          <p:spTgt spid="8">
                                            <p:txEl>
                                              <p:pRg st="4" end="4"/>
                                            </p:txEl>
                                          </p:spTgt>
                                        </p:tgtEl>
                                        <p:attrNameLst>
                                          <p:attrName>style.visibility</p:attrName>
                                        </p:attrNameLst>
                                      </p:cBhvr>
                                      <p:to>
                                        <p:strVal val="visible"/>
                                      </p:to>
                                    </p:set>
                                    <p:anim calcmode="lin" valueType="num">
                                      <p:cBhvr>
                                        <p:cTn id="122"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123" dur="1000" fill="hold"/>
                                        <p:tgtEl>
                                          <p:spTgt spid="8">
                                            <p:txEl>
                                              <p:pRg st="4" end="4"/>
                                            </p:txEl>
                                          </p:spTgt>
                                        </p:tgtEl>
                                        <p:attrNameLst>
                                          <p:attrName>ppt_h</p:attrName>
                                        </p:attrNameLst>
                                      </p:cBhvr>
                                      <p:tavLst>
                                        <p:tav tm="0">
                                          <p:val>
                                            <p:fltVal val="0"/>
                                          </p:val>
                                        </p:tav>
                                        <p:tav tm="100000">
                                          <p:val>
                                            <p:strVal val="#ppt_h"/>
                                          </p:val>
                                        </p:tav>
                                      </p:tavLst>
                                    </p:anim>
                                    <p:anim calcmode="lin" valueType="num">
                                      <p:cBhvr>
                                        <p:cTn id="124" dur="1000" fill="hold"/>
                                        <p:tgtEl>
                                          <p:spTgt spid="8">
                                            <p:txEl>
                                              <p:pRg st="4" end="4"/>
                                            </p:txEl>
                                          </p:spTgt>
                                        </p:tgtEl>
                                        <p:attrNameLst>
                                          <p:attrName>style.rotation</p:attrName>
                                        </p:attrNameLst>
                                      </p:cBhvr>
                                      <p:tavLst>
                                        <p:tav tm="0">
                                          <p:val>
                                            <p:fltVal val="90"/>
                                          </p:val>
                                        </p:tav>
                                        <p:tav tm="100000">
                                          <p:val>
                                            <p:fltVal val="0"/>
                                          </p:val>
                                        </p:tav>
                                      </p:tavLst>
                                    </p:anim>
                                    <p:animEffect transition="in" filter="fade">
                                      <p:cBhvr>
                                        <p:cTn id="125" dur="1000"/>
                                        <p:tgtEl>
                                          <p:spTgt spid="8">
                                            <p:txEl>
                                              <p:pRg st="4" end="4"/>
                                            </p:txEl>
                                          </p:spTgt>
                                        </p:tgtEl>
                                      </p:cBhvr>
                                    </p:animEffect>
                                  </p:childTnLst>
                                </p:cTn>
                              </p:par>
                              <p:par>
                                <p:cTn id="126" presetID="31" presetClass="entr" presetSubtype="0" fill="hold" nodeType="withEffect">
                                  <p:stCondLst>
                                    <p:cond delay="0"/>
                                  </p:stCondLst>
                                  <p:childTnLst>
                                    <p:set>
                                      <p:cBhvr>
                                        <p:cTn id="127" dur="1" fill="hold">
                                          <p:stCondLst>
                                            <p:cond delay="0"/>
                                          </p:stCondLst>
                                        </p:cTn>
                                        <p:tgtEl>
                                          <p:spTgt spid="8">
                                            <p:txEl>
                                              <p:pRg st="5" end="5"/>
                                            </p:txEl>
                                          </p:spTgt>
                                        </p:tgtEl>
                                        <p:attrNameLst>
                                          <p:attrName>style.visibility</p:attrName>
                                        </p:attrNameLst>
                                      </p:cBhvr>
                                      <p:to>
                                        <p:strVal val="visible"/>
                                      </p:to>
                                    </p:set>
                                    <p:anim calcmode="lin" valueType="num">
                                      <p:cBhvr>
                                        <p:cTn id="128" dur="1000" fill="hold"/>
                                        <p:tgtEl>
                                          <p:spTgt spid="8">
                                            <p:txEl>
                                              <p:pRg st="5" end="5"/>
                                            </p:txEl>
                                          </p:spTgt>
                                        </p:tgtEl>
                                        <p:attrNameLst>
                                          <p:attrName>ppt_w</p:attrName>
                                        </p:attrNameLst>
                                      </p:cBhvr>
                                      <p:tavLst>
                                        <p:tav tm="0">
                                          <p:val>
                                            <p:fltVal val="0"/>
                                          </p:val>
                                        </p:tav>
                                        <p:tav tm="100000">
                                          <p:val>
                                            <p:strVal val="#ppt_w"/>
                                          </p:val>
                                        </p:tav>
                                      </p:tavLst>
                                    </p:anim>
                                    <p:anim calcmode="lin" valueType="num">
                                      <p:cBhvr>
                                        <p:cTn id="129" dur="1000" fill="hold"/>
                                        <p:tgtEl>
                                          <p:spTgt spid="8">
                                            <p:txEl>
                                              <p:pRg st="5" end="5"/>
                                            </p:txEl>
                                          </p:spTgt>
                                        </p:tgtEl>
                                        <p:attrNameLst>
                                          <p:attrName>ppt_h</p:attrName>
                                        </p:attrNameLst>
                                      </p:cBhvr>
                                      <p:tavLst>
                                        <p:tav tm="0">
                                          <p:val>
                                            <p:fltVal val="0"/>
                                          </p:val>
                                        </p:tav>
                                        <p:tav tm="100000">
                                          <p:val>
                                            <p:strVal val="#ppt_h"/>
                                          </p:val>
                                        </p:tav>
                                      </p:tavLst>
                                    </p:anim>
                                    <p:anim calcmode="lin" valueType="num">
                                      <p:cBhvr>
                                        <p:cTn id="130" dur="1000" fill="hold"/>
                                        <p:tgtEl>
                                          <p:spTgt spid="8">
                                            <p:txEl>
                                              <p:pRg st="5" end="5"/>
                                            </p:txEl>
                                          </p:spTgt>
                                        </p:tgtEl>
                                        <p:attrNameLst>
                                          <p:attrName>style.rotation</p:attrName>
                                        </p:attrNameLst>
                                      </p:cBhvr>
                                      <p:tavLst>
                                        <p:tav tm="0">
                                          <p:val>
                                            <p:fltVal val="90"/>
                                          </p:val>
                                        </p:tav>
                                        <p:tav tm="100000">
                                          <p:val>
                                            <p:fltVal val="0"/>
                                          </p:val>
                                        </p:tav>
                                      </p:tavLst>
                                    </p:anim>
                                    <p:animEffect transition="in" filter="fade">
                                      <p:cBhvr>
                                        <p:cTn id="131" dur="1000"/>
                                        <p:tgtEl>
                                          <p:spTgt spid="8">
                                            <p:txEl>
                                              <p:pRg st="5" end="5"/>
                                            </p:txEl>
                                          </p:spTgt>
                                        </p:tgtEl>
                                      </p:cBhvr>
                                    </p:animEffect>
                                  </p:childTnLst>
                                </p:cTn>
                              </p:par>
                              <p:par>
                                <p:cTn id="132" presetID="31" presetClass="entr" presetSubtype="0" fill="hold" nodeType="withEffect">
                                  <p:stCondLst>
                                    <p:cond delay="0"/>
                                  </p:stCondLst>
                                  <p:childTnLst>
                                    <p:set>
                                      <p:cBhvr>
                                        <p:cTn id="133" dur="1" fill="hold">
                                          <p:stCondLst>
                                            <p:cond delay="0"/>
                                          </p:stCondLst>
                                        </p:cTn>
                                        <p:tgtEl>
                                          <p:spTgt spid="8">
                                            <p:txEl>
                                              <p:pRg st="6" end="6"/>
                                            </p:txEl>
                                          </p:spTgt>
                                        </p:tgtEl>
                                        <p:attrNameLst>
                                          <p:attrName>style.visibility</p:attrName>
                                        </p:attrNameLst>
                                      </p:cBhvr>
                                      <p:to>
                                        <p:strVal val="visible"/>
                                      </p:to>
                                    </p:set>
                                    <p:anim calcmode="lin" valueType="num">
                                      <p:cBhvr>
                                        <p:cTn id="134" dur="1000" fill="hold"/>
                                        <p:tgtEl>
                                          <p:spTgt spid="8">
                                            <p:txEl>
                                              <p:pRg st="6" end="6"/>
                                            </p:txEl>
                                          </p:spTgt>
                                        </p:tgtEl>
                                        <p:attrNameLst>
                                          <p:attrName>ppt_w</p:attrName>
                                        </p:attrNameLst>
                                      </p:cBhvr>
                                      <p:tavLst>
                                        <p:tav tm="0">
                                          <p:val>
                                            <p:fltVal val="0"/>
                                          </p:val>
                                        </p:tav>
                                        <p:tav tm="100000">
                                          <p:val>
                                            <p:strVal val="#ppt_w"/>
                                          </p:val>
                                        </p:tav>
                                      </p:tavLst>
                                    </p:anim>
                                    <p:anim calcmode="lin" valueType="num">
                                      <p:cBhvr>
                                        <p:cTn id="135" dur="1000" fill="hold"/>
                                        <p:tgtEl>
                                          <p:spTgt spid="8">
                                            <p:txEl>
                                              <p:pRg st="6" end="6"/>
                                            </p:txEl>
                                          </p:spTgt>
                                        </p:tgtEl>
                                        <p:attrNameLst>
                                          <p:attrName>ppt_h</p:attrName>
                                        </p:attrNameLst>
                                      </p:cBhvr>
                                      <p:tavLst>
                                        <p:tav tm="0">
                                          <p:val>
                                            <p:fltVal val="0"/>
                                          </p:val>
                                        </p:tav>
                                        <p:tav tm="100000">
                                          <p:val>
                                            <p:strVal val="#ppt_h"/>
                                          </p:val>
                                        </p:tav>
                                      </p:tavLst>
                                    </p:anim>
                                    <p:anim calcmode="lin" valueType="num">
                                      <p:cBhvr>
                                        <p:cTn id="136" dur="1000" fill="hold"/>
                                        <p:tgtEl>
                                          <p:spTgt spid="8">
                                            <p:txEl>
                                              <p:pRg st="6" end="6"/>
                                            </p:txEl>
                                          </p:spTgt>
                                        </p:tgtEl>
                                        <p:attrNameLst>
                                          <p:attrName>style.rotation</p:attrName>
                                        </p:attrNameLst>
                                      </p:cBhvr>
                                      <p:tavLst>
                                        <p:tav tm="0">
                                          <p:val>
                                            <p:fltVal val="90"/>
                                          </p:val>
                                        </p:tav>
                                        <p:tav tm="100000">
                                          <p:val>
                                            <p:fltVal val="0"/>
                                          </p:val>
                                        </p:tav>
                                      </p:tavLst>
                                    </p:anim>
                                    <p:animEffect transition="in" filter="fade">
                                      <p:cBhvr>
                                        <p:cTn id="137" dur="1000"/>
                                        <p:tgtEl>
                                          <p:spTgt spid="8">
                                            <p:txEl>
                                              <p:pRg st="6" end="6"/>
                                            </p:txEl>
                                          </p:spTgt>
                                        </p:tgtEl>
                                      </p:cBhvr>
                                    </p:animEffect>
                                  </p:childTnLst>
                                </p:cTn>
                              </p:par>
                              <p:par>
                                <p:cTn id="138" presetID="31" presetClass="entr" presetSubtype="0" fill="hold" nodeType="withEffect">
                                  <p:stCondLst>
                                    <p:cond delay="0"/>
                                  </p:stCondLst>
                                  <p:childTnLst>
                                    <p:set>
                                      <p:cBhvr>
                                        <p:cTn id="139" dur="1" fill="hold">
                                          <p:stCondLst>
                                            <p:cond delay="0"/>
                                          </p:stCondLst>
                                        </p:cTn>
                                        <p:tgtEl>
                                          <p:spTgt spid="8">
                                            <p:txEl>
                                              <p:pRg st="7" end="7"/>
                                            </p:txEl>
                                          </p:spTgt>
                                        </p:tgtEl>
                                        <p:attrNameLst>
                                          <p:attrName>style.visibility</p:attrName>
                                        </p:attrNameLst>
                                      </p:cBhvr>
                                      <p:to>
                                        <p:strVal val="visible"/>
                                      </p:to>
                                    </p:set>
                                    <p:anim calcmode="lin" valueType="num">
                                      <p:cBhvr>
                                        <p:cTn id="140" dur="1000" fill="hold"/>
                                        <p:tgtEl>
                                          <p:spTgt spid="8">
                                            <p:txEl>
                                              <p:pRg st="7" end="7"/>
                                            </p:txEl>
                                          </p:spTgt>
                                        </p:tgtEl>
                                        <p:attrNameLst>
                                          <p:attrName>ppt_w</p:attrName>
                                        </p:attrNameLst>
                                      </p:cBhvr>
                                      <p:tavLst>
                                        <p:tav tm="0">
                                          <p:val>
                                            <p:fltVal val="0"/>
                                          </p:val>
                                        </p:tav>
                                        <p:tav tm="100000">
                                          <p:val>
                                            <p:strVal val="#ppt_w"/>
                                          </p:val>
                                        </p:tav>
                                      </p:tavLst>
                                    </p:anim>
                                    <p:anim calcmode="lin" valueType="num">
                                      <p:cBhvr>
                                        <p:cTn id="141" dur="1000" fill="hold"/>
                                        <p:tgtEl>
                                          <p:spTgt spid="8">
                                            <p:txEl>
                                              <p:pRg st="7" end="7"/>
                                            </p:txEl>
                                          </p:spTgt>
                                        </p:tgtEl>
                                        <p:attrNameLst>
                                          <p:attrName>ppt_h</p:attrName>
                                        </p:attrNameLst>
                                      </p:cBhvr>
                                      <p:tavLst>
                                        <p:tav tm="0">
                                          <p:val>
                                            <p:fltVal val="0"/>
                                          </p:val>
                                        </p:tav>
                                        <p:tav tm="100000">
                                          <p:val>
                                            <p:strVal val="#ppt_h"/>
                                          </p:val>
                                        </p:tav>
                                      </p:tavLst>
                                    </p:anim>
                                    <p:anim calcmode="lin" valueType="num">
                                      <p:cBhvr>
                                        <p:cTn id="142" dur="1000" fill="hold"/>
                                        <p:tgtEl>
                                          <p:spTgt spid="8">
                                            <p:txEl>
                                              <p:pRg st="7" end="7"/>
                                            </p:txEl>
                                          </p:spTgt>
                                        </p:tgtEl>
                                        <p:attrNameLst>
                                          <p:attrName>style.rotation</p:attrName>
                                        </p:attrNameLst>
                                      </p:cBhvr>
                                      <p:tavLst>
                                        <p:tav tm="0">
                                          <p:val>
                                            <p:fltVal val="90"/>
                                          </p:val>
                                        </p:tav>
                                        <p:tav tm="100000">
                                          <p:val>
                                            <p:fltVal val="0"/>
                                          </p:val>
                                        </p:tav>
                                      </p:tavLst>
                                    </p:anim>
                                    <p:animEffect transition="in" filter="fade">
                                      <p:cBhvr>
                                        <p:cTn id="143" dur="1000"/>
                                        <p:tgtEl>
                                          <p:spTgt spid="8">
                                            <p:txEl>
                                              <p:pRg st="7" end="7"/>
                                            </p:txEl>
                                          </p:spTgt>
                                        </p:tgtEl>
                                      </p:cBhvr>
                                    </p:animEffect>
                                  </p:childTnLst>
                                </p:cTn>
                              </p:par>
                              <p:par>
                                <p:cTn id="144" presetID="31" presetClass="entr" presetSubtype="0" fill="hold" nodeType="withEffect">
                                  <p:stCondLst>
                                    <p:cond delay="0"/>
                                  </p:stCondLst>
                                  <p:childTnLst>
                                    <p:set>
                                      <p:cBhvr>
                                        <p:cTn id="145" dur="1" fill="hold">
                                          <p:stCondLst>
                                            <p:cond delay="0"/>
                                          </p:stCondLst>
                                        </p:cTn>
                                        <p:tgtEl>
                                          <p:spTgt spid="8">
                                            <p:txEl>
                                              <p:pRg st="8" end="8"/>
                                            </p:txEl>
                                          </p:spTgt>
                                        </p:tgtEl>
                                        <p:attrNameLst>
                                          <p:attrName>style.visibility</p:attrName>
                                        </p:attrNameLst>
                                      </p:cBhvr>
                                      <p:to>
                                        <p:strVal val="visible"/>
                                      </p:to>
                                    </p:set>
                                    <p:anim calcmode="lin" valueType="num">
                                      <p:cBhvr>
                                        <p:cTn id="146" dur="1000" fill="hold"/>
                                        <p:tgtEl>
                                          <p:spTgt spid="8">
                                            <p:txEl>
                                              <p:pRg st="8" end="8"/>
                                            </p:txEl>
                                          </p:spTgt>
                                        </p:tgtEl>
                                        <p:attrNameLst>
                                          <p:attrName>ppt_w</p:attrName>
                                        </p:attrNameLst>
                                      </p:cBhvr>
                                      <p:tavLst>
                                        <p:tav tm="0">
                                          <p:val>
                                            <p:fltVal val="0"/>
                                          </p:val>
                                        </p:tav>
                                        <p:tav tm="100000">
                                          <p:val>
                                            <p:strVal val="#ppt_w"/>
                                          </p:val>
                                        </p:tav>
                                      </p:tavLst>
                                    </p:anim>
                                    <p:anim calcmode="lin" valueType="num">
                                      <p:cBhvr>
                                        <p:cTn id="147" dur="1000" fill="hold"/>
                                        <p:tgtEl>
                                          <p:spTgt spid="8">
                                            <p:txEl>
                                              <p:pRg st="8" end="8"/>
                                            </p:txEl>
                                          </p:spTgt>
                                        </p:tgtEl>
                                        <p:attrNameLst>
                                          <p:attrName>ppt_h</p:attrName>
                                        </p:attrNameLst>
                                      </p:cBhvr>
                                      <p:tavLst>
                                        <p:tav tm="0">
                                          <p:val>
                                            <p:fltVal val="0"/>
                                          </p:val>
                                        </p:tav>
                                        <p:tav tm="100000">
                                          <p:val>
                                            <p:strVal val="#ppt_h"/>
                                          </p:val>
                                        </p:tav>
                                      </p:tavLst>
                                    </p:anim>
                                    <p:anim calcmode="lin" valueType="num">
                                      <p:cBhvr>
                                        <p:cTn id="148" dur="1000" fill="hold"/>
                                        <p:tgtEl>
                                          <p:spTgt spid="8">
                                            <p:txEl>
                                              <p:pRg st="8" end="8"/>
                                            </p:txEl>
                                          </p:spTgt>
                                        </p:tgtEl>
                                        <p:attrNameLst>
                                          <p:attrName>style.rotation</p:attrName>
                                        </p:attrNameLst>
                                      </p:cBhvr>
                                      <p:tavLst>
                                        <p:tav tm="0">
                                          <p:val>
                                            <p:fltVal val="90"/>
                                          </p:val>
                                        </p:tav>
                                        <p:tav tm="100000">
                                          <p:val>
                                            <p:fltVal val="0"/>
                                          </p:val>
                                        </p:tav>
                                      </p:tavLst>
                                    </p:anim>
                                    <p:animEffect transition="in" filter="fade">
                                      <p:cBhvr>
                                        <p:cTn id="149" dur="1000"/>
                                        <p:tgtEl>
                                          <p:spTgt spid="8">
                                            <p:txEl>
                                              <p:pRg st="8" end="8"/>
                                            </p:txEl>
                                          </p:spTgt>
                                        </p:tgtEl>
                                      </p:cBhvr>
                                    </p:animEffect>
                                  </p:childTnLst>
                                </p:cTn>
                              </p:par>
                              <p:par>
                                <p:cTn id="150" presetID="31" presetClass="entr" presetSubtype="0" fill="hold" nodeType="withEffect">
                                  <p:stCondLst>
                                    <p:cond delay="0"/>
                                  </p:stCondLst>
                                  <p:childTnLst>
                                    <p:set>
                                      <p:cBhvr>
                                        <p:cTn id="151" dur="1" fill="hold">
                                          <p:stCondLst>
                                            <p:cond delay="0"/>
                                          </p:stCondLst>
                                        </p:cTn>
                                        <p:tgtEl>
                                          <p:spTgt spid="8">
                                            <p:txEl>
                                              <p:pRg st="9" end="9"/>
                                            </p:txEl>
                                          </p:spTgt>
                                        </p:tgtEl>
                                        <p:attrNameLst>
                                          <p:attrName>style.visibility</p:attrName>
                                        </p:attrNameLst>
                                      </p:cBhvr>
                                      <p:to>
                                        <p:strVal val="visible"/>
                                      </p:to>
                                    </p:set>
                                    <p:anim calcmode="lin" valueType="num">
                                      <p:cBhvr>
                                        <p:cTn id="152" dur="1000" fill="hold"/>
                                        <p:tgtEl>
                                          <p:spTgt spid="8">
                                            <p:txEl>
                                              <p:pRg st="9" end="9"/>
                                            </p:txEl>
                                          </p:spTgt>
                                        </p:tgtEl>
                                        <p:attrNameLst>
                                          <p:attrName>ppt_w</p:attrName>
                                        </p:attrNameLst>
                                      </p:cBhvr>
                                      <p:tavLst>
                                        <p:tav tm="0">
                                          <p:val>
                                            <p:fltVal val="0"/>
                                          </p:val>
                                        </p:tav>
                                        <p:tav tm="100000">
                                          <p:val>
                                            <p:strVal val="#ppt_w"/>
                                          </p:val>
                                        </p:tav>
                                      </p:tavLst>
                                    </p:anim>
                                    <p:anim calcmode="lin" valueType="num">
                                      <p:cBhvr>
                                        <p:cTn id="153" dur="1000" fill="hold"/>
                                        <p:tgtEl>
                                          <p:spTgt spid="8">
                                            <p:txEl>
                                              <p:pRg st="9" end="9"/>
                                            </p:txEl>
                                          </p:spTgt>
                                        </p:tgtEl>
                                        <p:attrNameLst>
                                          <p:attrName>ppt_h</p:attrName>
                                        </p:attrNameLst>
                                      </p:cBhvr>
                                      <p:tavLst>
                                        <p:tav tm="0">
                                          <p:val>
                                            <p:fltVal val="0"/>
                                          </p:val>
                                        </p:tav>
                                        <p:tav tm="100000">
                                          <p:val>
                                            <p:strVal val="#ppt_h"/>
                                          </p:val>
                                        </p:tav>
                                      </p:tavLst>
                                    </p:anim>
                                    <p:anim calcmode="lin" valueType="num">
                                      <p:cBhvr>
                                        <p:cTn id="154" dur="1000" fill="hold"/>
                                        <p:tgtEl>
                                          <p:spTgt spid="8">
                                            <p:txEl>
                                              <p:pRg st="9" end="9"/>
                                            </p:txEl>
                                          </p:spTgt>
                                        </p:tgtEl>
                                        <p:attrNameLst>
                                          <p:attrName>style.rotation</p:attrName>
                                        </p:attrNameLst>
                                      </p:cBhvr>
                                      <p:tavLst>
                                        <p:tav tm="0">
                                          <p:val>
                                            <p:fltVal val="90"/>
                                          </p:val>
                                        </p:tav>
                                        <p:tav tm="100000">
                                          <p:val>
                                            <p:fltVal val="0"/>
                                          </p:val>
                                        </p:tav>
                                      </p:tavLst>
                                    </p:anim>
                                    <p:animEffect transition="in" filter="fade">
                                      <p:cBhvr>
                                        <p:cTn id="155" dur="1000"/>
                                        <p:tgtEl>
                                          <p:spTgt spid="8">
                                            <p:txEl>
                                              <p:pRg st="9" end="9"/>
                                            </p:txEl>
                                          </p:spTgt>
                                        </p:tgtEl>
                                      </p:cBhvr>
                                    </p:animEffect>
                                  </p:childTnLst>
                                </p:cTn>
                              </p:par>
                              <p:par>
                                <p:cTn id="156" presetID="31" presetClass="entr" presetSubtype="0" fill="hold" nodeType="withEffect">
                                  <p:stCondLst>
                                    <p:cond delay="0"/>
                                  </p:stCondLst>
                                  <p:childTnLst>
                                    <p:set>
                                      <p:cBhvr>
                                        <p:cTn id="157" dur="1" fill="hold">
                                          <p:stCondLst>
                                            <p:cond delay="0"/>
                                          </p:stCondLst>
                                        </p:cTn>
                                        <p:tgtEl>
                                          <p:spTgt spid="8">
                                            <p:txEl>
                                              <p:pRg st="10" end="10"/>
                                            </p:txEl>
                                          </p:spTgt>
                                        </p:tgtEl>
                                        <p:attrNameLst>
                                          <p:attrName>style.visibility</p:attrName>
                                        </p:attrNameLst>
                                      </p:cBhvr>
                                      <p:to>
                                        <p:strVal val="visible"/>
                                      </p:to>
                                    </p:set>
                                    <p:anim calcmode="lin" valueType="num">
                                      <p:cBhvr>
                                        <p:cTn id="158" dur="1000" fill="hold"/>
                                        <p:tgtEl>
                                          <p:spTgt spid="8">
                                            <p:txEl>
                                              <p:pRg st="10" end="10"/>
                                            </p:txEl>
                                          </p:spTgt>
                                        </p:tgtEl>
                                        <p:attrNameLst>
                                          <p:attrName>ppt_w</p:attrName>
                                        </p:attrNameLst>
                                      </p:cBhvr>
                                      <p:tavLst>
                                        <p:tav tm="0">
                                          <p:val>
                                            <p:fltVal val="0"/>
                                          </p:val>
                                        </p:tav>
                                        <p:tav tm="100000">
                                          <p:val>
                                            <p:strVal val="#ppt_w"/>
                                          </p:val>
                                        </p:tav>
                                      </p:tavLst>
                                    </p:anim>
                                    <p:anim calcmode="lin" valueType="num">
                                      <p:cBhvr>
                                        <p:cTn id="159" dur="1000" fill="hold"/>
                                        <p:tgtEl>
                                          <p:spTgt spid="8">
                                            <p:txEl>
                                              <p:pRg st="10" end="10"/>
                                            </p:txEl>
                                          </p:spTgt>
                                        </p:tgtEl>
                                        <p:attrNameLst>
                                          <p:attrName>ppt_h</p:attrName>
                                        </p:attrNameLst>
                                      </p:cBhvr>
                                      <p:tavLst>
                                        <p:tav tm="0">
                                          <p:val>
                                            <p:fltVal val="0"/>
                                          </p:val>
                                        </p:tav>
                                        <p:tav tm="100000">
                                          <p:val>
                                            <p:strVal val="#ppt_h"/>
                                          </p:val>
                                        </p:tav>
                                      </p:tavLst>
                                    </p:anim>
                                    <p:anim calcmode="lin" valueType="num">
                                      <p:cBhvr>
                                        <p:cTn id="160" dur="1000" fill="hold"/>
                                        <p:tgtEl>
                                          <p:spTgt spid="8">
                                            <p:txEl>
                                              <p:pRg st="10" end="10"/>
                                            </p:txEl>
                                          </p:spTgt>
                                        </p:tgtEl>
                                        <p:attrNameLst>
                                          <p:attrName>style.rotation</p:attrName>
                                        </p:attrNameLst>
                                      </p:cBhvr>
                                      <p:tavLst>
                                        <p:tav tm="0">
                                          <p:val>
                                            <p:fltVal val="90"/>
                                          </p:val>
                                        </p:tav>
                                        <p:tav tm="100000">
                                          <p:val>
                                            <p:fltVal val="0"/>
                                          </p:val>
                                        </p:tav>
                                      </p:tavLst>
                                    </p:anim>
                                    <p:animEffect transition="in" filter="fade">
                                      <p:cBhvr>
                                        <p:cTn id="161" dur="1000"/>
                                        <p:tgtEl>
                                          <p:spTgt spid="8">
                                            <p:txEl>
                                              <p:pRg st="10" end="10"/>
                                            </p:txEl>
                                          </p:spTgt>
                                        </p:tgtEl>
                                      </p:cBhvr>
                                    </p:animEffect>
                                  </p:childTnLst>
                                </p:cTn>
                              </p:par>
                              <p:par>
                                <p:cTn id="162" presetID="31" presetClass="entr" presetSubtype="0" fill="hold" nodeType="withEffect">
                                  <p:stCondLst>
                                    <p:cond delay="0"/>
                                  </p:stCondLst>
                                  <p:childTnLst>
                                    <p:set>
                                      <p:cBhvr>
                                        <p:cTn id="163" dur="1" fill="hold">
                                          <p:stCondLst>
                                            <p:cond delay="0"/>
                                          </p:stCondLst>
                                        </p:cTn>
                                        <p:tgtEl>
                                          <p:spTgt spid="8">
                                            <p:txEl>
                                              <p:pRg st="11" end="11"/>
                                            </p:txEl>
                                          </p:spTgt>
                                        </p:tgtEl>
                                        <p:attrNameLst>
                                          <p:attrName>style.visibility</p:attrName>
                                        </p:attrNameLst>
                                      </p:cBhvr>
                                      <p:to>
                                        <p:strVal val="visible"/>
                                      </p:to>
                                    </p:set>
                                    <p:anim calcmode="lin" valueType="num">
                                      <p:cBhvr>
                                        <p:cTn id="164" dur="1000" fill="hold"/>
                                        <p:tgtEl>
                                          <p:spTgt spid="8">
                                            <p:txEl>
                                              <p:pRg st="11" end="11"/>
                                            </p:txEl>
                                          </p:spTgt>
                                        </p:tgtEl>
                                        <p:attrNameLst>
                                          <p:attrName>ppt_w</p:attrName>
                                        </p:attrNameLst>
                                      </p:cBhvr>
                                      <p:tavLst>
                                        <p:tav tm="0">
                                          <p:val>
                                            <p:fltVal val="0"/>
                                          </p:val>
                                        </p:tav>
                                        <p:tav tm="100000">
                                          <p:val>
                                            <p:strVal val="#ppt_w"/>
                                          </p:val>
                                        </p:tav>
                                      </p:tavLst>
                                    </p:anim>
                                    <p:anim calcmode="lin" valueType="num">
                                      <p:cBhvr>
                                        <p:cTn id="165" dur="1000" fill="hold"/>
                                        <p:tgtEl>
                                          <p:spTgt spid="8">
                                            <p:txEl>
                                              <p:pRg st="11" end="11"/>
                                            </p:txEl>
                                          </p:spTgt>
                                        </p:tgtEl>
                                        <p:attrNameLst>
                                          <p:attrName>ppt_h</p:attrName>
                                        </p:attrNameLst>
                                      </p:cBhvr>
                                      <p:tavLst>
                                        <p:tav tm="0">
                                          <p:val>
                                            <p:fltVal val="0"/>
                                          </p:val>
                                        </p:tav>
                                        <p:tav tm="100000">
                                          <p:val>
                                            <p:strVal val="#ppt_h"/>
                                          </p:val>
                                        </p:tav>
                                      </p:tavLst>
                                    </p:anim>
                                    <p:anim calcmode="lin" valueType="num">
                                      <p:cBhvr>
                                        <p:cTn id="166" dur="1000" fill="hold"/>
                                        <p:tgtEl>
                                          <p:spTgt spid="8">
                                            <p:txEl>
                                              <p:pRg st="11" end="11"/>
                                            </p:txEl>
                                          </p:spTgt>
                                        </p:tgtEl>
                                        <p:attrNameLst>
                                          <p:attrName>style.rotation</p:attrName>
                                        </p:attrNameLst>
                                      </p:cBhvr>
                                      <p:tavLst>
                                        <p:tav tm="0">
                                          <p:val>
                                            <p:fltVal val="90"/>
                                          </p:val>
                                        </p:tav>
                                        <p:tav tm="100000">
                                          <p:val>
                                            <p:fltVal val="0"/>
                                          </p:val>
                                        </p:tav>
                                      </p:tavLst>
                                    </p:anim>
                                    <p:animEffect transition="in" filter="fade">
                                      <p:cBhvr>
                                        <p:cTn id="167" dur="1000"/>
                                        <p:tgtEl>
                                          <p:spTgt spid="8">
                                            <p:txEl>
                                              <p:pRg st="11" end="11"/>
                                            </p:txEl>
                                          </p:spTgt>
                                        </p:tgtEl>
                                      </p:cBhvr>
                                    </p:animEffect>
                                  </p:childTnLst>
                                </p:cTn>
                              </p:par>
                              <p:par>
                                <p:cTn id="168" presetID="31" presetClass="entr" presetSubtype="0" fill="hold" nodeType="withEffect">
                                  <p:stCondLst>
                                    <p:cond delay="0"/>
                                  </p:stCondLst>
                                  <p:childTnLst>
                                    <p:set>
                                      <p:cBhvr>
                                        <p:cTn id="169" dur="1" fill="hold">
                                          <p:stCondLst>
                                            <p:cond delay="0"/>
                                          </p:stCondLst>
                                        </p:cTn>
                                        <p:tgtEl>
                                          <p:spTgt spid="8">
                                            <p:txEl>
                                              <p:pRg st="12" end="12"/>
                                            </p:txEl>
                                          </p:spTgt>
                                        </p:tgtEl>
                                        <p:attrNameLst>
                                          <p:attrName>style.visibility</p:attrName>
                                        </p:attrNameLst>
                                      </p:cBhvr>
                                      <p:to>
                                        <p:strVal val="visible"/>
                                      </p:to>
                                    </p:set>
                                    <p:anim calcmode="lin" valueType="num">
                                      <p:cBhvr>
                                        <p:cTn id="170" dur="1000" fill="hold"/>
                                        <p:tgtEl>
                                          <p:spTgt spid="8">
                                            <p:txEl>
                                              <p:pRg st="12" end="12"/>
                                            </p:txEl>
                                          </p:spTgt>
                                        </p:tgtEl>
                                        <p:attrNameLst>
                                          <p:attrName>ppt_w</p:attrName>
                                        </p:attrNameLst>
                                      </p:cBhvr>
                                      <p:tavLst>
                                        <p:tav tm="0">
                                          <p:val>
                                            <p:fltVal val="0"/>
                                          </p:val>
                                        </p:tav>
                                        <p:tav tm="100000">
                                          <p:val>
                                            <p:strVal val="#ppt_w"/>
                                          </p:val>
                                        </p:tav>
                                      </p:tavLst>
                                    </p:anim>
                                    <p:anim calcmode="lin" valueType="num">
                                      <p:cBhvr>
                                        <p:cTn id="171" dur="1000" fill="hold"/>
                                        <p:tgtEl>
                                          <p:spTgt spid="8">
                                            <p:txEl>
                                              <p:pRg st="12" end="12"/>
                                            </p:txEl>
                                          </p:spTgt>
                                        </p:tgtEl>
                                        <p:attrNameLst>
                                          <p:attrName>ppt_h</p:attrName>
                                        </p:attrNameLst>
                                      </p:cBhvr>
                                      <p:tavLst>
                                        <p:tav tm="0">
                                          <p:val>
                                            <p:fltVal val="0"/>
                                          </p:val>
                                        </p:tav>
                                        <p:tav tm="100000">
                                          <p:val>
                                            <p:strVal val="#ppt_h"/>
                                          </p:val>
                                        </p:tav>
                                      </p:tavLst>
                                    </p:anim>
                                    <p:anim calcmode="lin" valueType="num">
                                      <p:cBhvr>
                                        <p:cTn id="172" dur="1000" fill="hold"/>
                                        <p:tgtEl>
                                          <p:spTgt spid="8">
                                            <p:txEl>
                                              <p:pRg st="12" end="12"/>
                                            </p:txEl>
                                          </p:spTgt>
                                        </p:tgtEl>
                                        <p:attrNameLst>
                                          <p:attrName>style.rotation</p:attrName>
                                        </p:attrNameLst>
                                      </p:cBhvr>
                                      <p:tavLst>
                                        <p:tav tm="0">
                                          <p:val>
                                            <p:fltVal val="90"/>
                                          </p:val>
                                        </p:tav>
                                        <p:tav tm="100000">
                                          <p:val>
                                            <p:fltVal val="0"/>
                                          </p:val>
                                        </p:tav>
                                      </p:tavLst>
                                    </p:anim>
                                    <p:animEffect transition="in" filter="fade">
                                      <p:cBhvr>
                                        <p:cTn id="173" dur="1000"/>
                                        <p:tgtEl>
                                          <p:spTgt spid="8">
                                            <p:txEl>
                                              <p:pRg st="12" end="12"/>
                                            </p:txEl>
                                          </p:spTgt>
                                        </p:tgtEl>
                                      </p:cBhvr>
                                    </p:animEffect>
                                  </p:childTnLst>
                                </p:cTn>
                              </p:par>
                              <p:par>
                                <p:cTn id="174" presetID="31" presetClass="entr" presetSubtype="0" fill="hold" nodeType="withEffect">
                                  <p:stCondLst>
                                    <p:cond delay="0"/>
                                  </p:stCondLst>
                                  <p:childTnLst>
                                    <p:set>
                                      <p:cBhvr>
                                        <p:cTn id="175" dur="1" fill="hold">
                                          <p:stCondLst>
                                            <p:cond delay="0"/>
                                          </p:stCondLst>
                                        </p:cTn>
                                        <p:tgtEl>
                                          <p:spTgt spid="8">
                                            <p:txEl>
                                              <p:pRg st="13" end="13"/>
                                            </p:txEl>
                                          </p:spTgt>
                                        </p:tgtEl>
                                        <p:attrNameLst>
                                          <p:attrName>style.visibility</p:attrName>
                                        </p:attrNameLst>
                                      </p:cBhvr>
                                      <p:to>
                                        <p:strVal val="visible"/>
                                      </p:to>
                                    </p:set>
                                    <p:anim calcmode="lin" valueType="num">
                                      <p:cBhvr>
                                        <p:cTn id="176" dur="1000" fill="hold"/>
                                        <p:tgtEl>
                                          <p:spTgt spid="8">
                                            <p:txEl>
                                              <p:pRg st="13" end="13"/>
                                            </p:txEl>
                                          </p:spTgt>
                                        </p:tgtEl>
                                        <p:attrNameLst>
                                          <p:attrName>ppt_w</p:attrName>
                                        </p:attrNameLst>
                                      </p:cBhvr>
                                      <p:tavLst>
                                        <p:tav tm="0">
                                          <p:val>
                                            <p:fltVal val="0"/>
                                          </p:val>
                                        </p:tav>
                                        <p:tav tm="100000">
                                          <p:val>
                                            <p:strVal val="#ppt_w"/>
                                          </p:val>
                                        </p:tav>
                                      </p:tavLst>
                                    </p:anim>
                                    <p:anim calcmode="lin" valueType="num">
                                      <p:cBhvr>
                                        <p:cTn id="177" dur="1000" fill="hold"/>
                                        <p:tgtEl>
                                          <p:spTgt spid="8">
                                            <p:txEl>
                                              <p:pRg st="13" end="13"/>
                                            </p:txEl>
                                          </p:spTgt>
                                        </p:tgtEl>
                                        <p:attrNameLst>
                                          <p:attrName>ppt_h</p:attrName>
                                        </p:attrNameLst>
                                      </p:cBhvr>
                                      <p:tavLst>
                                        <p:tav tm="0">
                                          <p:val>
                                            <p:fltVal val="0"/>
                                          </p:val>
                                        </p:tav>
                                        <p:tav tm="100000">
                                          <p:val>
                                            <p:strVal val="#ppt_h"/>
                                          </p:val>
                                        </p:tav>
                                      </p:tavLst>
                                    </p:anim>
                                    <p:anim calcmode="lin" valueType="num">
                                      <p:cBhvr>
                                        <p:cTn id="178" dur="1000" fill="hold"/>
                                        <p:tgtEl>
                                          <p:spTgt spid="8">
                                            <p:txEl>
                                              <p:pRg st="13" end="13"/>
                                            </p:txEl>
                                          </p:spTgt>
                                        </p:tgtEl>
                                        <p:attrNameLst>
                                          <p:attrName>style.rotation</p:attrName>
                                        </p:attrNameLst>
                                      </p:cBhvr>
                                      <p:tavLst>
                                        <p:tav tm="0">
                                          <p:val>
                                            <p:fltVal val="90"/>
                                          </p:val>
                                        </p:tav>
                                        <p:tav tm="100000">
                                          <p:val>
                                            <p:fltVal val="0"/>
                                          </p:val>
                                        </p:tav>
                                      </p:tavLst>
                                    </p:anim>
                                    <p:animEffect transition="in" filter="fade">
                                      <p:cBhvr>
                                        <p:cTn id="179" dur="10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886200" y="5562600"/>
            <a:ext cx="4953000" cy="762000"/>
          </a:xfrm>
        </p:spPr>
        <p:txBody>
          <a:bodyPr/>
          <a:lstStyle/>
          <a:p>
            <a:pPr marL="0" indent="0">
              <a:buNone/>
            </a:pPr>
            <a:r>
              <a:rPr lang="en-US" sz="2000" dirty="0">
                <a:solidFill>
                  <a:schemeClr val="accent5"/>
                </a:solidFill>
              </a:rPr>
              <a:t>Submitting CR selects ‘Complete’ and the issue is closed to a state of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50</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81075"/>
            <a:ext cx="7858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2067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800"/>
              </a:spcBef>
            </a:pPr>
            <a:r>
              <a:rPr lang="en-US" sz="2000" dirty="0"/>
              <a:t>Competitive Retailers (CRs) submit this Subtype when they discover a discrepancy with the AMS LSE interval data from the TDSP</a:t>
            </a:r>
            <a:r>
              <a:rPr lang="en-US" sz="2000" dirty="0" smtClean="0"/>
              <a:t>.</a:t>
            </a:r>
            <a:endParaRPr lang="en-US" sz="2000" dirty="0"/>
          </a:p>
          <a:p>
            <a:pPr>
              <a:spcBef>
                <a:spcPts val="1800"/>
              </a:spcBef>
            </a:pPr>
            <a:r>
              <a:rPr lang="en-US" sz="2000" dirty="0"/>
              <a:t>Before submitting a Usage &amp; Billing AMS LSE Dispute issue, the CR should </a:t>
            </a:r>
            <a:r>
              <a:rPr lang="en-US" sz="2000" u="sng" dirty="0"/>
              <a:t>allow 5 business days for transaction processing to complete</a:t>
            </a:r>
            <a:r>
              <a:rPr lang="en-US" sz="2000" dirty="0" smtClean="0"/>
              <a:t>.</a:t>
            </a:r>
            <a:endParaRPr lang="en-US" sz="2000" dirty="0"/>
          </a:p>
          <a:p>
            <a:pPr>
              <a:spcBef>
                <a:spcPts val="1800"/>
              </a:spcBef>
            </a:pPr>
            <a:r>
              <a:rPr lang="en-US" sz="2000" dirty="0"/>
              <a:t>In order to submit this subtype, the following is required:</a:t>
            </a:r>
          </a:p>
          <a:p>
            <a:pPr lvl="1">
              <a:spcBef>
                <a:spcPts val="1800"/>
              </a:spcBef>
            </a:pPr>
            <a:r>
              <a:rPr lang="en-US" sz="2000" dirty="0"/>
              <a:t>The ESIID </a:t>
            </a:r>
            <a:r>
              <a:rPr lang="en-US" sz="2000" u="sng" dirty="0"/>
              <a:t>must have an AMS meter profile</a:t>
            </a:r>
            <a:r>
              <a:rPr lang="en-US" sz="2000" dirty="0"/>
              <a:t> at ERCOT.</a:t>
            </a:r>
          </a:p>
          <a:p>
            <a:pPr lvl="1">
              <a:spcBef>
                <a:spcPts val="1800"/>
              </a:spcBef>
            </a:pPr>
            <a:r>
              <a:rPr lang="en-US" sz="2000" dirty="0"/>
              <a:t>The usage data must be loaded in the ERCOT system and is identified by the unique identifier ‘UIDAMSINTERVAL’ from the Supplemental AMS Interval Data Extract.  This code is retrieved and is a required field for this subtype</a:t>
            </a:r>
            <a:r>
              <a:rPr lang="en-US" sz="2000" dirty="0" smtClean="0"/>
              <a:t>.</a:t>
            </a:r>
            <a:endParaRPr lang="en-US" sz="2000" dirty="0"/>
          </a:p>
          <a:p>
            <a:pPr>
              <a:spcBef>
                <a:spcPts val="1800"/>
              </a:spcBef>
            </a:pPr>
            <a:r>
              <a:rPr lang="en-US" sz="2000" dirty="0"/>
              <a:t>Each issue should reflect the intervals from a single day or a consecutive period; a new issue should be created for each additional period.</a:t>
            </a:r>
          </a:p>
        </p:txBody>
      </p:sp>
      <p:sp>
        <p:nvSpPr>
          <p:cNvPr id="4" name="Slide Number Placeholder 3"/>
          <p:cNvSpPr>
            <a:spLocks noGrp="1"/>
          </p:cNvSpPr>
          <p:nvPr>
            <p:ph type="sldNum" sz="quarter" idx="4"/>
          </p:nvPr>
        </p:nvSpPr>
        <p:spPr/>
        <p:txBody>
          <a:bodyPr/>
          <a:lstStyle/>
          <a:p>
            <a:fld id="{1D93BD3E-1E9A-4970-A6F7-E7AC52762E0C}" type="slidenum">
              <a:rPr lang="en-US" smtClean="0"/>
              <a:pPr/>
              <a:t>51</a:t>
            </a:fld>
            <a:endParaRPr lang="en-US"/>
          </a:p>
        </p:txBody>
      </p:sp>
    </p:spTree>
    <p:extLst>
      <p:ext uri="{BB962C8B-B14F-4D97-AF65-F5344CB8AC3E}">
        <p14:creationId xmlns:p14="http://schemas.microsoft.com/office/powerpoint/2010/main" val="484393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400" dirty="0"/>
              <a:t>How to submit this </a:t>
            </a:r>
            <a:r>
              <a:rPr lang="en-US" sz="2400" dirty="0" err="1"/>
              <a:t>SubType</a:t>
            </a:r>
            <a:r>
              <a:rPr lang="en-US" sz="2400" dirty="0" smtClean="0"/>
              <a:t>?</a:t>
            </a:r>
            <a:endParaRPr lang="en-US" sz="2000" dirty="0"/>
          </a:p>
          <a:p>
            <a:pPr>
              <a:spcBef>
                <a:spcPts val="1800"/>
              </a:spcBef>
            </a:pPr>
            <a:r>
              <a:rPr lang="en-US" sz="2000" dirty="0"/>
              <a:t>From the </a:t>
            </a:r>
            <a:r>
              <a:rPr lang="en-US" sz="2000" dirty="0" err="1"/>
              <a:t>MarkeTrak</a:t>
            </a:r>
            <a:r>
              <a:rPr lang="en-US" sz="2000" dirty="0"/>
              <a:t> submit tree, under the D2D section:</a:t>
            </a:r>
          </a:p>
          <a:p>
            <a:pPr lvl="1">
              <a:spcBef>
                <a:spcPts val="1800"/>
              </a:spcBef>
            </a:pPr>
            <a:r>
              <a:rPr lang="en-US" sz="2000" dirty="0"/>
              <a:t>Select the Usage/Billing AMS LSE Interval </a:t>
            </a:r>
            <a:r>
              <a:rPr lang="en-US" sz="2000" b="1" dirty="0">
                <a:solidFill>
                  <a:schemeClr val="accent5"/>
                </a:solidFill>
              </a:rPr>
              <a:t>Dispute</a:t>
            </a:r>
            <a:r>
              <a:rPr lang="en-US" sz="2000" dirty="0"/>
              <a:t> option.</a:t>
            </a:r>
          </a:p>
          <a:p>
            <a:pPr lvl="1">
              <a:spcBef>
                <a:spcPts val="1800"/>
              </a:spcBef>
            </a:pPr>
            <a:r>
              <a:rPr lang="en-US" sz="2000" dirty="0"/>
              <a:t>Enter the data for the required fields</a:t>
            </a:r>
            <a:r>
              <a:rPr lang="en-US" sz="2000" dirty="0" smtClean="0"/>
              <a:t>. </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52</a:t>
            </a:fld>
            <a:endParaRPr lang="en-US"/>
          </a:p>
        </p:txBody>
      </p:sp>
    </p:spTree>
    <p:extLst>
      <p:ext uri="{BB962C8B-B14F-4D97-AF65-F5344CB8AC3E}">
        <p14:creationId xmlns:p14="http://schemas.microsoft.com/office/powerpoint/2010/main" val="23649145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53</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990600"/>
            <a:ext cx="81629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985962" y="4447419"/>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400" dirty="0">
                <a:solidFill>
                  <a:schemeClr val="accent5"/>
                </a:solidFill>
                <a:latin typeface="Arial" panose="020B0604020202020204" pitchFamily="34" charset="0"/>
              </a:rPr>
              <a:t>Comments are essential in efficiently and accurately processing the MT in a timely manner</a:t>
            </a:r>
          </a:p>
        </p:txBody>
      </p:sp>
      <p:sp>
        <p:nvSpPr>
          <p:cNvPr id="7" name="TextBox 1"/>
          <p:cNvSpPr txBox="1">
            <a:spLocks noChangeArrowheads="1"/>
          </p:cNvSpPr>
          <p:nvPr/>
        </p:nvSpPr>
        <p:spPr bwMode="auto">
          <a:xfrm>
            <a:off x="4610100" y="2743200"/>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sz="1400" dirty="0">
                <a:solidFill>
                  <a:schemeClr val="accent5"/>
                </a:solidFill>
                <a:latin typeface="+mj-lt"/>
              </a:rPr>
              <a:t>Code retrieved from AMS Supplemental Extract for service interval in question or the last interval for the specific day or period in question.  If past 30 days, enter the oldest date available</a:t>
            </a:r>
            <a:endParaRPr lang="en-US" altLang="en-US" sz="2000" dirty="0">
              <a:solidFill>
                <a:schemeClr val="accent5"/>
              </a:solidFill>
              <a:latin typeface="+mj-lt"/>
            </a:endParaRPr>
          </a:p>
        </p:txBody>
      </p:sp>
      <p:cxnSp>
        <p:nvCxnSpPr>
          <p:cNvPr id="8" name="Straight Arrow Connector 7"/>
          <p:cNvCxnSpPr/>
          <p:nvPr/>
        </p:nvCxnSpPr>
        <p:spPr>
          <a:xfrm flipH="1" flipV="1">
            <a:off x="4043362" y="3624263"/>
            <a:ext cx="523875" cy="238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8"/>
          <p:cNvSpPr txBox="1">
            <a:spLocks noChangeArrowheads="1"/>
          </p:cNvSpPr>
          <p:nvPr/>
        </p:nvSpPr>
        <p:spPr bwMode="auto">
          <a:xfrm>
            <a:off x="2965450" y="5363738"/>
            <a:ext cx="5873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600" dirty="0">
                <a:solidFill>
                  <a:schemeClr val="accent5"/>
                </a:solidFill>
              </a:rPr>
              <a:t>STARTTIME = service period start time formatted as </a:t>
            </a:r>
            <a:r>
              <a:rPr lang="en-US" altLang="en-US" sz="1600" dirty="0">
                <a:solidFill>
                  <a:schemeClr val="tx2"/>
                </a:solidFill>
              </a:rPr>
              <a:t>mm/</a:t>
            </a:r>
            <a:r>
              <a:rPr lang="en-US" altLang="en-US" sz="1600" dirty="0" err="1">
                <a:solidFill>
                  <a:schemeClr val="tx2"/>
                </a:solidFill>
              </a:rPr>
              <a:t>dd</a:t>
            </a:r>
            <a:r>
              <a:rPr lang="en-US" altLang="en-US" sz="1600" dirty="0">
                <a:solidFill>
                  <a:schemeClr val="tx2"/>
                </a:solidFill>
              </a:rPr>
              <a:t>/</a:t>
            </a:r>
            <a:r>
              <a:rPr lang="en-US" altLang="en-US" sz="1600" dirty="0" err="1">
                <a:solidFill>
                  <a:schemeClr val="tx2"/>
                </a:solidFill>
              </a:rPr>
              <a:t>yyyy</a:t>
            </a:r>
            <a:r>
              <a:rPr lang="en-US" altLang="en-US" sz="1600" dirty="0">
                <a:solidFill>
                  <a:schemeClr val="tx2"/>
                </a:solidFill>
              </a:rPr>
              <a:t> 00:00:00</a:t>
            </a:r>
            <a:r>
              <a:rPr lang="en-US" altLang="en-US" sz="1600" dirty="0"/>
              <a:t> </a:t>
            </a:r>
          </a:p>
          <a:p>
            <a:pPr eaLnBrk="1" hangingPunct="1">
              <a:spcBef>
                <a:spcPct val="0"/>
              </a:spcBef>
              <a:buClrTx/>
              <a:buSzTx/>
              <a:buFontTx/>
              <a:buNone/>
            </a:pPr>
            <a:r>
              <a:rPr lang="en-US" altLang="en-US" sz="1600" dirty="0">
                <a:solidFill>
                  <a:schemeClr val="accent5"/>
                </a:solidFill>
              </a:rPr>
              <a:t>STOPTIME = service period stop time (varies by TDSP)</a:t>
            </a:r>
          </a:p>
          <a:p>
            <a:pPr eaLnBrk="1" hangingPunct="1">
              <a:spcBef>
                <a:spcPct val="0"/>
              </a:spcBef>
              <a:buClrTx/>
              <a:buSzTx/>
              <a:buFont typeface="Wingdings 3" panose="05040102010807070707" pitchFamily="18" charset="2"/>
              <a:buNone/>
            </a:pPr>
            <a:r>
              <a:rPr lang="en-US" altLang="en-US" sz="1600" dirty="0">
                <a:solidFill>
                  <a:schemeClr val="tx2"/>
                </a:solidFill>
              </a:rPr>
              <a:t>mm/</a:t>
            </a:r>
            <a:r>
              <a:rPr lang="en-US" altLang="en-US" sz="1600" dirty="0" err="1">
                <a:solidFill>
                  <a:schemeClr val="tx2"/>
                </a:solidFill>
              </a:rPr>
              <a:t>dd</a:t>
            </a:r>
            <a:r>
              <a:rPr lang="en-US" altLang="en-US" sz="1600" dirty="0">
                <a:solidFill>
                  <a:schemeClr val="tx2"/>
                </a:solidFill>
              </a:rPr>
              <a:t>/</a:t>
            </a:r>
            <a:r>
              <a:rPr lang="en-US" altLang="en-US" sz="1600" dirty="0" err="1">
                <a:solidFill>
                  <a:schemeClr val="tx2"/>
                </a:solidFill>
              </a:rPr>
              <a:t>yyyy</a:t>
            </a:r>
            <a:r>
              <a:rPr lang="en-US" altLang="en-US" sz="1600" dirty="0">
                <a:solidFill>
                  <a:schemeClr val="tx2"/>
                </a:solidFill>
              </a:rPr>
              <a:t> 23:59:59 </a:t>
            </a:r>
          </a:p>
        </p:txBody>
      </p:sp>
    </p:spTree>
    <p:extLst>
      <p:ext uri="{BB962C8B-B14F-4D97-AF65-F5344CB8AC3E}">
        <p14:creationId xmlns:p14="http://schemas.microsoft.com/office/powerpoint/2010/main" val="8774844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400" dirty="0"/>
              <a:t>“Happy Path”</a:t>
            </a:r>
          </a:p>
          <a:p>
            <a:pPr>
              <a:spcBef>
                <a:spcPts val="1800"/>
              </a:spcBef>
            </a:pPr>
            <a:r>
              <a:rPr lang="en-US" sz="2400" dirty="0"/>
              <a:t>Requesting CR selects </a:t>
            </a:r>
            <a:r>
              <a:rPr lang="en-US" sz="2400" b="1" dirty="0">
                <a:solidFill>
                  <a:schemeClr val="accent5"/>
                </a:solidFill>
              </a:rPr>
              <a:t>Dispute</a:t>
            </a:r>
            <a:r>
              <a:rPr lang="en-US" sz="2400" dirty="0">
                <a:solidFill>
                  <a:schemeClr val="accent5"/>
                </a:solidFill>
              </a:rPr>
              <a:t> </a:t>
            </a:r>
            <a:r>
              <a:rPr lang="en-US" sz="2400" dirty="0"/>
              <a:t>under Usage/Billing AMS LSE Interval from the Submit Tree.</a:t>
            </a:r>
          </a:p>
          <a:p>
            <a:pPr>
              <a:spcBef>
                <a:spcPts val="1800"/>
              </a:spcBef>
            </a:pPr>
            <a:r>
              <a:rPr lang="en-US" sz="2400" dirty="0"/>
              <a:t>Requesting CR enters all required information and selects ‘OK’.</a:t>
            </a:r>
          </a:p>
          <a:p>
            <a:pPr>
              <a:spcBef>
                <a:spcPts val="1800"/>
              </a:spcBef>
            </a:pPr>
            <a:r>
              <a:rPr lang="en-US" sz="2400" dirty="0"/>
              <a:t>The issue is now in the state of ‘New’ with the TDSP as Responsible MP.</a:t>
            </a:r>
          </a:p>
          <a:p>
            <a:pPr>
              <a:spcBef>
                <a:spcPts val="1800"/>
              </a:spcBef>
            </a:pPr>
            <a:r>
              <a:rPr lang="en-US" sz="2400" dirty="0"/>
              <a:t>TDSP selects ‘Begin Working’.</a:t>
            </a:r>
          </a:p>
          <a:p>
            <a:pPr>
              <a:spcBef>
                <a:spcPts val="1800"/>
              </a:spcBef>
            </a:pPr>
            <a:r>
              <a:rPr lang="en-US" sz="2400" dirty="0"/>
              <a:t> The issue is now in a state of ‘In Progress (Assignee)’.</a:t>
            </a:r>
          </a:p>
        </p:txBody>
      </p:sp>
      <p:sp>
        <p:nvSpPr>
          <p:cNvPr id="4" name="Slide Number Placeholder 3"/>
          <p:cNvSpPr>
            <a:spLocks noGrp="1"/>
          </p:cNvSpPr>
          <p:nvPr>
            <p:ph type="sldNum" sz="quarter" idx="4"/>
          </p:nvPr>
        </p:nvSpPr>
        <p:spPr/>
        <p:txBody>
          <a:bodyPr/>
          <a:lstStyle/>
          <a:p>
            <a:fld id="{1D93BD3E-1E9A-4970-A6F7-E7AC52762E0C}" type="slidenum">
              <a:rPr lang="en-US" smtClean="0"/>
              <a:pPr/>
              <a:t>54</a:t>
            </a:fld>
            <a:endParaRPr lang="en-US"/>
          </a:p>
        </p:txBody>
      </p:sp>
    </p:spTree>
    <p:extLst>
      <p:ext uri="{BB962C8B-B14F-4D97-AF65-F5344CB8AC3E}">
        <p14:creationId xmlns:p14="http://schemas.microsoft.com/office/powerpoint/2010/main" val="5381415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55</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 y="990600"/>
            <a:ext cx="81629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0" y="5638800"/>
            <a:ext cx="6781800" cy="762000"/>
          </a:xfrm>
        </p:spPr>
        <p:txBody>
          <a:bodyPr/>
          <a:lstStyle/>
          <a:p>
            <a:pPr marL="0" indent="0">
              <a:buNone/>
            </a:pPr>
            <a:r>
              <a:rPr lang="en-US" sz="2000" dirty="0">
                <a:solidFill>
                  <a:schemeClr val="accent5"/>
                </a:solidFill>
              </a:rPr>
              <a:t>TDSP selects ‘Begin Working’ and then selects ‘Complete’ and enters optional </a:t>
            </a:r>
            <a:r>
              <a:rPr lang="en-US" sz="2000" dirty="0" smtClean="0">
                <a:solidFill>
                  <a:schemeClr val="accent5"/>
                </a:solidFill>
              </a:rPr>
              <a:t>Comments. TDSP </a:t>
            </a:r>
            <a:r>
              <a:rPr lang="en-US" sz="2000" dirty="0">
                <a:solidFill>
                  <a:schemeClr val="accent5"/>
                </a:solidFill>
              </a:rPr>
              <a:t>selects ‘OK’. </a:t>
            </a:r>
          </a:p>
        </p:txBody>
      </p:sp>
    </p:spTree>
    <p:extLst>
      <p:ext uri="{BB962C8B-B14F-4D97-AF65-F5344CB8AC3E}">
        <p14:creationId xmlns:p14="http://schemas.microsoft.com/office/powerpoint/2010/main" val="36234497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3200400"/>
          </a:xfrm>
        </p:spPr>
        <p:txBody>
          <a:bodyPr/>
          <a:lstStyle/>
          <a:p>
            <a:pPr marL="0" indent="0">
              <a:spcBef>
                <a:spcPts val="1800"/>
              </a:spcBef>
              <a:buNone/>
            </a:pPr>
            <a:r>
              <a:rPr lang="en-US" sz="2400" dirty="0" smtClean="0"/>
              <a:t>“Happy Path” </a:t>
            </a:r>
            <a:r>
              <a:rPr lang="en-US" sz="2400" dirty="0"/>
              <a:t>(cont</a:t>
            </a:r>
            <a:r>
              <a:rPr lang="en-US" sz="2400" dirty="0" smtClean="0"/>
              <a:t>.)</a:t>
            </a:r>
            <a:endParaRPr lang="en-US" sz="2400" dirty="0"/>
          </a:p>
          <a:p>
            <a:pPr>
              <a:spcBef>
                <a:spcPts val="1800"/>
              </a:spcBef>
            </a:pPr>
            <a:r>
              <a:rPr lang="en-US" sz="2400" dirty="0"/>
              <a:t>TDSP selects ‘Complete’, enters Comments (optional) and selects ‘OK’.</a:t>
            </a:r>
          </a:p>
          <a:p>
            <a:pPr>
              <a:spcBef>
                <a:spcPts val="1800"/>
              </a:spcBef>
            </a:pPr>
            <a:r>
              <a:rPr lang="en-US" sz="2400" dirty="0"/>
              <a:t>The issue is now in a state of ‘Pending Complete’ with the Submitting MP as the Responsible MP.</a:t>
            </a:r>
          </a:p>
          <a:p>
            <a:pPr>
              <a:spcBef>
                <a:spcPts val="1800"/>
              </a:spcBef>
            </a:pPr>
            <a:r>
              <a:rPr lang="en-US" sz="2400" dirty="0"/>
              <a:t>Submitting MP selects ‘Complete’ and the issue transitions to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56</a:t>
            </a:fld>
            <a:endParaRPr lang="en-US"/>
          </a:p>
        </p:txBody>
      </p:sp>
    </p:spTree>
    <p:extLst>
      <p:ext uri="{BB962C8B-B14F-4D97-AF65-F5344CB8AC3E}">
        <p14:creationId xmlns:p14="http://schemas.microsoft.com/office/powerpoint/2010/main" val="2760078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 y="990600"/>
            <a:ext cx="892492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4343400" y="4114800"/>
            <a:ext cx="4724400" cy="1066800"/>
          </a:xfrm>
        </p:spPr>
        <p:txBody>
          <a:bodyPr/>
          <a:lstStyle/>
          <a:p>
            <a:pPr marL="0" indent="0">
              <a:buNone/>
            </a:pPr>
            <a:r>
              <a:rPr lang="en-US" sz="2000" dirty="0">
                <a:solidFill>
                  <a:schemeClr val="accent5"/>
                </a:solidFill>
              </a:rPr>
              <a:t>Submitting CR selects ‘Complete’ and the issue is closed to a state of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57</a:t>
            </a:fld>
            <a:endParaRPr lang="en-US"/>
          </a:p>
        </p:txBody>
      </p:sp>
    </p:spTree>
    <p:extLst>
      <p:ext uri="{BB962C8B-B14F-4D97-AF65-F5344CB8AC3E}">
        <p14:creationId xmlns:p14="http://schemas.microsoft.com/office/powerpoint/2010/main" val="26356141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2747168"/>
          </a:xfrm>
        </p:spPr>
        <p:txBody>
          <a:bodyPr/>
          <a:lstStyle/>
          <a:p>
            <a:pPr marL="0" indent="0">
              <a:spcBef>
                <a:spcPts val="1800"/>
              </a:spcBef>
              <a:buNone/>
            </a:pPr>
            <a:r>
              <a:rPr lang="en-US" sz="2000" b="1" i="1" dirty="0"/>
              <a:t>Which subtype should a CR submit if a customer is questioning the monthly consumption value they received on their monthly bill</a:t>
            </a:r>
            <a:r>
              <a:rPr lang="en-US" sz="2000" b="1" i="1" dirty="0" smtClean="0"/>
              <a:t>?</a:t>
            </a:r>
          </a:p>
          <a:p>
            <a:pPr marL="857250" lvl="1" indent="-457200">
              <a:spcBef>
                <a:spcPts val="2400"/>
              </a:spcBef>
              <a:buFont typeface="+mj-lt"/>
              <a:buAutoNum type="alphaLcParenR"/>
            </a:pPr>
            <a:r>
              <a:rPr lang="en-US" sz="2000" dirty="0" smtClean="0"/>
              <a:t>Usage </a:t>
            </a:r>
            <a:r>
              <a:rPr lang="en-US" sz="2000" dirty="0"/>
              <a:t>&amp; Billing – Missing</a:t>
            </a:r>
            <a:endParaRPr lang="en-US" sz="2000" dirty="0" smtClean="0"/>
          </a:p>
          <a:p>
            <a:pPr marL="857250" lvl="1" indent="-457200">
              <a:spcBef>
                <a:spcPts val="1200"/>
              </a:spcBef>
              <a:buFont typeface="+mj-lt"/>
              <a:buAutoNum type="alphaLcParenR"/>
            </a:pPr>
            <a:r>
              <a:rPr lang="en-US" sz="2000" dirty="0" smtClean="0"/>
              <a:t>Usage </a:t>
            </a:r>
            <a:r>
              <a:rPr lang="en-US" sz="2000" dirty="0"/>
              <a:t>&amp; Billing – </a:t>
            </a:r>
            <a:r>
              <a:rPr lang="en-US" sz="2000" dirty="0" smtClean="0"/>
              <a:t>Dispute</a:t>
            </a:r>
          </a:p>
          <a:p>
            <a:pPr marL="857250" lvl="1" indent="-457200">
              <a:spcBef>
                <a:spcPts val="1200"/>
              </a:spcBef>
              <a:buFont typeface="+mj-lt"/>
              <a:buAutoNum type="alphaLcParenR"/>
            </a:pPr>
            <a:r>
              <a:rPr lang="en-US" sz="2000" dirty="0"/>
              <a:t>AMS LSE – Missing </a:t>
            </a:r>
            <a:endParaRPr lang="en-US" sz="2000" dirty="0" smtClean="0"/>
          </a:p>
          <a:p>
            <a:pPr marL="857250" lvl="1" indent="-457200">
              <a:spcBef>
                <a:spcPts val="1200"/>
              </a:spcBef>
              <a:buFont typeface="+mj-lt"/>
              <a:buAutoNum type="alphaLcParenR"/>
            </a:pPr>
            <a:r>
              <a:rPr lang="en-US" sz="2000" dirty="0" smtClean="0"/>
              <a:t>AMS </a:t>
            </a:r>
            <a:r>
              <a:rPr lang="en-US" sz="2000" dirty="0"/>
              <a:t>LSE – Dispute</a:t>
            </a:r>
            <a:endParaRPr lang="en-US" sz="2000" dirty="0" smtClean="0"/>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58</a:t>
            </a:fld>
            <a:endParaRPr lang="en-US"/>
          </a:p>
        </p:txBody>
      </p:sp>
      <p:sp>
        <p:nvSpPr>
          <p:cNvPr id="5" name="Content Placeholder 2"/>
          <p:cNvSpPr txBox="1">
            <a:spLocks/>
          </p:cNvSpPr>
          <p:nvPr/>
        </p:nvSpPr>
        <p:spPr>
          <a:xfrm>
            <a:off x="304800" y="4419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endParaRPr lang="en-US" sz="2000" b="1" dirty="0" smtClean="0">
              <a:solidFill>
                <a:schemeClr val="accent1"/>
              </a:solidFill>
            </a:endParaRPr>
          </a:p>
          <a:p>
            <a:pPr marL="0" indent="0" algn="ctr">
              <a:spcBef>
                <a:spcPts val="1800"/>
              </a:spcBef>
              <a:buNone/>
            </a:pPr>
            <a:r>
              <a:rPr lang="en-US" sz="2000" i="1" dirty="0" smtClean="0"/>
              <a:t>Usage </a:t>
            </a:r>
            <a:r>
              <a:rPr lang="en-US" sz="2000" i="1" dirty="0"/>
              <a:t>&amp; Billing – Dispute</a:t>
            </a:r>
          </a:p>
        </p:txBody>
      </p:sp>
      <p:sp>
        <p:nvSpPr>
          <p:cNvPr id="6" name="Rectangle 5"/>
          <p:cNvSpPr/>
          <p:nvPr/>
        </p:nvSpPr>
        <p:spPr>
          <a:xfrm>
            <a:off x="1524000" y="4672584"/>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5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1459706"/>
          </a:xfrm>
        </p:spPr>
        <p:txBody>
          <a:bodyPr/>
          <a:lstStyle/>
          <a:p>
            <a:pPr marL="0" indent="0">
              <a:spcBef>
                <a:spcPts val="1800"/>
              </a:spcBef>
              <a:buNone/>
            </a:pPr>
            <a:r>
              <a:rPr lang="en-US" sz="2000" b="1" i="1" dirty="0"/>
              <a:t>True or </a:t>
            </a:r>
            <a:r>
              <a:rPr lang="en-US" sz="2000" b="1" i="1" dirty="0" smtClean="0"/>
              <a:t>False</a:t>
            </a:r>
          </a:p>
          <a:p>
            <a:pPr marL="0" indent="0">
              <a:spcBef>
                <a:spcPts val="1800"/>
              </a:spcBef>
              <a:buNone/>
            </a:pPr>
            <a:r>
              <a:rPr lang="en-US" sz="2000" dirty="0"/>
              <a:t>A CR should submit an AMS LSE – Dispute </a:t>
            </a:r>
            <a:r>
              <a:rPr lang="en-US" sz="2000" dirty="0" err="1"/>
              <a:t>MarkeTrak</a:t>
            </a:r>
            <a:r>
              <a:rPr lang="en-US" sz="2000" dirty="0"/>
              <a:t> as soon as they receive the 867_03 monthly from the TDSP.</a:t>
            </a:r>
          </a:p>
        </p:txBody>
      </p:sp>
      <p:sp>
        <p:nvSpPr>
          <p:cNvPr id="4" name="Slide Number Placeholder 3"/>
          <p:cNvSpPr>
            <a:spLocks noGrp="1"/>
          </p:cNvSpPr>
          <p:nvPr>
            <p:ph type="sldNum" sz="quarter" idx="4"/>
          </p:nvPr>
        </p:nvSpPr>
        <p:spPr/>
        <p:txBody>
          <a:bodyPr/>
          <a:lstStyle/>
          <a:p>
            <a:fld id="{1D93BD3E-1E9A-4970-A6F7-E7AC52762E0C}" type="slidenum">
              <a:rPr lang="en-US" smtClean="0"/>
              <a:pPr/>
              <a:t>59</a:t>
            </a:fld>
            <a:endParaRPr lang="en-US"/>
          </a:p>
        </p:txBody>
      </p:sp>
      <p:sp>
        <p:nvSpPr>
          <p:cNvPr id="6" name="Content Placeholder 2"/>
          <p:cNvSpPr txBox="1">
            <a:spLocks/>
          </p:cNvSpPr>
          <p:nvPr/>
        </p:nvSpPr>
        <p:spPr>
          <a:xfrm>
            <a:off x="304800" y="32004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smtClean="0">
                <a:solidFill>
                  <a:schemeClr val="accent1"/>
                </a:solidFill>
              </a:rPr>
              <a:t>FALSE</a:t>
            </a:r>
          </a:p>
        </p:txBody>
      </p:sp>
      <p:sp>
        <p:nvSpPr>
          <p:cNvPr id="7" name="Rectangle 6"/>
          <p:cNvSpPr/>
          <p:nvPr/>
        </p:nvSpPr>
        <p:spPr>
          <a:xfrm>
            <a:off x="1562100" y="29718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a:t>
            </a:r>
            <a:r>
              <a:rPr lang="en-US" dirty="0" smtClean="0"/>
              <a:t>Online Training</a:t>
            </a:r>
            <a:endParaRPr lang="en-US" dirty="0"/>
          </a:p>
        </p:txBody>
      </p:sp>
      <p:sp>
        <p:nvSpPr>
          <p:cNvPr id="3" name="Content Placeholder 2"/>
          <p:cNvSpPr>
            <a:spLocks noGrp="1"/>
          </p:cNvSpPr>
          <p:nvPr>
            <p:ph idx="1"/>
          </p:nvPr>
        </p:nvSpPr>
        <p:spPr>
          <a:xfrm>
            <a:off x="304800" y="1122564"/>
            <a:ext cx="8534400" cy="744794"/>
          </a:xfrm>
        </p:spPr>
        <p:txBody>
          <a:bodyPr/>
          <a:lstStyle/>
          <a:p>
            <a:pPr marL="0" indent="0">
              <a:spcBef>
                <a:spcPts val="1800"/>
              </a:spcBef>
              <a:buNone/>
            </a:pPr>
            <a:r>
              <a:rPr lang="en-US" sz="2000" dirty="0" err="1"/>
              <a:t>MarkeTrak</a:t>
            </a:r>
            <a:r>
              <a:rPr lang="en-US" sz="2000" dirty="0"/>
              <a:t> online training is available on </a:t>
            </a:r>
            <a:r>
              <a:rPr lang="en-US" sz="2000" dirty="0">
                <a:hlinkClick r:id="rId3"/>
              </a:rPr>
              <a:t>www.ercot.com</a:t>
            </a:r>
            <a:r>
              <a:rPr lang="en-US" sz="2000" dirty="0"/>
              <a:t> </a:t>
            </a:r>
            <a:r>
              <a:rPr lang="en-US" sz="2000" dirty="0" smtClean="0"/>
              <a:t>and </a:t>
            </a:r>
            <a:r>
              <a:rPr lang="en-US" sz="2000" dirty="0"/>
              <a:t>includes the following modules</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6</a:t>
            </a:fld>
            <a:endParaRPr lang="en-US"/>
          </a:p>
        </p:txBody>
      </p:sp>
      <p:sp>
        <p:nvSpPr>
          <p:cNvPr id="5" name="Rectangle 4"/>
          <p:cNvSpPr/>
          <p:nvPr/>
        </p:nvSpPr>
        <p:spPr>
          <a:xfrm>
            <a:off x="4841789" y="2244478"/>
            <a:ext cx="4226011" cy="3939540"/>
          </a:xfrm>
          <a:prstGeom prst="rect">
            <a:avLst/>
          </a:prstGeom>
        </p:spPr>
        <p:txBody>
          <a:bodyPr wrap="square">
            <a:spAutoFit/>
          </a:bodyPr>
          <a:lstStyle/>
          <a:p>
            <a:pPr marL="342900" indent="-342900">
              <a:spcBef>
                <a:spcPts val="1800"/>
              </a:spcBef>
              <a:buFont typeface="Arial" panose="020B0604020202020204" pitchFamily="34" charset="0"/>
              <a:buChar char="•"/>
            </a:pPr>
            <a:r>
              <a:rPr lang="en-US" sz="2000" dirty="0" smtClean="0">
                <a:solidFill>
                  <a:schemeClr val="tx2"/>
                </a:solidFill>
              </a:rPr>
              <a:t>Usage/Billing Disputes</a:t>
            </a:r>
            <a:endParaRPr lang="en-US" sz="2000" dirty="0">
              <a:solidFill>
                <a:schemeClr val="tx2"/>
              </a:solidFill>
            </a:endParaRPr>
          </a:p>
          <a:p>
            <a:pPr marL="342900" indent="-342900">
              <a:spcBef>
                <a:spcPts val="1800"/>
              </a:spcBef>
              <a:buFont typeface="Arial" panose="020B0604020202020204" pitchFamily="34" charset="0"/>
              <a:buChar char="•"/>
            </a:pPr>
            <a:r>
              <a:rPr lang="en-US" sz="2000" dirty="0" smtClean="0">
                <a:solidFill>
                  <a:schemeClr val="tx2"/>
                </a:solidFill>
              </a:rPr>
              <a:t>Additional Day </a:t>
            </a:r>
            <a:r>
              <a:rPr lang="en-US" sz="2000" dirty="0">
                <a:solidFill>
                  <a:schemeClr val="tx2"/>
                </a:solidFill>
              </a:rPr>
              <a:t>to Day Subtypes</a:t>
            </a:r>
          </a:p>
          <a:p>
            <a:pPr marL="342900" indent="-342900">
              <a:spcBef>
                <a:spcPts val="1800"/>
              </a:spcBef>
              <a:buFont typeface="Arial" panose="020B0604020202020204" pitchFamily="34" charset="0"/>
              <a:buChar char="•"/>
            </a:pPr>
            <a:r>
              <a:rPr lang="en-US" sz="2000" dirty="0">
                <a:solidFill>
                  <a:schemeClr val="tx2"/>
                </a:solidFill>
              </a:rPr>
              <a:t>Bulk Insert</a:t>
            </a:r>
          </a:p>
          <a:p>
            <a:pPr marL="342900" indent="-342900">
              <a:spcBef>
                <a:spcPts val="1800"/>
              </a:spcBef>
              <a:buFont typeface="Arial" panose="020B0604020202020204" pitchFamily="34" charset="0"/>
              <a:buChar char="•"/>
            </a:pPr>
            <a:r>
              <a:rPr lang="en-US" sz="2000" dirty="0">
                <a:solidFill>
                  <a:schemeClr val="tx2"/>
                </a:solidFill>
              </a:rPr>
              <a:t>Admin </a:t>
            </a:r>
            <a:r>
              <a:rPr lang="en-US" sz="2000" dirty="0" smtClean="0">
                <a:solidFill>
                  <a:schemeClr val="tx2"/>
                </a:solidFill>
              </a:rPr>
              <a:t>Functionality</a:t>
            </a:r>
          </a:p>
          <a:p>
            <a:pPr marL="342900" indent="-342900">
              <a:spcBef>
                <a:spcPts val="1800"/>
              </a:spcBef>
              <a:buFont typeface="Arial" panose="020B0604020202020204" pitchFamily="34" charset="0"/>
              <a:buChar char="•"/>
            </a:pPr>
            <a:r>
              <a:rPr lang="en-US" sz="2000" dirty="0">
                <a:solidFill>
                  <a:schemeClr val="tx2"/>
                </a:solidFill>
              </a:rPr>
              <a:t>Data Extract Variance (DEV) </a:t>
            </a:r>
            <a:r>
              <a:rPr lang="en-US" sz="2000" dirty="0" smtClean="0">
                <a:solidFill>
                  <a:schemeClr val="tx2"/>
                </a:solidFill>
              </a:rPr>
              <a:t>Non-LSE Subtypes</a:t>
            </a:r>
          </a:p>
          <a:p>
            <a:pPr marL="342900" indent="-342900">
              <a:spcBef>
                <a:spcPts val="1800"/>
              </a:spcBef>
              <a:buFont typeface="Arial" panose="020B0604020202020204" pitchFamily="34" charset="0"/>
              <a:buChar char="•"/>
            </a:pPr>
            <a:r>
              <a:rPr lang="en-US" sz="2000" dirty="0" smtClean="0">
                <a:solidFill>
                  <a:schemeClr val="tx2"/>
                </a:solidFill>
              </a:rPr>
              <a:t>Reporting</a:t>
            </a:r>
            <a:endParaRPr lang="en-US" sz="2000" dirty="0">
              <a:solidFill>
                <a:schemeClr val="tx2"/>
              </a:solidFill>
            </a:endParaRPr>
          </a:p>
          <a:p>
            <a:pPr marL="342900" indent="-342900">
              <a:spcBef>
                <a:spcPts val="1800"/>
              </a:spcBef>
              <a:buFont typeface="Arial" panose="020B0604020202020204" pitchFamily="34" charset="0"/>
              <a:buChar char="•"/>
            </a:pPr>
            <a:endParaRPr lang="en-US" sz="2000" dirty="0"/>
          </a:p>
        </p:txBody>
      </p:sp>
      <p:sp>
        <p:nvSpPr>
          <p:cNvPr id="6" name="Rectangle 5"/>
          <p:cNvSpPr/>
          <p:nvPr/>
        </p:nvSpPr>
        <p:spPr>
          <a:xfrm>
            <a:off x="304800" y="2244478"/>
            <a:ext cx="4434346" cy="3939540"/>
          </a:xfrm>
          <a:prstGeom prst="rect">
            <a:avLst/>
          </a:prstGeom>
        </p:spPr>
        <p:txBody>
          <a:bodyPr wrap="square">
            <a:spAutoFit/>
          </a:bodyPr>
          <a:lstStyle/>
          <a:p>
            <a:pPr marL="285750" indent="-285750">
              <a:spcBef>
                <a:spcPts val="1800"/>
              </a:spcBef>
              <a:buFont typeface="Arial" panose="020B0604020202020204" pitchFamily="34" charset="0"/>
              <a:buChar char="•"/>
            </a:pPr>
            <a:r>
              <a:rPr lang="en-US" sz="2000" dirty="0" err="1">
                <a:solidFill>
                  <a:schemeClr val="tx2"/>
                </a:solidFill>
              </a:rPr>
              <a:t>MarkeTrak</a:t>
            </a:r>
            <a:r>
              <a:rPr lang="en-US" sz="2000" dirty="0">
                <a:solidFill>
                  <a:schemeClr val="tx2"/>
                </a:solidFill>
              </a:rPr>
              <a:t> Overview </a:t>
            </a:r>
          </a:p>
          <a:p>
            <a:pPr marL="285750" indent="-285750">
              <a:spcBef>
                <a:spcPts val="1800"/>
              </a:spcBef>
              <a:buFont typeface="Arial" panose="020B0604020202020204" pitchFamily="34" charset="0"/>
              <a:buChar char="•"/>
            </a:pPr>
            <a:r>
              <a:rPr lang="en-US" sz="2000" dirty="0">
                <a:solidFill>
                  <a:schemeClr val="tx2"/>
                </a:solidFill>
              </a:rPr>
              <a:t>Inadvertent </a:t>
            </a:r>
            <a:r>
              <a:rPr lang="en-US" sz="2000" dirty="0" smtClean="0">
                <a:solidFill>
                  <a:schemeClr val="tx2"/>
                </a:solidFill>
              </a:rPr>
              <a:t>Gain/Loss</a:t>
            </a:r>
            <a:endParaRPr lang="en-US" sz="2000" dirty="0">
              <a:solidFill>
                <a:schemeClr val="tx2"/>
              </a:solidFill>
            </a:endParaRPr>
          </a:p>
          <a:p>
            <a:pPr marL="285750" indent="-285750">
              <a:spcBef>
                <a:spcPts val="1800"/>
              </a:spcBef>
              <a:buFont typeface="Arial" panose="020B0604020202020204" pitchFamily="34" charset="0"/>
              <a:buChar char="•"/>
            </a:pPr>
            <a:r>
              <a:rPr lang="en-US" sz="2000" dirty="0">
                <a:solidFill>
                  <a:schemeClr val="tx2"/>
                </a:solidFill>
              </a:rPr>
              <a:t>Cancel </a:t>
            </a:r>
            <a:r>
              <a:rPr lang="en-US" sz="2000" dirty="0" smtClean="0">
                <a:solidFill>
                  <a:schemeClr val="tx2"/>
                </a:solidFill>
              </a:rPr>
              <a:t>With/Without </a:t>
            </a:r>
            <a:r>
              <a:rPr lang="en-US" sz="2000" dirty="0">
                <a:solidFill>
                  <a:schemeClr val="tx2"/>
                </a:solidFill>
              </a:rPr>
              <a:t>Approval</a:t>
            </a:r>
          </a:p>
          <a:p>
            <a:pPr marL="285750" indent="-285750">
              <a:spcBef>
                <a:spcPts val="1800"/>
              </a:spcBef>
              <a:buFont typeface="Arial" panose="020B0604020202020204" pitchFamily="34" charset="0"/>
              <a:buChar char="•"/>
            </a:pPr>
            <a:r>
              <a:rPr lang="en-US" sz="2000" dirty="0">
                <a:solidFill>
                  <a:schemeClr val="tx2"/>
                </a:solidFill>
              </a:rPr>
              <a:t>Switch Hold </a:t>
            </a:r>
            <a:r>
              <a:rPr lang="en-US" sz="2000" dirty="0" smtClean="0">
                <a:solidFill>
                  <a:schemeClr val="tx2"/>
                </a:solidFill>
              </a:rPr>
              <a:t>Removal</a:t>
            </a:r>
          </a:p>
          <a:p>
            <a:pPr marL="285750" indent="-285750">
              <a:spcBef>
                <a:spcPts val="1800"/>
              </a:spcBef>
              <a:buFont typeface="Arial" panose="020B0604020202020204" pitchFamily="34" charset="0"/>
              <a:buChar char="•"/>
            </a:pPr>
            <a:r>
              <a:rPr lang="en-US" sz="2000" dirty="0" smtClean="0">
                <a:solidFill>
                  <a:schemeClr val="tx2"/>
                </a:solidFill>
              </a:rPr>
              <a:t>Data Extract Variance (DEV) LSE Subtypes</a:t>
            </a:r>
          </a:p>
          <a:p>
            <a:pPr marL="285750" indent="-285750">
              <a:spcBef>
                <a:spcPts val="1800"/>
              </a:spcBef>
              <a:buFont typeface="Arial" panose="020B0604020202020204" pitchFamily="34" charset="0"/>
              <a:buChar char="•"/>
            </a:pPr>
            <a:r>
              <a:rPr lang="en-US" sz="2000" dirty="0" smtClean="0">
                <a:solidFill>
                  <a:schemeClr val="tx2"/>
                </a:solidFill>
              </a:rPr>
              <a:t>Email Functionality</a:t>
            </a:r>
          </a:p>
          <a:p>
            <a:pPr marL="285750" indent="-285750">
              <a:spcBef>
                <a:spcPts val="180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7808867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1604168"/>
          </a:xfrm>
        </p:spPr>
        <p:txBody>
          <a:bodyPr/>
          <a:lstStyle/>
          <a:p>
            <a:pPr marL="0" indent="0">
              <a:spcBef>
                <a:spcPts val="1800"/>
              </a:spcBef>
              <a:buNone/>
            </a:pPr>
            <a:r>
              <a:rPr lang="en-US" sz="2000" b="1" i="1" dirty="0"/>
              <a:t>True or </a:t>
            </a:r>
            <a:r>
              <a:rPr lang="en-US" sz="2000" b="1" i="1" dirty="0" smtClean="0"/>
              <a:t>False</a:t>
            </a:r>
          </a:p>
          <a:p>
            <a:pPr marL="0" indent="0">
              <a:spcBef>
                <a:spcPts val="1800"/>
              </a:spcBef>
              <a:buNone/>
            </a:pPr>
            <a:r>
              <a:rPr lang="en-US" sz="2000" dirty="0"/>
              <a:t>When submitting any Usage &amp; Billing </a:t>
            </a:r>
            <a:r>
              <a:rPr lang="en-US" sz="2000" dirty="0" err="1"/>
              <a:t>MarkeTrak</a:t>
            </a:r>
            <a:r>
              <a:rPr lang="en-US" sz="2000" dirty="0"/>
              <a:t>, if the STOP time is left blank it will be assumed it is the end of the 30 day period following the START time.</a:t>
            </a:r>
          </a:p>
        </p:txBody>
      </p:sp>
      <p:sp>
        <p:nvSpPr>
          <p:cNvPr id="4" name="Slide Number Placeholder 3"/>
          <p:cNvSpPr>
            <a:spLocks noGrp="1"/>
          </p:cNvSpPr>
          <p:nvPr>
            <p:ph type="sldNum" sz="quarter" idx="4"/>
          </p:nvPr>
        </p:nvSpPr>
        <p:spPr/>
        <p:txBody>
          <a:bodyPr/>
          <a:lstStyle/>
          <a:p>
            <a:fld id="{1D93BD3E-1E9A-4970-A6F7-E7AC52762E0C}" type="slidenum">
              <a:rPr lang="en-US" smtClean="0"/>
              <a:pPr/>
              <a:t>60</a:t>
            </a:fld>
            <a:endParaRPr lang="en-US"/>
          </a:p>
        </p:txBody>
      </p:sp>
      <p:sp>
        <p:nvSpPr>
          <p:cNvPr id="5" name="Content Placeholder 2"/>
          <p:cNvSpPr txBox="1">
            <a:spLocks/>
          </p:cNvSpPr>
          <p:nvPr/>
        </p:nvSpPr>
        <p:spPr>
          <a:xfrm>
            <a:off x="304800" y="32004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smtClean="0">
                <a:solidFill>
                  <a:schemeClr val="accent1"/>
                </a:solidFill>
              </a:rPr>
              <a:t>FALSE</a:t>
            </a:r>
          </a:p>
        </p:txBody>
      </p:sp>
      <p:sp>
        <p:nvSpPr>
          <p:cNvPr id="6" name="Rectangle 5"/>
          <p:cNvSpPr/>
          <p:nvPr/>
        </p:nvSpPr>
        <p:spPr>
          <a:xfrm>
            <a:off x="1524000" y="32004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72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61</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563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Training</a:t>
            </a:r>
            <a:endParaRPr lang="en-US" sz="1400" dirty="0">
              <a:solidFill>
                <a:schemeClr val="tx2"/>
              </a:solidFill>
            </a:endParaRPr>
          </a:p>
          <a:p>
            <a:pPr>
              <a:spcBef>
                <a:spcPts val="600"/>
              </a:spcBef>
            </a:pPr>
            <a:r>
              <a:rPr lang="en-US" sz="2800" b="1" dirty="0" smtClean="0">
                <a:solidFill>
                  <a:schemeClr val="tx2"/>
                </a:solidFill>
              </a:rPr>
              <a:t>Switch Hold</a:t>
            </a:r>
            <a:endParaRPr lang="en-US" sz="2800" dirty="0">
              <a:solidFill>
                <a:schemeClr val="tx2"/>
              </a:solidFill>
            </a:endParaRPr>
          </a:p>
        </p:txBody>
      </p:sp>
    </p:spTree>
    <p:extLst>
      <p:ext uri="{BB962C8B-B14F-4D97-AF65-F5344CB8AC3E}">
        <p14:creationId xmlns:p14="http://schemas.microsoft.com/office/powerpoint/2010/main" val="21727845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Overview</a:t>
            </a:r>
            <a:endParaRPr lang="en-US" b="1" dirty="0">
              <a:solidFill>
                <a:schemeClr val="accent1"/>
              </a:solidFill>
            </a:endParaRPr>
          </a:p>
        </p:txBody>
      </p:sp>
      <p:sp>
        <p:nvSpPr>
          <p:cNvPr id="3" name="Content Placeholder 2"/>
          <p:cNvSpPr>
            <a:spLocks noGrp="1"/>
          </p:cNvSpPr>
          <p:nvPr>
            <p:ph idx="1"/>
          </p:nvPr>
        </p:nvSpPr>
        <p:spPr>
          <a:xfrm>
            <a:off x="304800" y="914400"/>
            <a:ext cx="8534400" cy="5029200"/>
          </a:xfrm>
        </p:spPr>
        <p:txBody>
          <a:bodyPr/>
          <a:lstStyle/>
          <a:p>
            <a:pPr marL="0" indent="0">
              <a:spcBef>
                <a:spcPts val="1200"/>
              </a:spcBef>
              <a:buNone/>
            </a:pPr>
            <a:r>
              <a:rPr lang="en-US" sz="2000" dirty="0"/>
              <a:t>References and General Overview of Switch Hold Process</a:t>
            </a:r>
            <a:r>
              <a:rPr lang="en-US" sz="2000" dirty="0" smtClean="0"/>
              <a:t>:</a:t>
            </a:r>
            <a:endParaRPr lang="en-US" sz="2000" dirty="0"/>
          </a:p>
          <a:p>
            <a:pPr marL="0" indent="0">
              <a:spcBef>
                <a:spcPts val="1800"/>
              </a:spcBef>
              <a:buNone/>
            </a:pPr>
            <a:r>
              <a:rPr lang="en-US" sz="1800" b="1" u="sng" dirty="0"/>
              <a:t>PUCT Rule References</a:t>
            </a:r>
            <a:r>
              <a:rPr lang="en-US" sz="1800" dirty="0"/>
              <a:t>:</a:t>
            </a:r>
          </a:p>
          <a:p>
            <a:pPr>
              <a:spcBef>
                <a:spcPts val="1200"/>
              </a:spcBef>
            </a:pPr>
            <a:r>
              <a:rPr lang="en-US" sz="1800" dirty="0"/>
              <a:t>PUCT Subst. Rule 25.126, Adjustments due to Non-Compliant Meters and Meter Tampering in Areas where Customer Choice has been Introduced </a:t>
            </a:r>
          </a:p>
          <a:p>
            <a:pPr>
              <a:spcBef>
                <a:spcPts val="1200"/>
              </a:spcBef>
            </a:pPr>
            <a:r>
              <a:rPr lang="en-US" sz="1800" dirty="0"/>
              <a:t>PUCT Subst. Rule 25.480, Bill Payments and </a:t>
            </a:r>
            <a:r>
              <a:rPr lang="en-US" sz="1800" dirty="0" smtClean="0"/>
              <a:t>Adjustments</a:t>
            </a:r>
            <a:endParaRPr lang="en-US" sz="1800" dirty="0"/>
          </a:p>
          <a:p>
            <a:pPr marL="0" indent="0">
              <a:spcBef>
                <a:spcPts val="1800"/>
              </a:spcBef>
              <a:buNone/>
            </a:pPr>
            <a:r>
              <a:rPr lang="en-US" sz="1800" b="1" u="sng" dirty="0"/>
              <a:t>Retail Market Guide References</a:t>
            </a:r>
            <a:r>
              <a:rPr lang="en-US" sz="1800" dirty="0"/>
              <a:t>:</a:t>
            </a:r>
          </a:p>
          <a:p>
            <a:pPr>
              <a:spcBef>
                <a:spcPts val="1200"/>
              </a:spcBef>
            </a:pPr>
            <a:r>
              <a:rPr lang="en-US" sz="1800" dirty="0"/>
              <a:t>7.16, Business Processes &amp; Communications Related to Meter Tampering</a:t>
            </a:r>
          </a:p>
          <a:p>
            <a:pPr lvl="1">
              <a:spcBef>
                <a:spcPts val="1200"/>
              </a:spcBef>
            </a:pPr>
            <a:r>
              <a:rPr lang="en-US" sz="1800" dirty="0"/>
              <a:t>7.16.4.3, Removal of a Switch Hold for Meter Tampering for Purposes of a Move </a:t>
            </a:r>
            <a:r>
              <a:rPr lang="en-US" sz="1800" dirty="0" smtClean="0"/>
              <a:t>In</a:t>
            </a:r>
            <a:endParaRPr lang="en-US" sz="1800" dirty="0"/>
          </a:p>
          <a:p>
            <a:pPr>
              <a:spcBef>
                <a:spcPts val="1200"/>
              </a:spcBef>
            </a:pPr>
            <a:r>
              <a:rPr lang="en-US" sz="1800" dirty="0"/>
              <a:t>7.17, Business Processes &amp; Communications Related for Switch Holds Related to Deferred Payment Plans</a:t>
            </a:r>
          </a:p>
          <a:p>
            <a:pPr lvl="1">
              <a:spcBef>
                <a:spcPts val="1200"/>
              </a:spcBef>
            </a:pPr>
            <a:r>
              <a:rPr lang="en-US" sz="1800" dirty="0"/>
              <a:t>7.17.3.3, Removal of a Switch Hold for Deferred Payment Plans for Purposes of a Move In</a:t>
            </a:r>
          </a:p>
        </p:txBody>
      </p:sp>
      <p:sp>
        <p:nvSpPr>
          <p:cNvPr id="4" name="Slide Number Placeholder 3"/>
          <p:cNvSpPr>
            <a:spLocks noGrp="1"/>
          </p:cNvSpPr>
          <p:nvPr>
            <p:ph type="sldNum" sz="quarter" idx="4"/>
          </p:nvPr>
        </p:nvSpPr>
        <p:spPr/>
        <p:txBody>
          <a:bodyPr/>
          <a:lstStyle/>
          <a:p>
            <a:fld id="{1D93BD3E-1E9A-4970-A6F7-E7AC52762E0C}" type="slidenum">
              <a:rPr lang="en-US" smtClean="0"/>
              <a:pPr/>
              <a:t>63</a:t>
            </a:fld>
            <a:endParaRPr lang="en-US"/>
          </a:p>
        </p:txBody>
      </p:sp>
    </p:spTree>
    <p:extLst>
      <p:ext uri="{BB962C8B-B14F-4D97-AF65-F5344CB8AC3E}">
        <p14:creationId xmlns:p14="http://schemas.microsoft.com/office/powerpoint/2010/main" val="7143245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0" indent="0">
              <a:spcBef>
                <a:spcPts val="1200"/>
              </a:spcBef>
              <a:buNone/>
            </a:pPr>
            <a:r>
              <a:rPr lang="en-US" sz="2000" b="1" dirty="0" smtClean="0"/>
              <a:t>How </a:t>
            </a:r>
            <a:r>
              <a:rPr lang="en-US" sz="2000" b="1" dirty="0"/>
              <a:t>it works</a:t>
            </a:r>
            <a:r>
              <a:rPr lang="en-US" sz="2000" b="1" dirty="0" smtClean="0"/>
              <a:t>:</a:t>
            </a:r>
            <a:endParaRPr lang="en-US" sz="2000" b="1" dirty="0"/>
          </a:p>
          <a:p>
            <a:pPr>
              <a:spcBef>
                <a:spcPts val="1200"/>
              </a:spcBef>
              <a:buFont typeface="+mj-lt"/>
              <a:buAutoNum type="arabicParenR"/>
            </a:pPr>
            <a:r>
              <a:rPr lang="en-US" sz="1800" dirty="0"/>
              <a:t>When a requesting CR submits a Move-In request for an ESIID with a Switch Hold, the requesting CR must initiate the appropriate </a:t>
            </a:r>
            <a:r>
              <a:rPr lang="en-US" sz="1800" dirty="0" err="1"/>
              <a:t>MarkeTrak</a:t>
            </a:r>
            <a:r>
              <a:rPr lang="en-US" sz="1800" dirty="0"/>
              <a:t> (MT) issue to begin the Switch Hold removal process.</a:t>
            </a:r>
          </a:p>
          <a:p>
            <a:pPr lvl="1">
              <a:spcBef>
                <a:spcPts val="1200"/>
              </a:spcBef>
            </a:pPr>
            <a:r>
              <a:rPr lang="en-US" sz="1800" dirty="0"/>
              <a:t>Only one </a:t>
            </a:r>
            <a:r>
              <a:rPr lang="en-US" sz="1800" dirty="0" err="1"/>
              <a:t>MarkeTrak</a:t>
            </a:r>
            <a:r>
              <a:rPr lang="en-US" sz="1800" dirty="0"/>
              <a:t> issue per ESIID</a:t>
            </a:r>
            <a:r>
              <a:rPr lang="en-US" sz="1800" dirty="0" smtClean="0"/>
              <a:t>.</a:t>
            </a:r>
            <a:endParaRPr lang="en-US" sz="1800" dirty="0"/>
          </a:p>
          <a:p>
            <a:pPr>
              <a:spcBef>
                <a:spcPts val="1200"/>
              </a:spcBef>
              <a:buFont typeface="+mj-lt"/>
              <a:buAutoNum type="arabicParenR"/>
            </a:pPr>
            <a:r>
              <a:rPr lang="en-US" sz="1800" dirty="0"/>
              <a:t>The TDSP, current REP of Record, and requesting CR will work together to determine if the new occupant is in any way associated with the current occupant who is subject to Switch Hold, and </a:t>
            </a:r>
            <a:r>
              <a:rPr lang="en-US" sz="1800" b="1" i="1" dirty="0"/>
              <a:t>the MT issue must be resolved within four (4) business hours</a:t>
            </a:r>
            <a:r>
              <a:rPr lang="en-US" sz="1800" dirty="0" smtClean="0"/>
              <a:t>.</a:t>
            </a:r>
            <a:endParaRPr lang="en-US" sz="1800" dirty="0"/>
          </a:p>
          <a:p>
            <a:pPr>
              <a:spcBef>
                <a:spcPts val="1200"/>
              </a:spcBef>
              <a:buFont typeface="+mj-lt"/>
              <a:buAutoNum type="arabicParenR"/>
            </a:pPr>
            <a:r>
              <a:rPr lang="en-US" sz="1800" dirty="0"/>
              <a:t>The requesting CR must provide one of several PUCT-approved forms of documentation for all MPs involved to review.</a:t>
            </a:r>
          </a:p>
          <a:p>
            <a:pPr marL="457200" lvl="1" indent="0">
              <a:spcBef>
                <a:spcPts val="1200"/>
              </a:spcBef>
              <a:buNone/>
            </a:pPr>
            <a:r>
              <a:rPr lang="en-US" sz="1600" dirty="0"/>
              <a:t>List of approved documentation can be found here:</a:t>
            </a:r>
          </a:p>
          <a:p>
            <a:pPr lvl="1">
              <a:spcBef>
                <a:spcPts val="1200"/>
              </a:spcBef>
            </a:pPr>
            <a:r>
              <a:rPr lang="en-US" sz="1600" dirty="0"/>
              <a:t>Retail Market Guide 7.16.4.3.2 (Removal of Switch Hold for Meter Tampering)</a:t>
            </a:r>
          </a:p>
          <a:p>
            <a:pPr lvl="1">
              <a:spcBef>
                <a:spcPts val="1200"/>
              </a:spcBef>
            </a:pPr>
            <a:r>
              <a:rPr lang="en-US" sz="1600" dirty="0"/>
              <a:t>Retail Market Guide  7.17.3.3.2 (Removal of Switch Hold for Deferred Payment Plan)</a:t>
            </a:r>
          </a:p>
        </p:txBody>
      </p:sp>
      <p:sp>
        <p:nvSpPr>
          <p:cNvPr id="4" name="Slide Number Placeholder 3"/>
          <p:cNvSpPr>
            <a:spLocks noGrp="1"/>
          </p:cNvSpPr>
          <p:nvPr>
            <p:ph type="sldNum" sz="quarter" idx="4"/>
          </p:nvPr>
        </p:nvSpPr>
        <p:spPr/>
        <p:txBody>
          <a:bodyPr/>
          <a:lstStyle/>
          <a:p>
            <a:fld id="{1D93BD3E-1E9A-4970-A6F7-E7AC52762E0C}" type="slidenum">
              <a:rPr lang="en-US" smtClean="0"/>
              <a:pPr/>
              <a:t>64</a:t>
            </a:fld>
            <a:endParaRPr lang="en-US"/>
          </a:p>
        </p:txBody>
      </p:sp>
    </p:spTree>
    <p:extLst>
      <p:ext uri="{BB962C8B-B14F-4D97-AF65-F5344CB8AC3E}">
        <p14:creationId xmlns:p14="http://schemas.microsoft.com/office/powerpoint/2010/main" val="36632646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2819400"/>
          </a:xfrm>
        </p:spPr>
        <p:txBody>
          <a:bodyPr/>
          <a:lstStyle/>
          <a:p>
            <a:pPr marL="0" indent="0">
              <a:spcBef>
                <a:spcPts val="1800"/>
              </a:spcBef>
              <a:buNone/>
            </a:pPr>
            <a:r>
              <a:rPr lang="en-US" sz="2000" b="1" dirty="0"/>
              <a:t>How it works</a:t>
            </a:r>
            <a:r>
              <a:rPr lang="en-US" sz="2000" b="1" dirty="0" smtClean="0"/>
              <a:t>: </a:t>
            </a:r>
          </a:p>
          <a:p>
            <a:pPr>
              <a:spcBef>
                <a:spcPts val="1800"/>
              </a:spcBef>
              <a:buFont typeface="+mj-lt"/>
              <a:buAutoNum type="arabicParenR" startAt="4"/>
            </a:pPr>
            <a:r>
              <a:rPr lang="en-US" sz="2000" dirty="0" smtClean="0"/>
              <a:t>If it is determined that the New Occupant is not  associated with Customer of Record, the TDSP will remove all Switch Hold(s) applied to the ESIID.</a:t>
            </a:r>
          </a:p>
          <a:p>
            <a:pPr>
              <a:spcBef>
                <a:spcPts val="1800"/>
              </a:spcBef>
              <a:buFont typeface="+mj-lt"/>
              <a:buAutoNum type="arabicParenR" startAt="4"/>
            </a:pPr>
            <a:r>
              <a:rPr lang="en-US" sz="2000" dirty="0" smtClean="0"/>
              <a:t>If </a:t>
            </a:r>
            <a:r>
              <a:rPr lang="en-US" sz="2000" dirty="0"/>
              <a:t>an issue has been open for more than four (4) business hours without resolution, the TDSP will make the final decision as to whether or not the switch hold will remain</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65</a:t>
            </a:fld>
            <a:endParaRPr lang="en-US"/>
          </a:p>
        </p:txBody>
      </p:sp>
    </p:spTree>
    <p:extLst>
      <p:ext uri="{BB962C8B-B14F-4D97-AF65-F5344CB8AC3E}">
        <p14:creationId xmlns:p14="http://schemas.microsoft.com/office/powerpoint/2010/main" val="42484830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5029200"/>
          </a:xfrm>
        </p:spPr>
        <p:txBody>
          <a:bodyPr/>
          <a:lstStyle/>
          <a:p>
            <a:pPr marL="0" indent="0">
              <a:spcBef>
                <a:spcPts val="1200"/>
              </a:spcBef>
              <a:buNone/>
            </a:pPr>
            <a:r>
              <a:rPr lang="en-US" sz="2000" b="1" dirty="0" smtClean="0"/>
              <a:t>What </a:t>
            </a:r>
            <a:r>
              <a:rPr lang="en-US" sz="2000" b="1" dirty="0"/>
              <a:t>does it mean: Four (4) Business Hours</a:t>
            </a:r>
            <a:r>
              <a:rPr lang="en-US" sz="2000" b="1" dirty="0" smtClean="0"/>
              <a:t>?</a:t>
            </a:r>
          </a:p>
          <a:p>
            <a:pPr>
              <a:spcBef>
                <a:spcPts val="1200"/>
              </a:spcBef>
            </a:pPr>
            <a:r>
              <a:rPr lang="en-US" sz="1800" dirty="0" err="1"/>
              <a:t>MarkeTrak</a:t>
            </a:r>
            <a:r>
              <a:rPr lang="en-US" sz="1800" dirty="0"/>
              <a:t> Switch Hold Removals are worked during Business Hours only (Monday-Friday, 8:00AM-5:00PM)</a:t>
            </a:r>
          </a:p>
          <a:p>
            <a:pPr>
              <a:spcBef>
                <a:spcPts val="1200"/>
              </a:spcBef>
            </a:pPr>
            <a:r>
              <a:rPr lang="en-US" sz="1800" dirty="0"/>
              <a:t>Market Participant Timelines:</a:t>
            </a:r>
          </a:p>
          <a:p>
            <a:pPr lvl="1">
              <a:spcBef>
                <a:spcPts val="1200"/>
              </a:spcBef>
            </a:pPr>
            <a:r>
              <a:rPr lang="en-US" sz="1800" dirty="0"/>
              <a:t>TDSP “Initial” review: one (1) business hour</a:t>
            </a:r>
          </a:p>
          <a:p>
            <a:pPr lvl="1">
              <a:spcBef>
                <a:spcPts val="1200"/>
              </a:spcBef>
            </a:pPr>
            <a:r>
              <a:rPr lang="en-US" sz="1800" dirty="0"/>
              <a:t>Current REP of Record review: one and a half (1.5) business hours</a:t>
            </a:r>
          </a:p>
          <a:p>
            <a:pPr lvl="1">
              <a:spcBef>
                <a:spcPts val="1200"/>
              </a:spcBef>
            </a:pPr>
            <a:r>
              <a:rPr lang="en-US" sz="1800" dirty="0"/>
              <a:t>TDSP “Final” review: one and a half (1.5) business hours (or any remaining time within the four-hour period)</a:t>
            </a:r>
          </a:p>
          <a:p>
            <a:pPr>
              <a:spcBef>
                <a:spcPts val="1200"/>
              </a:spcBef>
            </a:pPr>
            <a:r>
              <a:rPr lang="en-US" sz="1800" dirty="0"/>
              <a:t>If issue remains unresolved at the end of a business day, the Responsible MP’s time will resume next business day at 8:00AM</a:t>
            </a:r>
          </a:p>
          <a:p>
            <a:pPr lvl="1">
              <a:spcBef>
                <a:spcPts val="1200"/>
              </a:spcBef>
            </a:pPr>
            <a:r>
              <a:rPr lang="en-US" sz="1800" dirty="0"/>
              <a:t>Example: REP of Record is assigned the issue at 4:00PM Friday.  Business hours cease at 5:00PM </a:t>
            </a:r>
            <a:r>
              <a:rPr lang="en-US" sz="1800" dirty="0" smtClean="0"/>
              <a:t>Friday. Business </a:t>
            </a:r>
            <a:r>
              <a:rPr lang="en-US" sz="1800" dirty="0"/>
              <a:t>hours resume 8:00AM </a:t>
            </a:r>
            <a:r>
              <a:rPr lang="en-US" sz="1800" dirty="0" smtClean="0"/>
              <a:t>Monday. REP </a:t>
            </a:r>
            <a:r>
              <a:rPr lang="en-US" sz="1800" dirty="0"/>
              <a:t>of Record has until 8:30 AM Monday to respond, for a total of one and a half business hours as Responsible MP</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66</a:t>
            </a:fld>
            <a:endParaRPr lang="en-US"/>
          </a:p>
        </p:txBody>
      </p:sp>
    </p:spTree>
    <p:extLst>
      <p:ext uri="{BB962C8B-B14F-4D97-AF65-F5344CB8AC3E}">
        <p14:creationId xmlns:p14="http://schemas.microsoft.com/office/powerpoint/2010/main" val="20753445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000" b="1" dirty="0"/>
              <a:t>Standard Documentation </a:t>
            </a:r>
            <a:r>
              <a:rPr lang="en-US" sz="2000" b="1" dirty="0" smtClean="0"/>
              <a:t>Requirements</a:t>
            </a:r>
            <a:endParaRPr lang="en-US" sz="2000" b="1" dirty="0"/>
          </a:p>
          <a:p>
            <a:pPr marL="0" indent="0">
              <a:spcBef>
                <a:spcPts val="1800"/>
              </a:spcBef>
              <a:buNone/>
            </a:pPr>
            <a:r>
              <a:rPr lang="en-US" sz="1800" dirty="0"/>
              <a:t>Per RMG 7.16 &amp; 7.17, the Requesting CR must include the New Occupant Statement (RMG Appendix J2) </a:t>
            </a:r>
            <a:r>
              <a:rPr lang="en-US" sz="1800" b="1" u="sng" dirty="0"/>
              <a:t>AND</a:t>
            </a:r>
            <a:r>
              <a:rPr lang="en-US" sz="1800" dirty="0"/>
              <a:t> one of the following</a:t>
            </a:r>
            <a:r>
              <a:rPr lang="en-US" sz="1800" dirty="0" smtClean="0"/>
              <a:t>:</a:t>
            </a:r>
            <a:endParaRPr lang="en-US" sz="1800" dirty="0"/>
          </a:p>
          <a:p>
            <a:pPr>
              <a:spcBef>
                <a:spcPts val="1800"/>
              </a:spcBef>
            </a:pPr>
            <a:r>
              <a:rPr lang="en-US" sz="1800" dirty="0"/>
              <a:t>Copy of a current signed lease;</a:t>
            </a:r>
          </a:p>
          <a:p>
            <a:pPr>
              <a:spcBef>
                <a:spcPts val="1800"/>
              </a:spcBef>
            </a:pPr>
            <a:r>
              <a:rPr lang="en-US" sz="1800" dirty="0"/>
              <a:t>Notarized Affidavit of Landlord (RMG Appendix J9);</a:t>
            </a:r>
          </a:p>
          <a:p>
            <a:pPr>
              <a:spcBef>
                <a:spcPts val="1800"/>
              </a:spcBef>
            </a:pPr>
            <a:r>
              <a:rPr lang="en-US" sz="1800" dirty="0"/>
              <a:t>Utility bill, in new occupant’s name, dated within last two months from a different Premise address;</a:t>
            </a:r>
          </a:p>
          <a:p>
            <a:pPr>
              <a:spcBef>
                <a:spcPts val="1800"/>
              </a:spcBef>
            </a:pPr>
            <a:r>
              <a:rPr lang="en-US" sz="1800" dirty="0"/>
              <a:t>Closing documents indicating transfer of ownership occurred subsequent to Switch Hold applied to Premise; or</a:t>
            </a:r>
          </a:p>
          <a:p>
            <a:pPr>
              <a:spcBef>
                <a:spcPts val="1800"/>
              </a:spcBef>
            </a:pPr>
            <a:r>
              <a:rPr lang="en-US" sz="1800" dirty="0"/>
              <a:t>Certificate of occupancy</a:t>
            </a:r>
          </a:p>
        </p:txBody>
      </p:sp>
      <p:sp>
        <p:nvSpPr>
          <p:cNvPr id="4" name="Slide Number Placeholder 3"/>
          <p:cNvSpPr>
            <a:spLocks noGrp="1"/>
          </p:cNvSpPr>
          <p:nvPr>
            <p:ph type="sldNum" sz="quarter" idx="4"/>
          </p:nvPr>
        </p:nvSpPr>
        <p:spPr/>
        <p:txBody>
          <a:bodyPr/>
          <a:lstStyle/>
          <a:p>
            <a:fld id="{1D93BD3E-1E9A-4970-A6F7-E7AC52762E0C}" type="slidenum">
              <a:rPr lang="en-US" smtClean="0"/>
              <a:pPr/>
              <a:t>67</a:t>
            </a:fld>
            <a:endParaRPr lang="en-US"/>
          </a:p>
        </p:txBody>
      </p:sp>
    </p:spTree>
    <p:extLst>
      <p:ext uri="{BB962C8B-B14F-4D97-AF65-F5344CB8AC3E}">
        <p14:creationId xmlns:p14="http://schemas.microsoft.com/office/powerpoint/2010/main" val="26451251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marL="0" indent="0">
              <a:spcBef>
                <a:spcPts val="1000"/>
              </a:spcBef>
              <a:buNone/>
            </a:pPr>
            <a:r>
              <a:rPr lang="en-US" sz="1800" b="1" dirty="0"/>
              <a:t>Standard Documentation “Best Practices</a:t>
            </a:r>
            <a:r>
              <a:rPr lang="en-US" sz="1800" b="1" dirty="0" smtClean="0"/>
              <a:t>”</a:t>
            </a:r>
            <a:endParaRPr lang="en-US" sz="1800" b="1" dirty="0"/>
          </a:p>
          <a:p>
            <a:pPr marL="0" indent="0">
              <a:spcBef>
                <a:spcPts val="1000"/>
              </a:spcBef>
              <a:buNone/>
            </a:pPr>
            <a:r>
              <a:rPr lang="en-US" sz="1600" dirty="0"/>
              <a:t>TDSPs will review all supplied documentation for completeness.  For quickest resolution, the documentation provided should include:</a:t>
            </a:r>
          </a:p>
          <a:p>
            <a:pPr>
              <a:spcBef>
                <a:spcPts val="1000"/>
              </a:spcBef>
            </a:pPr>
            <a:r>
              <a:rPr lang="en-US" sz="1600" b="1" dirty="0"/>
              <a:t>Current Signed </a:t>
            </a:r>
            <a:r>
              <a:rPr lang="en-US" sz="1600" b="1" dirty="0" smtClean="0"/>
              <a:t>Lease</a:t>
            </a:r>
            <a:endParaRPr lang="en-US" sz="1600" b="1" dirty="0"/>
          </a:p>
          <a:p>
            <a:pPr lvl="1">
              <a:spcBef>
                <a:spcPts val="1000"/>
              </a:spcBef>
            </a:pPr>
            <a:r>
              <a:rPr lang="en-US" sz="1400" dirty="0"/>
              <a:t>Customer name, service address, portion of lease signed by both landlord and tenant</a:t>
            </a:r>
          </a:p>
          <a:p>
            <a:pPr lvl="1">
              <a:spcBef>
                <a:spcPts val="1000"/>
              </a:spcBef>
            </a:pPr>
            <a:r>
              <a:rPr lang="en-US" sz="1400" dirty="0"/>
              <a:t>Any expired agreements or agreement not signed by all parties will be rejected by TDSP</a:t>
            </a:r>
          </a:p>
          <a:p>
            <a:pPr>
              <a:spcBef>
                <a:spcPts val="1000"/>
              </a:spcBef>
            </a:pPr>
            <a:r>
              <a:rPr lang="en-US" sz="1600" b="1" dirty="0"/>
              <a:t>Utility bill</a:t>
            </a:r>
          </a:p>
          <a:p>
            <a:pPr lvl="1">
              <a:spcBef>
                <a:spcPts val="1000"/>
              </a:spcBef>
            </a:pPr>
            <a:r>
              <a:rPr lang="en-US" sz="1400" dirty="0"/>
              <a:t>New Occupant’s name and service address should be visible</a:t>
            </a:r>
          </a:p>
          <a:p>
            <a:pPr lvl="1">
              <a:spcBef>
                <a:spcPts val="1000"/>
              </a:spcBef>
            </a:pPr>
            <a:r>
              <a:rPr lang="en-US" sz="1400" dirty="0"/>
              <a:t>Dated within last two months from a different Premise address</a:t>
            </a:r>
          </a:p>
          <a:p>
            <a:pPr>
              <a:spcBef>
                <a:spcPts val="1000"/>
              </a:spcBef>
            </a:pPr>
            <a:r>
              <a:rPr lang="en-US" sz="1600" b="1" dirty="0" smtClean="0"/>
              <a:t>Closing </a:t>
            </a:r>
            <a:r>
              <a:rPr lang="en-US" sz="1600" b="1" dirty="0"/>
              <a:t>Documents</a:t>
            </a:r>
          </a:p>
          <a:p>
            <a:pPr lvl="1">
              <a:spcBef>
                <a:spcPts val="1000"/>
              </a:spcBef>
            </a:pPr>
            <a:r>
              <a:rPr lang="en-US" sz="1400" dirty="0"/>
              <a:t>New Occupant’s name and service address should be visible </a:t>
            </a:r>
          </a:p>
          <a:p>
            <a:pPr lvl="1">
              <a:spcBef>
                <a:spcPts val="1000"/>
              </a:spcBef>
            </a:pPr>
            <a:r>
              <a:rPr lang="en-US" sz="1400" dirty="0"/>
              <a:t>Indicating transfer of ownership occurring after Switch Hold was applied</a:t>
            </a:r>
          </a:p>
          <a:p>
            <a:pPr>
              <a:spcBef>
                <a:spcPts val="1000"/>
              </a:spcBef>
            </a:pPr>
            <a:r>
              <a:rPr lang="en-US" sz="1600" b="1" dirty="0"/>
              <a:t>Affidavit of Landlord</a:t>
            </a:r>
          </a:p>
          <a:p>
            <a:pPr lvl="1">
              <a:spcBef>
                <a:spcPts val="1000"/>
              </a:spcBef>
            </a:pPr>
            <a:r>
              <a:rPr lang="en-US" sz="1400" dirty="0"/>
              <a:t>Notarized</a:t>
            </a:r>
          </a:p>
          <a:p>
            <a:pPr lvl="1">
              <a:spcBef>
                <a:spcPts val="1000"/>
              </a:spcBef>
            </a:pPr>
            <a:r>
              <a:rPr lang="en-US" sz="1400" dirty="0"/>
              <a:t>If form Appendix J9 is not used, the document must contain all data elements required within J9</a:t>
            </a:r>
          </a:p>
        </p:txBody>
      </p:sp>
      <p:sp>
        <p:nvSpPr>
          <p:cNvPr id="4" name="Slide Number Placeholder 3"/>
          <p:cNvSpPr>
            <a:spLocks noGrp="1"/>
          </p:cNvSpPr>
          <p:nvPr>
            <p:ph type="sldNum" sz="quarter" idx="4"/>
          </p:nvPr>
        </p:nvSpPr>
        <p:spPr/>
        <p:txBody>
          <a:bodyPr/>
          <a:lstStyle/>
          <a:p>
            <a:fld id="{1D93BD3E-1E9A-4970-A6F7-E7AC52762E0C}" type="slidenum">
              <a:rPr lang="en-US" smtClean="0"/>
              <a:pPr/>
              <a:t>68</a:t>
            </a:fld>
            <a:endParaRPr lang="en-US"/>
          </a:p>
        </p:txBody>
      </p:sp>
    </p:spTree>
    <p:extLst>
      <p:ext uri="{BB962C8B-B14F-4D97-AF65-F5344CB8AC3E}">
        <p14:creationId xmlns:p14="http://schemas.microsoft.com/office/powerpoint/2010/main" val="16623274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b="1" dirty="0"/>
              <a:t>Continuous Service Agreement (CSA) Documentation Requirements</a:t>
            </a:r>
          </a:p>
          <a:p>
            <a:pPr>
              <a:spcBef>
                <a:spcPts val="1800"/>
              </a:spcBef>
            </a:pPr>
            <a:r>
              <a:rPr lang="en-US" sz="2000" dirty="0"/>
              <a:t>For a premise where a CSA agreement is present, only the CSA form in Appendix J4/J5 is required.  The New Occupant Statement does not need to accompany the CSA form, and it does not need to be notarized.</a:t>
            </a:r>
          </a:p>
          <a:p>
            <a:pPr>
              <a:spcBef>
                <a:spcPts val="1800"/>
              </a:spcBef>
            </a:pPr>
            <a:r>
              <a:rPr lang="en-US" sz="2000" dirty="0"/>
              <a:t>The Requesting CR must be the CSA provider, established via 814_18 CSA Add transaction.</a:t>
            </a:r>
          </a:p>
          <a:p>
            <a:pPr>
              <a:spcBef>
                <a:spcPts val="1800"/>
              </a:spcBef>
            </a:pPr>
            <a:r>
              <a:rPr lang="en-US" sz="2000" dirty="0"/>
              <a:t>If there is not an actual CSA, the Requesting CR must use the previously mentioned process.</a:t>
            </a:r>
          </a:p>
          <a:p>
            <a:pPr lvl="1">
              <a:spcBef>
                <a:spcPts val="1800"/>
              </a:spcBef>
            </a:pPr>
            <a:r>
              <a:rPr lang="en-US" sz="2000" dirty="0"/>
              <a:t>New Occupant Statement + documentation</a:t>
            </a:r>
          </a:p>
          <a:p>
            <a:pPr lvl="1">
              <a:spcBef>
                <a:spcPts val="1800"/>
              </a:spcBef>
            </a:pPr>
            <a:r>
              <a:rPr lang="en-US" sz="2000" dirty="0"/>
              <a:t>Example: Non-CSA vacant agreement</a:t>
            </a:r>
          </a:p>
        </p:txBody>
      </p:sp>
      <p:sp>
        <p:nvSpPr>
          <p:cNvPr id="4" name="Slide Number Placeholder 3"/>
          <p:cNvSpPr>
            <a:spLocks noGrp="1"/>
          </p:cNvSpPr>
          <p:nvPr>
            <p:ph type="sldNum" sz="quarter" idx="4"/>
          </p:nvPr>
        </p:nvSpPr>
        <p:spPr/>
        <p:txBody>
          <a:bodyPr/>
          <a:lstStyle/>
          <a:p>
            <a:fld id="{1D93BD3E-1E9A-4970-A6F7-E7AC52762E0C}" type="slidenum">
              <a:rPr lang="en-US" smtClean="0"/>
              <a:pPr/>
              <a:t>69</a:t>
            </a:fld>
            <a:endParaRPr lang="en-US"/>
          </a:p>
        </p:txBody>
      </p:sp>
    </p:spTree>
    <p:extLst>
      <p:ext uri="{BB962C8B-B14F-4D97-AF65-F5344CB8AC3E}">
        <p14:creationId xmlns:p14="http://schemas.microsoft.com/office/powerpoint/2010/main" val="1947548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smtClean="0"/>
              <a:t>MarkeTrak</a:t>
            </a:r>
            <a:r>
              <a:rPr lang="en-US" dirty="0" smtClean="0"/>
              <a:t> Training Objectives</a:t>
            </a:r>
            <a:endParaRPr lang="en-US" dirty="0"/>
          </a:p>
        </p:txBody>
      </p:sp>
      <p:sp>
        <p:nvSpPr>
          <p:cNvPr id="3" name="Content Placeholder 2"/>
          <p:cNvSpPr>
            <a:spLocks noGrp="1"/>
          </p:cNvSpPr>
          <p:nvPr>
            <p:ph idx="1"/>
          </p:nvPr>
        </p:nvSpPr>
        <p:spPr>
          <a:xfrm>
            <a:off x="4513106" y="1645380"/>
            <a:ext cx="4207074" cy="3096553"/>
          </a:xfrm>
        </p:spPr>
        <p:txBody>
          <a:bodyPr/>
          <a:lstStyle/>
          <a:p>
            <a:pPr>
              <a:spcBef>
                <a:spcPts val="0"/>
              </a:spcBef>
              <a:spcAft>
                <a:spcPts val="1200"/>
              </a:spcAft>
            </a:pPr>
            <a:r>
              <a:rPr lang="en-US" sz="1800" dirty="0" smtClean="0"/>
              <a:t>Cancel with Approval</a:t>
            </a:r>
          </a:p>
          <a:p>
            <a:pPr>
              <a:spcBef>
                <a:spcPts val="0"/>
              </a:spcBef>
              <a:spcAft>
                <a:spcPts val="1200"/>
              </a:spcAft>
            </a:pPr>
            <a:r>
              <a:rPr lang="en-US" sz="1800" dirty="0" smtClean="0"/>
              <a:t>Other Issues</a:t>
            </a:r>
          </a:p>
          <a:p>
            <a:pPr>
              <a:spcBef>
                <a:spcPts val="0"/>
              </a:spcBef>
              <a:spcAft>
                <a:spcPts val="1200"/>
              </a:spcAft>
            </a:pPr>
            <a:r>
              <a:rPr lang="en-US" sz="1800" dirty="0" smtClean="0"/>
              <a:t>Data Extract Variance (DEV) LSE (Load Serving Entity) and Data </a:t>
            </a:r>
            <a:r>
              <a:rPr lang="en-US" sz="1800" dirty="0"/>
              <a:t>Extract Variance (DEV</a:t>
            </a:r>
            <a:r>
              <a:rPr lang="en-US" sz="1800" dirty="0" smtClean="0"/>
              <a:t>) Non LSE </a:t>
            </a:r>
            <a:r>
              <a:rPr lang="en-US" sz="1800" dirty="0"/>
              <a:t>Issue </a:t>
            </a:r>
            <a:r>
              <a:rPr lang="en-US" sz="1800" dirty="0" smtClean="0"/>
              <a:t>Subtypes</a:t>
            </a:r>
          </a:p>
          <a:p>
            <a:pPr>
              <a:spcBef>
                <a:spcPts val="0"/>
              </a:spcBef>
              <a:spcAft>
                <a:spcPts val="1200"/>
              </a:spcAft>
            </a:pPr>
            <a:r>
              <a:rPr lang="en-US" sz="1800" dirty="0"/>
              <a:t>Inadvertent Gain (IAG)</a:t>
            </a:r>
          </a:p>
          <a:p>
            <a:pPr>
              <a:spcBef>
                <a:spcPts val="0"/>
              </a:spcBef>
              <a:spcAft>
                <a:spcPts val="1200"/>
              </a:spcAft>
            </a:pPr>
            <a:r>
              <a:rPr lang="en-US" sz="1800" dirty="0" smtClean="0"/>
              <a:t>GUI and Background Reporting</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7</a:t>
            </a:fld>
            <a:endParaRPr lang="en-US"/>
          </a:p>
        </p:txBody>
      </p:sp>
      <p:sp>
        <p:nvSpPr>
          <p:cNvPr id="5" name="Content Placeholder 2"/>
          <p:cNvSpPr txBox="1">
            <a:spLocks/>
          </p:cNvSpPr>
          <p:nvPr/>
        </p:nvSpPr>
        <p:spPr>
          <a:xfrm>
            <a:off x="457200" y="1066800"/>
            <a:ext cx="4721629" cy="5257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i="1" dirty="0" smtClean="0"/>
              <a:t>This training covers the following topics:</a:t>
            </a:r>
          </a:p>
          <a:p>
            <a:pPr marL="274320" indent="-274320">
              <a:spcBef>
                <a:spcPts val="0"/>
              </a:spcBef>
              <a:spcAft>
                <a:spcPts val="1200"/>
              </a:spcAft>
            </a:pPr>
            <a:r>
              <a:rPr lang="en-US" sz="1800" dirty="0" smtClean="0"/>
              <a:t>General </a:t>
            </a:r>
            <a:r>
              <a:rPr lang="en-US" sz="1800" dirty="0" err="1" smtClean="0"/>
              <a:t>MarkeTrak</a:t>
            </a:r>
            <a:r>
              <a:rPr lang="en-US" sz="1800" dirty="0" smtClean="0"/>
              <a:t> Navigation</a:t>
            </a:r>
          </a:p>
          <a:p>
            <a:pPr marL="274320" indent="-274320">
              <a:spcBef>
                <a:spcPts val="0"/>
              </a:spcBef>
              <a:spcAft>
                <a:spcPts val="1200"/>
              </a:spcAft>
            </a:pPr>
            <a:r>
              <a:rPr lang="en-US" sz="1800" dirty="0" smtClean="0"/>
              <a:t>Email Notifications</a:t>
            </a:r>
          </a:p>
          <a:p>
            <a:pPr marL="274320" indent="-274320">
              <a:spcBef>
                <a:spcPts val="0"/>
              </a:spcBef>
              <a:spcAft>
                <a:spcPts val="1200"/>
              </a:spcAft>
            </a:pPr>
            <a:r>
              <a:rPr lang="en-US" sz="1800" dirty="0" smtClean="0"/>
              <a:t>ERCOT </a:t>
            </a:r>
            <a:r>
              <a:rPr lang="en-US" sz="1800" dirty="0" err="1" smtClean="0"/>
              <a:t>ListServ</a:t>
            </a:r>
            <a:endParaRPr lang="en-US" sz="1800" dirty="0" smtClean="0"/>
          </a:p>
          <a:p>
            <a:pPr marL="274320" indent="-274320">
              <a:spcBef>
                <a:spcPts val="0"/>
              </a:spcBef>
              <a:spcAft>
                <a:spcPts val="1200"/>
              </a:spcAft>
            </a:pPr>
            <a:r>
              <a:rPr lang="en-US" sz="1800" dirty="0" smtClean="0"/>
              <a:t>Admin Functionality </a:t>
            </a:r>
          </a:p>
          <a:p>
            <a:pPr marL="274320" indent="-274320">
              <a:spcBef>
                <a:spcPts val="0"/>
              </a:spcBef>
              <a:spcAft>
                <a:spcPts val="1200"/>
              </a:spcAft>
            </a:pPr>
            <a:r>
              <a:rPr lang="en-US" sz="1800" dirty="0" smtClean="0"/>
              <a:t>Bulk Insert Process</a:t>
            </a:r>
          </a:p>
          <a:p>
            <a:pPr marL="274320" indent="-274320">
              <a:spcBef>
                <a:spcPts val="0"/>
              </a:spcBef>
              <a:spcAft>
                <a:spcPts val="1200"/>
              </a:spcAft>
            </a:pPr>
            <a:r>
              <a:rPr lang="en-US" sz="1800" dirty="0" smtClean="0"/>
              <a:t>Usage &amp; Billing</a:t>
            </a:r>
          </a:p>
          <a:p>
            <a:pPr marL="274320" indent="-274320">
              <a:spcBef>
                <a:spcPts val="0"/>
              </a:spcBef>
              <a:spcAft>
                <a:spcPts val="1200"/>
              </a:spcAft>
            </a:pPr>
            <a:r>
              <a:rPr lang="en-US" sz="1800" dirty="0" smtClean="0"/>
              <a:t>Missing Enrollments</a:t>
            </a:r>
          </a:p>
          <a:p>
            <a:pPr marL="274320" indent="-274320">
              <a:spcBef>
                <a:spcPts val="0"/>
              </a:spcBef>
              <a:spcAft>
                <a:spcPts val="1200"/>
              </a:spcAft>
            </a:pPr>
            <a:r>
              <a:rPr lang="en-US" sz="1800" dirty="0"/>
              <a:t>Switch Hold</a:t>
            </a:r>
          </a:p>
          <a:p>
            <a:pPr marL="274320" indent="-274320">
              <a:spcBef>
                <a:spcPts val="0"/>
              </a:spcBef>
              <a:spcAft>
                <a:spcPts val="1200"/>
              </a:spcAft>
            </a:pPr>
            <a:endParaRPr lang="en-US" sz="1800" dirty="0" smtClean="0"/>
          </a:p>
        </p:txBody>
      </p:sp>
    </p:spTree>
    <p:extLst>
      <p:ext uri="{BB962C8B-B14F-4D97-AF65-F5344CB8AC3E}">
        <p14:creationId xmlns:p14="http://schemas.microsoft.com/office/powerpoint/2010/main" val="30466534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“Happy Path” #1 – All users agree and switch hold is </a:t>
            </a:r>
            <a:r>
              <a:rPr lang="en-US" sz="2000" dirty="0" smtClean="0"/>
              <a:t>removed</a:t>
            </a:r>
            <a:endParaRPr lang="en-US" sz="2000" dirty="0"/>
          </a:p>
          <a:p>
            <a:pPr>
              <a:spcBef>
                <a:spcPts val="1800"/>
              </a:spcBef>
              <a:buFont typeface="+mj-lt"/>
              <a:buAutoNum type="arabicParenR"/>
            </a:pPr>
            <a:r>
              <a:rPr lang="en-US" sz="2000" dirty="0" smtClean="0"/>
              <a:t>Requesting CR selects </a:t>
            </a:r>
            <a:r>
              <a:rPr lang="en-US" sz="2000" b="1" dirty="0" smtClean="0">
                <a:solidFill>
                  <a:schemeClr val="accent5"/>
                </a:solidFill>
              </a:rPr>
              <a:t>Switch Hold Removal</a:t>
            </a:r>
            <a:r>
              <a:rPr lang="en-US" sz="2000" dirty="0" smtClean="0">
                <a:solidFill>
                  <a:schemeClr val="accent5"/>
                </a:solidFill>
              </a:rPr>
              <a:t> </a:t>
            </a:r>
            <a:r>
              <a:rPr lang="en-US" sz="2000" dirty="0" smtClean="0"/>
              <a:t>from Submit Tree.</a:t>
            </a:r>
          </a:p>
          <a:p>
            <a:pPr>
              <a:spcBef>
                <a:spcPts val="1800"/>
              </a:spcBef>
              <a:buFont typeface="+mj-lt"/>
              <a:buAutoNum type="arabicParenR"/>
            </a:pPr>
            <a:r>
              <a:rPr lang="en-US" sz="2000" dirty="0" smtClean="0"/>
              <a:t>Requesting CR enters all required information, attaches all necessary documentation and chooses the ‘Submit’ transition.</a:t>
            </a:r>
          </a:p>
          <a:p>
            <a:pPr>
              <a:spcBef>
                <a:spcPts val="1800"/>
              </a:spcBef>
              <a:buFont typeface="+mj-lt"/>
              <a:buAutoNum type="arabicParenR"/>
            </a:pPr>
            <a:r>
              <a:rPr lang="en-US" sz="2000" dirty="0" smtClean="0"/>
              <a:t>The </a:t>
            </a:r>
            <a:r>
              <a:rPr lang="en-US" sz="2000" dirty="0"/>
              <a:t>issue is now in the state of ‘New (TDSP)’ with the TDSP as Responsible MP.</a:t>
            </a:r>
          </a:p>
          <a:p>
            <a:pPr>
              <a:spcBef>
                <a:spcPts val="1800"/>
              </a:spcBef>
              <a:buFont typeface="+mj-lt"/>
              <a:buAutoNum type="arabicParenR"/>
            </a:pPr>
            <a:r>
              <a:rPr lang="en-US" sz="2000" dirty="0"/>
              <a:t>TDSP selects ‘Begin Working’.</a:t>
            </a:r>
          </a:p>
          <a:p>
            <a:pPr>
              <a:spcBef>
                <a:spcPts val="1800"/>
              </a:spcBef>
              <a:buFont typeface="+mj-lt"/>
              <a:buAutoNum type="arabicParenR"/>
            </a:pPr>
            <a:r>
              <a:rPr lang="en-US" sz="2000" dirty="0"/>
              <a:t> The issue is now in a state of ‘In Progress (TDSP)’.</a:t>
            </a:r>
          </a:p>
        </p:txBody>
      </p:sp>
      <p:sp>
        <p:nvSpPr>
          <p:cNvPr id="4" name="Slide Number Placeholder 3"/>
          <p:cNvSpPr>
            <a:spLocks noGrp="1"/>
          </p:cNvSpPr>
          <p:nvPr>
            <p:ph type="sldNum" sz="quarter" idx="4"/>
          </p:nvPr>
        </p:nvSpPr>
        <p:spPr/>
        <p:txBody>
          <a:bodyPr/>
          <a:lstStyle/>
          <a:p>
            <a:fld id="{1D93BD3E-1E9A-4970-A6F7-E7AC52762E0C}" type="slidenum">
              <a:rPr lang="en-US" smtClean="0"/>
              <a:pPr/>
              <a:t>70</a:t>
            </a:fld>
            <a:endParaRPr lang="en-US"/>
          </a:p>
        </p:txBody>
      </p:sp>
    </p:spTree>
    <p:extLst>
      <p:ext uri="{BB962C8B-B14F-4D97-AF65-F5344CB8AC3E}">
        <p14:creationId xmlns:p14="http://schemas.microsoft.com/office/powerpoint/2010/main" val="17626266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“Happy Path” #1 – All users agree and switch hold is removed (cont.)</a:t>
            </a:r>
          </a:p>
          <a:p>
            <a:pPr marL="457200" indent="-457200">
              <a:spcBef>
                <a:spcPts val="1800"/>
              </a:spcBef>
              <a:buFont typeface="+mj-lt"/>
              <a:buAutoNum type="arabicParenR" startAt="6"/>
            </a:pPr>
            <a:r>
              <a:rPr lang="en-US" sz="2000" dirty="0"/>
              <a:t>TDSP selects ‘Send to REP of Record’.</a:t>
            </a:r>
          </a:p>
          <a:p>
            <a:pPr lvl="1">
              <a:spcBef>
                <a:spcPts val="1800"/>
              </a:spcBef>
              <a:buFont typeface="Wingdings" panose="05000000000000000000" pitchFamily="2" charset="2"/>
              <a:buChar char="ü"/>
            </a:pPr>
            <a:r>
              <a:rPr lang="en-US" sz="2000" dirty="0"/>
              <a:t>Enters DUNS/company name via dropdown.</a:t>
            </a:r>
          </a:p>
          <a:p>
            <a:pPr marL="457200" indent="-457200">
              <a:spcBef>
                <a:spcPts val="1800"/>
              </a:spcBef>
              <a:buFont typeface="+mj-lt"/>
              <a:buAutoNum type="arabicParenR" startAt="6"/>
            </a:pPr>
            <a:r>
              <a:rPr lang="en-US" sz="2000" dirty="0"/>
              <a:t>The issue is now in a state of ‘New’ with the REP of Record as Responsible MP.</a:t>
            </a:r>
          </a:p>
          <a:p>
            <a:pPr marL="457200" indent="-457200">
              <a:spcBef>
                <a:spcPts val="1800"/>
              </a:spcBef>
              <a:buFont typeface="+mj-lt"/>
              <a:buAutoNum type="arabicParenR" startAt="6"/>
            </a:pPr>
            <a:r>
              <a:rPr lang="en-US" sz="2000" dirty="0"/>
              <a:t>REP of Record selects ‘Begin Working’.</a:t>
            </a:r>
          </a:p>
          <a:p>
            <a:pPr marL="457200" indent="-457200">
              <a:spcBef>
                <a:spcPts val="1800"/>
              </a:spcBef>
              <a:buFont typeface="+mj-lt"/>
              <a:buAutoNum type="arabicParenR" startAt="6"/>
            </a:pPr>
            <a:r>
              <a:rPr lang="en-US" sz="2000" dirty="0"/>
              <a:t>Issue is now in a state of ‘In Progress (Assignee)’.</a:t>
            </a:r>
          </a:p>
          <a:p>
            <a:pPr marL="457200" indent="-457200">
              <a:spcBef>
                <a:spcPts val="1800"/>
              </a:spcBef>
              <a:buFont typeface="+mj-lt"/>
              <a:buAutoNum type="arabicParenR" startAt="6"/>
            </a:pPr>
            <a:r>
              <a:rPr lang="en-US" sz="2000" dirty="0"/>
              <a:t>REP of Record selects ‘Agree’.</a:t>
            </a:r>
          </a:p>
        </p:txBody>
      </p:sp>
      <p:sp>
        <p:nvSpPr>
          <p:cNvPr id="4" name="Slide Number Placeholder 3"/>
          <p:cNvSpPr>
            <a:spLocks noGrp="1"/>
          </p:cNvSpPr>
          <p:nvPr>
            <p:ph type="sldNum" sz="quarter" idx="4"/>
          </p:nvPr>
        </p:nvSpPr>
        <p:spPr/>
        <p:txBody>
          <a:bodyPr/>
          <a:lstStyle/>
          <a:p>
            <a:fld id="{1D93BD3E-1E9A-4970-A6F7-E7AC52762E0C}" type="slidenum">
              <a:rPr lang="en-US" smtClean="0"/>
              <a:pPr/>
              <a:t>71</a:t>
            </a:fld>
            <a:endParaRPr lang="en-US"/>
          </a:p>
        </p:txBody>
      </p:sp>
    </p:spTree>
    <p:extLst>
      <p:ext uri="{BB962C8B-B14F-4D97-AF65-F5344CB8AC3E}">
        <p14:creationId xmlns:p14="http://schemas.microsoft.com/office/powerpoint/2010/main" val="10234415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“Happy Path” #1 – All users agree and switch hold is removed (cont.)</a:t>
            </a:r>
          </a:p>
          <a:p>
            <a:pPr marL="457200" indent="-457200">
              <a:spcBef>
                <a:spcPts val="1800"/>
              </a:spcBef>
              <a:buFont typeface="+mj-lt"/>
              <a:buAutoNum type="arabicParenR" startAt="11"/>
            </a:pPr>
            <a:r>
              <a:rPr lang="en-US" sz="2000" dirty="0"/>
              <a:t>Issue is now in a state of ‘New (TDSP) - Final Review’ with the TDSP as Responsible MP.</a:t>
            </a:r>
          </a:p>
          <a:p>
            <a:pPr marL="457200" indent="-457200">
              <a:spcBef>
                <a:spcPts val="1800"/>
              </a:spcBef>
              <a:buFont typeface="+mj-lt"/>
              <a:buAutoNum type="arabicParenR" startAt="11"/>
            </a:pPr>
            <a:r>
              <a:rPr lang="en-US" sz="2000" dirty="0"/>
              <a:t>TDSP selects ‘Begin Working’.</a:t>
            </a:r>
          </a:p>
          <a:p>
            <a:pPr marL="457200" indent="-457200">
              <a:spcBef>
                <a:spcPts val="1800"/>
              </a:spcBef>
              <a:buFont typeface="+mj-lt"/>
              <a:buAutoNum type="arabicParenR" startAt="11"/>
            </a:pPr>
            <a:r>
              <a:rPr lang="en-US" sz="2000" dirty="0"/>
              <a:t>Issue is now in a state of ‘In Progress (TDSP)- Final Review’ with the TDSP as Responsible MP.</a:t>
            </a:r>
          </a:p>
          <a:p>
            <a:pPr marL="457200" indent="-457200">
              <a:spcBef>
                <a:spcPts val="1800"/>
              </a:spcBef>
              <a:buFont typeface="+mj-lt"/>
              <a:buAutoNum type="arabicParenR" startAt="11"/>
            </a:pPr>
            <a:r>
              <a:rPr lang="en-US" sz="2000" dirty="0"/>
              <a:t>TDSP selects the ‘Switch Hold Removed’ transition.</a:t>
            </a:r>
          </a:p>
          <a:p>
            <a:pPr marL="457200" indent="-457200">
              <a:spcBef>
                <a:spcPts val="1800"/>
              </a:spcBef>
              <a:buFont typeface="+mj-lt"/>
              <a:buAutoNum type="arabicParenR" startAt="11"/>
            </a:pPr>
            <a:r>
              <a:rPr lang="en-US" sz="2000" dirty="0"/>
              <a:t>Issue is now in a state of ‘Pending Complete’ with Requesting CR as Responsible MP.</a:t>
            </a:r>
          </a:p>
          <a:p>
            <a:pPr marL="457200" indent="-457200">
              <a:spcBef>
                <a:spcPts val="1800"/>
              </a:spcBef>
              <a:buFont typeface="+mj-lt"/>
              <a:buAutoNum type="arabicParenR" startAt="11"/>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72</a:t>
            </a:fld>
            <a:endParaRPr lang="en-US"/>
          </a:p>
        </p:txBody>
      </p:sp>
    </p:spTree>
    <p:extLst>
      <p:ext uri="{BB962C8B-B14F-4D97-AF65-F5344CB8AC3E}">
        <p14:creationId xmlns:p14="http://schemas.microsoft.com/office/powerpoint/2010/main" val="817497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73</a:t>
            </a:fld>
            <a:endParaRPr lang="en-US"/>
          </a:p>
        </p:txBody>
      </p:sp>
      <p:sp>
        <p:nvSpPr>
          <p:cNvPr id="6" name="TextBox 10"/>
          <p:cNvSpPr txBox="1">
            <a:spLocks noChangeArrowheads="1"/>
          </p:cNvSpPr>
          <p:nvPr/>
        </p:nvSpPr>
        <p:spPr bwMode="auto">
          <a:xfrm>
            <a:off x="4343400" y="4724400"/>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CR enters required information and attaches file(s).</a:t>
            </a:r>
            <a:endParaRPr lang="en-US" altLang="en-US" sz="2400" i="1" dirty="0">
              <a:solidFill>
                <a:schemeClr val="accent5"/>
              </a:solidFill>
              <a:latin typeface="+mj-lt"/>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914400"/>
            <a:ext cx="82391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9805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74</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914400"/>
            <a:ext cx="88773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943600" y="5113337"/>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TDSP sends to REP of Record.</a:t>
            </a:r>
            <a:endParaRPr lang="en-US" altLang="en-US" sz="2400" i="1" dirty="0">
              <a:solidFill>
                <a:schemeClr val="accent5"/>
              </a:solidFill>
              <a:latin typeface="+mj-lt"/>
            </a:endParaRPr>
          </a:p>
        </p:txBody>
      </p:sp>
    </p:spTree>
    <p:extLst>
      <p:ext uri="{BB962C8B-B14F-4D97-AF65-F5344CB8AC3E}">
        <p14:creationId xmlns:p14="http://schemas.microsoft.com/office/powerpoint/2010/main" val="3670599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75</a:t>
            </a:fld>
            <a:endParaRPr lang="en-US"/>
          </a:p>
        </p:txBody>
      </p:sp>
      <p:sp>
        <p:nvSpPr>
          <p:cNvPr id="6" name="TextBox 6"/>
          <p:cNvSpPr txBox="1">
            <a:spLocks noChangeArrowheads="1"/>
          </p:cNvSpPr>
          <p:nvPr/>
        </p:nvSpPr>
        <p:spPr bwMode="auto">
          <a:xfrm>
            <a:off x="4114800" y="5199856"/>
            <a:ext cx="434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REP of Record DUNS is used by TDSP to assign issue.</a:t>
            </a:r>
            <a:endParaRPr lang="en-US" altLang="en-US" sz="2400" i="1" dirty="0">
              <a:solidFill>
                <a:schemeClr val="accent5"/>
              </a:solidFill>
              <a:latin typeface="+mj-lt"/>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914400"/>
            <a:ext cx="81819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8077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76</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14400"/>
            <a:ext cx="69437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6019800" y="2271533"/>
            <a:ext cx="266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REP of Record agrees to release switch hold.</a:t>
            </a:r>
            <a:endParaRPr lang="en-US" altLang="en-US" sz="2400" i="1" dirty="0">
              <a:solidFill>
                <a:schemeClr val="accent5"/>
              </a:solidFill>
              <a:latin typeface="+mj-lt"/>
            </a:endParaRPr>
          </a:p>
        </p:txBody>
      </p:sp>
    </p:spTree>
    <p:extLst>
      <p:ext uri="{BB962C8B-B14F-4D97-AF65-F5344CB8AC3E}">
        <p14:creationId xmlns:p14="http://schemas.microsoft.com/office/powerpoint/2010/main" val="31739717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77</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14400"/>
            <a:ext cx="86963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953000" y="49530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smtClean="0">
                <a:solidFill>
                  <a:schemeClr val="accent5"/>
                </a:solidFill>
                <a:latin typeface="+mj-lt"/>
              </a:rPr>
              <a:t>TDSP </a:t>
            </a:r>
            <a:r>
              <a:rPr lang="en-US" altLang="en-US" sz="2400" dirty="0">
                <a:solidFill>
                  <a:schemeClr val="accent5"/>
                </a:solidFill>
                <a:latin typeface="+mj-lt"/>
              </a:rPr>
              <a:t>confirms removal of </a:t>
            </a:r>
            <a:r>
              <a:rPr lang="en-US" altLang="en-US" sz="2400" dirty="0" smtClean="0">
                <a:solidFill>
                  <a:schemeClr val="accent5"/>
                </a:solidFill>
                <a:latin typeface="+mj-lt"/>
              </a:rPr>
              <a:t>switch hold</a:t>
            </a:r>
            <a:r>
              <a:rPr lang="en-US" altLang="en-US" sz="2400" dirty="0">
                <a:solidFill>
                  <a:schemeClr val="accent5"/>
                </a:solidFill>
                <a:latin typeface="+mj-lt"/>
              </a:rPr>
              <a:t>.</a:t>
            </a:r>
            <a:endParaRPr lang="en-US" altLang="en-US" sz="2400" i="1" dirty="0">
              <a:solidFill>
                <a:schemeClr val="accent5"/>
              </a:solidFill>
              <a:latin typeface="+mj-lt"/>
            </a:endParaRPr>
          </a:p>
        </p:txBody>
      </p:sp>
    </p:spTree>
    <p:extLst>
      <p:ext uri="{BB962C8B-B14F-4D97-AF65-F5344CB8AC3E}">
        <p14:creationId xmlns:p14="http://schemas.microsoft.com/office/powerpoint/2010/main" val="28488950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78</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914400"/>
            <a:ext cx="7858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81600" y="4800600"/>
            <a:ext cx="34885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Submitting (Requesting) CR selects ‘Complete’ and the issue is closed.</a:t>
            </a:r>
            <a:endParaRPr lang="en-US" altLang="en-US" sz="2400" i="1" dirty="0">
              <a:solidFill>
                <a:schemeClr val="accent5"/>
              </a:solidFill>
              <a:latin typeface="+mj-lt"/>
            </a:endParaRPr>
          </a:p>
        </p:txBody>
      </p:sp>
    </p:spTree>
    <p:extLst>
      <p:ext uri="{BB962C8B-B14F-4D97-AF65-F5344CB8AC3E}">
        <p14:creationId xmlns:p14="http://schemas.microsoft.com/office/powerpoint/2010/main" val="5600522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3733800"/>
          </a:xfrm>
        </p:spPr>
        <p:txBody>
          <a:bodyPr/>
          <a:lstStyle/>
          <a:p>
            <a:pPr marL="0" indent="0">
              <a:spcBef>
                <a:spcPts val="1800"/>
              </a:spcBef>
              <a:buNone/>
            </a:pPr>
            <a:r>
              <a:rPr lang="en-US" sz="2000" dirty="0"/>
              <a:t>“Happy Path” #2 – No REP of Record.</a:t>
            </a:r>
          </a:p>
          <a:p>
            <a:pPr marL="457200" indent="-457200">
              <a:spcBef>
                <a:spcPts val="1800"/>
              </a:spcBef>
              <a:buFont typeface="+mj-lt"/>
              <a:buAutoNum type="arabicParenR"/>
            </a:pPr>
            <a:r>
              <a:rPr lang="en-US" sz="2000" dirty="0"/>
              <a:t>TDSP selects ‘No REP of Record’.</a:t>
            </a:r>
          </a:p>
          <a:p>
            <a:pPr marL="457200" indent="-457200">
              <a:spcBef>
                <a:spcPts val="1800"/>
              </a:spcBef>
              <a:buFont typeface="+mj-lt"/>
              <a:buAutoNum type="arabicParenR"/>
            </a:pPr>
            <a:r>
              <a:rPr lang="en-US" sz="2000" dirty="0"/>
              <a:t>Issue is now in a state of ‘In Progress (TDSP)- Final Review’ with the TDSP as Responsible MP.</a:t>
            </a:r>
          </a:p>
          <a:p>
            <a:pPr marL="457200" indent="-457200">
              <a:spcBef>
                <a:spcPts val="1800"/>
              </a:spcBef>
              <a:buFont typeface="+mj-lt"/>
              <a:buAutoNum type="arabicParenR"/>
            </a:pPr>
            <a:r>
              <a:rPr lang="en-US" sz="2000" dirty="0"/>
              <a:t>TDSP selects the ‘Switch Hold Removed’ transition.</a:t>
            </a:r>
          </a:p>
          <a:p>
            <a:pPr marL="457200" indent="-457200">
              <a:spcBef>
                <a:spcPts val="1800"/>
              </a:spcBef>
              <a:buFont typeface="+mj-lt"/>
              <a:buAutoNum type="arabicParenR"/>
            </a:pPr>
            <a:r>
              <a:rPr lang="en-US" sz="2000" dirty="0"/>
              <a:t>Issue is now in a state of ‘Pending Complete’ with Requesting CR as Responsible MP.</a:t>
            </a:r>
          </a:p>
          <a:p>
            <a:pPr marL="457200" indent="-457200">
              <a:spcBef>
                <a:spcPts val="1800"/>
              </a:spcBef>
              <a:buFont typeface="+mj-lt"/>
              <a:buAutoNum type="arabicParenR"/>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79</a:t>
            </a:fld>
            <a:endParaRPr lang="en-US"/>
          </a:p>
        </p:txBody>
      </p:sp>
    </p:spTree>
    <p:extLst>
      <p:ext uri="{BB962C8B-B14F-4D97-AF65-F5344CB8AC3E}">
        <p14:creationId xmlns:p14="http://schemas.microsoft.com/office/powerpoint/2010/main" val="1604011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805753"/>
            <a:ext cx="5105400" cy="1246495"/>
          </a:xfrm>
          <a:prstGeom prst="rect">
            <a:avLst/>
          </a:prstGeom>
          <a:noFill/>
        </p:spPr>
        <p:txBody>
          <a:bodyPr wrap="square" rtlCol="0">
            <a:spAutoFit/>
          </a:bodyPr>
          <a:lstStyle/>
          <a:p>
            <a:r>
              <a:rPr lang="en-US" sz="1400" b="1" dirty="0" err="1">
                <a:solidFill>
                  <a:schemeClr val="tx2"/>
                </a:solidFill>
              </a:rPr>
              <a:t>MarkeTrak</a:t>
            </a:r>
            <a:r>
              <a:rPr lang="en-US" sz="1400" b="1" dirty="0">
                <a:solidFill>
                  <a:schemeClr val="tx2"/>
                </a:solidFill>
              </a:rPr>
              <a:t> Training</a:t>
            </a:r>
            <a:endParaRPr lang="en-US" sz="1400" dirty="0">
              <a:solidFill>
                <a:schemeClr val="tx2"/>
              </a:solidFill>
            </a:endParaRPr>
          </a:p>
          <a:p>
            <a:pPr>
              <a:spcBef>
                <a:spcPts val="600"/>
              </a:spcBef>
            </a:pPr>
            <a:r>
              <a:rPr lang="en-US" sz="2800" b="1" dirty="0" smtClean="0">
                <a:solidFill>
                  <a:schemeClr val="tx2"/>
                </a:solidFill>
              </a:rPr>
              <a:t>General </a:t>
            </a:r>
            <a:r>
              <a:rPr lang="en-US" sz="2800" b="1" dirty="0" err="1">
                <a:solidFill>
                  <a:schemeClr val="tx2"/>
                </a:solidFill>
              </a:rPr>
              <a:t>MarkeTrak</a:t>
            </a:r>
            <a:r>
              <a:rPr lang="en-US" sz="2800" b="1" dirty="0">
                <a:solidFill>
                  <a:schemeClr val="tx2"/>
                </a:solidFill>
              </a:rPr>
              <a:t> </a:t>
            </a:r>
            <a:r>
              <a:rPr lang="en-US" sz="2800" b="1" dirty="0" smtClean="0">
                <a:solidFill>
                  <a:schemeClr val="tx2"/>
                </a:solidFill>
              </a:rPr>
              <a:t>Navigation</a:t>
            </a:r>
            <a:endParaRPr lang="en-US" sz="2800" b="1" dirty="0">
              <a:solidFill>
                <a:schemeClr val="tx2"/>
              </a:solidFill>
            </a:endParaRPr>
          </a:p>
        </p:txBody>
      </p:sp>
    </p:spTree>
    <p:extLst>
      <p:ext uri="{BB962C8B-B14F-4D97-AF65-F5344CB8AC3E}">
        <p14:creationId xmlns:p14="http://schemas.microsoft.com/office/powerpoint/2010/main" val="81506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#1 – REP of Record disagrees; TDSP still removes hold.</a:t>
            </a:r>
          </a:p>
          <a:p>
            <a:pPr marL="457200" indent="-457200">
              <a:spcBef>
                <a:spcPts val="1800"/>
              </a:spcBef>
              <a:buFont typeface="+mj-lt"/>
              <a:buAutoNum type="arabicParenR"/>
            </a:pPr>
            <a:r>
              <a:rPr lang="en-US" sz="2000" dirty="0"/>
              <a:t>REP of Record selects ‘Disagree’.</a:t>
            </a:r>
          </a:p>
          <a:p>
            <a:pPr lvl="1">
              <a:spcBef>
                <a:spcPts val="1800"/>
              </a:spcBef>
              <a:buFont typeface="Wingdings" panose="05000000000000000000" pitchFamily="2" charset="2"/>
              <a:buChar char="ü"/>
            </a:pPr>
            <a:r>
              <a:rPr lang="en-US" sz="2000" dirty="0"/>
              <a:t>Comments required.  REP of Record should also attach supporting documentation.</a:t>
            </a:r>
          </a:p>
          <a:p>
            <a:pPr marL="457200" indent="-457200">
              <a:spcBef>
                <a:spcPts val="1800"/>
              </a:spcBef>
              <a:buFont typeface="+mj-lt"/>
              <a:buAutoNum type="arabicParenR"/>
            </a:pPr>
            <a:r>
              <a:rPr lang="en-US" sz="2000" dirty="0"/>
              <a:t>Issue is now in a state of ‘New (TDSP) - Final Review’ with the TDSP as Responsible MP.</a:t>
            </a:r>
          </a:p>
          <a:p>
            <a:pPr marL="457200" indent="-457200">
              <a:spcBef>
                <a:spcPts val="1800"/>
              </a:spcBef>
              <a:buFont typeface="+mj-lt"/>
              <a:buAutoNum type="arabicParenR"/>
            </a:pPr>
            <a:r>
              <a:rPr lang="en-US" sz="2000" dirty="0"/>
              <a:t>TDSP selects the ‘Switch Hold Removed’ transition.</a:t>
            </a:r>
          </a:p>
          <a:p>
            <a:pPr marL="457200" indent="-457200">
              <a:spcBef>
                <a:spcPts val="1800"/>
              </a:spcBef>
              <a:buFont typeface="+mj-lt"/>
              <a:buAutoNum type="arabicParenR"/>
            </a:pPr>
            <a:r>
              <a:rPr lang="en-US" sz="2000" dirty="0"/>
              <a:t>Issue is now in a state of ‘Pending Complete’ with Requesting CR as Responsible MP.</a:t>
            </a:r>
          </a:p>
          <a:p>
            <a:pPr marL="457200" indent="-457200">
              <a:spcBef>
                <a:spcPts val="1800"/>
              </a:spcBef>
              <a:buFont typeface="+mj-lt"/>
              <a:buAutoNum type="arabicParenR"/>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80</a:t>
            </a:fld>
            <a:endParaRPr lang="en-US"/>
          </a:p>
        </p:txBody>
      </p:sp>
    </p:spTree>
    <p:extLst>
      <p:ext uri="{BB962C8B-B14F-4D97-AF65-F5344CB8AC3E}">
        <p14:creationId xmlns:p14="http://schemas.microsoft.com/office/powerpoint/2010/main" val="8974270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81</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14400"/>
            <a:ext cx="69437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859780" y="2415073"/>
            <a:ext cx="26746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REP of Record selects ‘Disagree’</a:t>
            </a:r>
            <a:r>
              <a:rPr lang="en-US" altLang="en-US" sz="2400" i="1" dirty="0">
                <a:solidFill>
                  <a:schemeClr val="accent5"/>
                </a:solidFill>
                <a:latin typeface="+mj-lt"/>
              </a:rPr>
              <a:t>.</a:t>
            </a:r>
          </a:p>
        </p:txBody>
      </p:sp>
    </p:spTree>
    <p:extLst>
      <p:ext uri="{BB962C8B-B14F-4D97-AF65-F5344CB8AC3E}">
        <p14:creationId xmlns:p14="http://schemas.microsoft.com/office/powerpoint/2010/main" val="15376815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82</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914400"/>
            <a:ext cx="87058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953000" y="50292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TDSP confirms removal of switch hold.</a:t>
            </a:r>
            <a:endParaRPr lang="en-US" altLang="en-US" sz="2400" i="1" dirty="0">
              <a:solidFill>
                <a:schemeClr val="accent5"/>
              </a:solidFill>
              <a:latin typeface="+mj-lt"/>
            </a:endParaRPr>
          </a:p>
        </p:txBody>
      </p:sp>
    </p:spTree>
    <p:extLst>
      <p:ext uri="{BB962C8B-B14F-4D97-AF65-F5344CB8AC3E}">
        <p14:creationId xmlns:p14="http://schemas.microsoft.com/office/powerpoint/2010/main" val="26963398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000"/>
              </a:spcBef>
              <a:buNone/>
            </a:pPr>
            <a:r>
              <a:rPr lang="en-US" sz="1800" dirty="0"/>
              <a:t>Alternate Path #2 – REP of Record disagrees; TDSP declines to remove hold.</a:t>
            </a:r>
          </a:p>
          <a:p>
            <a:pPr>
              <a:spcBef>
                <a:spcPts val="1000"/>
              </a:spcBef>
              <a:buFont typeface="+mj-lt"/>
              <a:buAutoNum type="arabicParenR"/>
            </a:pPr>
            <a:r>
              <a:rPr lang="en-US" sz="1800" dirty="0"/>
              <a:t>REP of Record selects ‘Disagree’.</a:t>
            </a:r>
          </a:p>
          <a:p>
            <a:pPr lvl="1">
              <a:spcBef>
                <a:spcPts val="1000"/>
              </a:spcBef>
              <a:buFont typeface="Wingdings" panose="05000000000000000000" pitchFamily="2" charset="2"/>
              <a:buChar char="ü"/>
            </a:pPr>
            <a:r>
              <a:rPr lang="en-US" sz="1800" dirty="0"/>
              <a:t>Comments Required. REP of Record should also attach supporting documentation.</a:t>
            </a:r>
          </a:p>
          <a:p>
            <a:pPr>
              <a:spcBef>
                <a:spcPts val="1000"/>
              </a:spcBef>
              <a:buFont typeface="+mj-lt"/>
              <a:buAutoNum type="arabicParenR" startAt="2"/>
            </a:pPr>
            <a:r>
              <a:rPr lang="en-US" sz="1800" dirty="0"/>
              <a:t>Issue is now in a state of ‘New (TDSP) - Final Review’ with the TDSP as Responsible </a:t>
            </a:r>
            <a:r>
              <a:rPr lang="en-US" sz="1800" dirty="0" smtClean="0"/>
              <a:t>MP.</a:t>
            </a:r>
          </a:p>
          <a:p>
            <a:pPr>
              <a:spcBef>
                <a:spcPts val="1000"/>
              </a:spcBef>
              <a:buFont typeface="+mj-lt"/>
              <a:buAutoNum type="arabicParenR" startAt="2"/>
            </a:pPr>
            <a:r>
              <a:rPr lang="en-US" sz="1800" dirty="0" smtClean="0"/>
              <a:t>TDSP </a:t>
            </a:r>
            <a:r>
              <a:rPr lang="en-US" sz="1800" dirty="0"/>
              <a:t>selects ‘Begin Working</a:t>
            </a:r>
            <a:r>
              <a:rPr lang="en-US" sz="1800" dirty="0" smtClean="0"/>
              <a:t>’.</a:t>
            </a:r>
          </a:p>
          <a:p>
            <a:pPr>
              <a:spcBef>
                <a:spcPts val="1000"/>
              </a:spcBef>
              <a:buFont typeface="+mj-lt"/>
              <a:buAutoNum type="arabicParenR" startAt="2"/>
            </a:pPr>
            <a:r>
              <a:rPr lang="en-US" sz="1800" dirty="0" smtClean="0"/>
              <a:t>Issue </a:t>
            </a:r>
            <a:r>
              <a:rPr lang="en-US" sz="1800" dirty="0"/>
              <a:t>is now in a state of ‘In Progress (TDSP)- Final Review’ with the TDSP as Responsible </a:t>
            </a:r>
            <a:r>
              <a:rPr lang="en-US" sz="1800" dirty="0" smtClean="0"/>
              <a:t>MP.</a:t>
            </a:r>
          </a:p>
          <a:p>
            <a:pPr>
              <a:spcBef>
                <a:spcPts val="1000"/>
              </a:spcBef>
              <a:buFont typeface="+mj-lt"/>
              <a:buAutoNum type="arabicParenR" startAt="2"/>
            </a:pPr>
            <a:r>
              <a:rPr lang="en-US" sz="1800" dirty="0" smtClean="0"/>
              <a:t>TDSP </a:t>
            </a:r>
            <a:r>
              <a:rPr lang="en-US" sz="1800" dirty="0"/>
              <a:t>selects the ‘Switch Hold Not Removed’ transition.</a:t>
            </a:r>
          </a:p>
          <a:p>
            <a:pPr lvl="1">
              <a:spcBef>
                <a:spcPts val="1000"/>
              </a:spcBef>
              <a:buFont typeface="Wingdings" panose="05000000000000000000" pitchFamily="2" charset="2"/>
              <a:buChar char="ü"/>
            </a:pPr>
            <a:r>
              <a:rPr lang="en-US" sz="1800" dirty="0"/>
              <a:t>Comments required</a:t>
            </a:r>
          </a:p>
          <a:p>
            <a:pPr>
              <a:spcBef>
                <a:spcPts val="1000"/>
              </a:spcBef>
              <a:buFont typeface="+mj-lt"/>
              <a:buAutoNum type="arabicParenR" startAt="6"/>
            </a:pPr>
            <a:r>
              <a:rPr lang="en-US" sz="1800" dirty="0"/>
              <a:t>Issue is now in a state of ‘</a:t>
            </a:r>
            <a:r>
              <a:rPr lang="en-US" sz="1800" dirty="0" err="1"/>
              <a:t>Unexecutable</a:t>
            </a:r>
            <a:r>
              <a:rPr lang="en-US" sz="1800" dirty="0"/>
              <a:t> (PC)’ with Requesting CR as Responsible </a:t>
            </a:r>
            <a:r>
              <a:rPr lang="en-US" sz="1800" dirty="0" smtClean="0"/>
              <a:t>MP.</a:t>
            </a:r>
          </a:p>
          <a:p>
            <a:pPr>
              <a:spcBef>
                <a:spcPts val="1000"/>
              </a:spcBef>
              <a:buFont typeface="+mj-lt"/>
              <a:buAutoNum type="arabicParenR" startAt="6"/>
            </a:pPr>
            <a:r>
              <a:rPr lang="en-US" sz="1800" dirty="0" smtClean="0"/>
              <a:t>Requesting </a:t>
            </a:r>
            <a:r>
              <a:rPr lang="en-US" sz="1800" dirty="0"/>
              <a:t>CR selects ‘Accept’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83</a:t>
            </a:fld>
            <a:endParaRPr lang="en-US"/>
          </a:p>
        </p:txBody>
      </p:sp>
    </p:spTree>
    <p:extLst>
      <p:ext uri="{BB962C8B-B14F-4D97-AF65-F5344CB8AC3E}">
        <p14:creationId xmlns:p14="http://schemas.microsoft.com/office/powerpoint/2010/main" val="20221702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84</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05400" y="49530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TDSP declines removal of switch hold.</a:t>
            </a:r>
            <a:endParaRPr lang="en-US" altLang="en-US" sz="2400" i="1" dirty="0">
              <a:solidFill>
                <a:schemeClr val="accent5"/>
              </a:solidFill>
              <a:latin typeface="+mj-lt"/>
            </a:endParaRPr>
          </a:p>
        </p:txBody>
      </p:sp>
    </p:spTree>
    <p:extLst>
      <p:ext uri="{BB962C8B-B14F-4D97-AF65-F5344CB8AC3E}">
        <p14:creationId xmlns:p14="http://schemas.microsoft.com/office/powerpoint/2010/main" val="18766143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85</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86" y="914401"/>
            <a:ext cx="8022828"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05400" y="2895600"/>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Issue is in a state of </a:t>
            </a:r>
            <a:r>
              <a:rPr lang="en-US" altLang="en-US" sz="2400" dirty="0" err="1">
                <a:solidFill>
                  <a:schemeClr val="accent5"/>
                </a:solidFill>
                <a:latin typeface="+mj-lt"/>
              </a:rPr>
              <a:t>Unexecutable</a:t>
            </a:r>
            <a:r>
              <a:rPr lang="en-US" altLang="en-US" sz="2400" dirty="0">
                <a:solidFill>
                  <a:schemeClr val="accent5"/>
                </a:solidFill>
                <a:latin typeface="+mj-lt"/>
              </a:rPr>
              <a:t>.</a:t>
            </a:r>
            <a:endParaRPr lang="en-US" altLang="en-US" sz="2400" i="1" dirty="0">
              <a:solidFill>
                <a:schemeClr val="accent5"/>
              </a:solidFill>
              <a:latin typeface="+mj-lt"/>
            </a:endParaRPr>
          </a:p>
        </p:txBody>
      </p:sp>
    </p:spTree>
    <p:extLst>
      <p:ext uri="{BB962C8B-B14F-4D97-AF65-F5344CB8AC3E}">
        <p14:creationId xmlns:p14="http://schemas.microsoft.com/office/powerpoint/2010/main" val="16243266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#3 – TDSP rejects issue during first step as Responsible MP.</a:t>
            </a:r>
          </a:p>
          <a:p>
            <a:pPr marL="457200" indent="-457200">
              <a:spcBef>
                <a:spcPts val="1800"/>
              </a:spcBef>
              <a:buFont typeface="+mj-lt"/>
              <a:buAutoNum type="arabicParenR"/>
            </a:pPr>
            <a:r>
              <a:rPr lang="en-US" sz="2000" dirty="0"/>
              <a:t>TDSP selects ‘</a:t>
            </a:r>
            <a:r>
              <a:rPr lang="en-US" sz="2000" dirty="0" err="1"/>
              <a:t>Unexecutable</a:t>
            </a:r>
            <a:r>
              <a:rPr lang="en-US" sz="2000" dirty="0"/>
              <a:t>’ and is prompted to choose </a:t>
            </a:r>
            <a:r>
              <a:rPr lang="en-US" sz="2000" dirty="0" err="1"/>
              <a:t>Unexecutable</a:t>
            </a:r>
            <a:r>
              <a:rPr lang="en-US" sz="2000" dirty="0"/>
              <a:t> Reason (comments required).</a:t>
            </a:r>
          </a:p>
          <a:p>
            <a:pPr lvl="1">
              <a:spcBef>
                <a:spcPts val="1800"/>
              </a:spcBef>
              <a:buFont typeface="Wingdings" panose="05000000000000000000" pitchFamily="2" charset="2"/>
              <a:buChar char="ü"/>
            </a:pPr>
            <a:r>
              <a:rPr lang="en-US" sz="2000" dirty="0"/>
              <a:t>Documentation Invalid/Incomplete</a:t>
            </a:r>
          </a:p>
          <a:p>
            <a:pPr lvl="1">
              <a:spcBef>
                <a:spcPts val="1800"/>
              </a:spcBef>
              <a:buFont typeface="Wingdings" panose="05000000000000000000" pitchFamily="2" charset="2"/>
              <a:buChar char="ü"/>
            </a:pPr>
            <a:r>
              <a:rPr lang="en-US" sz="2000" dirty="0"/>
              <a:t>No Switch Hold Pending on this ESIID</a:t>
            </a:r>
          </a:p>
          <a:p>
            <a:pPr lvl="1">
              <a:spcBef>
                <a:spcPts val="1800"/>
              </a:spcBef>
              <a:buFont typeface="Wingdings" panose="05000000000000000000" pitchFamily="2" charset="2"/>
              <a:buChar char="ü"/>
            </a:pPr>
            <a:r>
              <a:rPr lang="en-US" sz="2000" dirty="0"/>
              <a:t>Customer Associated with Current Occupant</a:t>
            </a:r>
          </a:p>
          <a:p>
            <a:pPr lvl="1">
              <a:spcBef>
                <a:spcPts val="1800"/>
              </a:spcBef>
              <a:buFont typeface="Wingdings" panose="05000000000000000000" pitchFamily="2" charset="2"/>
              <a:buChar char="ü"/>
            </a:pPr>
            <a:r>
              <a:rPr lang="en-US" sz="2000" dirty="0"/>
              <a:t>Issue Should not be Submitted by REP of Record</a:t>
            </a:r>
          </a:p>
          <a:p>
            <a:pPr marL="457200" indent="-457200">
              <a:spcBef>
                <a:spcPts val="1800"/>
              </a:spcBef>
              <a:buFont typeface="+mj-lt"/>
              <a:buAutoNum type="arabicParenR"/>
            </a:pPr>
            <a:r>
              <a:rPr lang="en-US" sz="2000" dirty="0"/>
              <a:t>Issue is in a state of ‘</a:t>
            </a:r>
            <a:r>
              <a:rPr lang="en-US" sz="2000" dirty="0" err="1"/>
              <a:t>Unexecutable</a:t>
            </a:r>
            <a:r>
              <a:rPr lang="en-US" sz="2000" dirty="0"/>
              <a:t> (PC)’ with Requesting CR as Responsible MP.</a:t>
            </a:r>
          </a:p>
          <a:p>
            <a:pPr marL="457200" indent="-457200">
              <a:spcBef>
                <a:spcPts val="1800"/>
              </a:spcBef>
              <a:buFont typeface="+mj-lt"/>
              <a:buAutoNum type="arabicParenR"/>
            </a:pPr>
            <a:r>
              <a:rPr lang="en-US" sz="2000" dirty="0"/>
              <a:t>Requesting CR selects ‘Accept’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86</a:t>
            </a:fld>
            <a:endParaRPr lang="en-US"/>
          </a:p>
        </p:txBody>
      </p:sp>
    </p:spTree>
    <p:extLst>
      <p:ext uri="{BB962C8B-B14F-4D97-AF65-F5344CB8AC3E}">
        <p14:creationId xmlns:p14="http://schemas.microsoft.com/office/powerpoint/2010/main" val="13286414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#4 – REP of Record does not choose “Begin Working”, exceeds time limit.</a:t>
            </a:r>
          </a:p>
          <a:p>
            <a:pPr marL="457200" indent="-457200">
              <a:spcBef>
                <a:spcPts val="1800"/>
              </a:spcBef>
              <a:buFont typeface="+mj-lt"/>
              <a:buAutoNum type="arabicParenR"/>
            </a:pPr>
            <a:r>
              <a:rPr lang="en-US" sz="2000" dirty="0"/>
              <a:t>The issue is now in a state of ‘New’ with the REP of Record as Responsible MP.</a:t>
            </a:r>
          </a:p>
          <a:p>
            <a:pPr marL="457200" indent="-457200">
              <a:spcBef>
                <a:spcPts val="1800"/>
              </a:spcBef>
              <a:buFont typeface="+mj-lt"/>
              <a:buAutoNum type="arabicParenR"/>
            </a:pPr>
            <a:r>
              <a:rPr lang="en-US" sz="2000" dirty="0"/>
              <a:t>Requesting CR chooses ‘Time Limit Exceeded’ transition.</a:t>
            </a:r>
          </a:p>
          <a:p>
            <a:pPr marL="457200" indent="-457200">
              <a:spcBef>
                <a:spcPts val="1800"/>
              </a:spcBef>
              <a:buFont typeface="+mj-lt"/>
              <a:buAutoNum type="arabicParenR"/>
            </a:pPr>
            <a:r>
              <a:rPr lang="en-US" sz="2000" dirty="0"/>
              <a:t>Issue is now in a state of ‘New (TDSP) - Final Review’ with the TDSP as Responsible MP.</a:t>
            </a:r>
          </a:p>
          <a:p>
            <a:pPr marL="457200" indent="-457200">
              <a:spcBef>
                <a:spcPts val="1800"/>
              </a:spcBef>
              <a:buFont typeface="+mj-lt"/>
              <a:buAutoNum type="arabicParenR"/>
            </a:pPr>
            <a:r>
              <a:rPr lang="en-US" sz="2000" dirty="0"/>
              <a:t>TDSP selects ‘Begin Working’.</a:t>
            </a:r>
          </a:p>
          <a:p>
            <a:pPr marL="457200" indent="-457200">
              <a:spcBef>
                <a:spcPts val="1800"/>
              </a:spcBef>
              <a:buFont typeface="+mj-lt"/>
              <a:buAutoNum type="arabicParenR"/>
            </a:pPr>
            <a:r>
              <a:rPr lang="en-US" sz="2000" dirty="0"/>
              <a:t>Issue is now in a state of ‘In Progress (TDSP)- Final Review’ with the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87</a:t>
            </a:fld>
            <a:endParaRPr lang="en-US"/>
          </a:p>
        </p:txBody>
      </p:sp>
    </p:spTree>
    <p:extLst>
      <p:ext uri="{BB962C8B-B14F-4D97-AF65-F5344CB8AC3E}">
        <p14:creationId xmlns:p14="http://schemas.microsoft.com/office/powerpoint/2010/main" val="24779763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#4 – REP of Record does not choose “Begin Working”, exceeds time limit.</a:t>
            </a:r>
          </a:p>
          <a:p>
            <a:pPr marL="457200" indent="-457200">
              <a:spcBef>
                <a:spcPts val="1800"/>
              </a:spcBef>
              <a:buFont typeface="+mj-lt"/>
              <a:buAutoNum type="arabicParenR" startAt="6"/>
            </a:pPr>
            <a:r>
              <a:rPr lang="en-US" sz="2000" dirty="0"/>
              <a:t>TDSP selects the ‘Switch Hold Removed’ transition.</a:t>
            </a:r>
          </a:p>
          <a:p>
            <a:pPr marL="457200" indent="-457200">
              <a:spcBef>
                <a:spcPts val="1800"/>
              </a:spcBef>
              <a:buFont typeface="+mj-lt"/>
              <a:buAutoNum type="arabicParenR" startAt="6"/>
            </a:pPr>
            <a:r>
              <a:rPr lang="en-US" sz="2000" dirty="0"/>
              <a:t>Issue is now in a state of ‘Pending Complete’ with Requesting CR as Responsible MP.</a:t>
            </a:r>
          </a:p>
          <a:p>
            <a:pPr marL="457200" indent="-457200">
              <a:spcBef>
                <a:spcPts val="1800"/>
              </a:spcBef>
              <a:buFont typeface="+mj-lt"/>
              <a:buAutoNum type="arabicParenR" startAt="6"/>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88</a:t>
            </a:fld>
            <a:endParaRPr lang="en-US"/>
          </a:p>
        </p:txBody>
      </p:sp>
    </p:spTree>
    <p:extLst>
      <p:ext uri="{BB962C8B-B14F-4D97-AF65-F5344CB8AC3E}">
        <p14:creationId xmlns:p14="http://schemas.microsoft.com/office/powerpoint/2010/main" val="37550390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000" dirty="0"/>
              <a:t>Alternate Path #5 – REP of Record selects ‘Begin Working’, exceeds time limit.</a:t>
            </a:r>
          </a:p>
          <a:p>
            <a:pPr marL="457200" indent="-457200">
              <a:spcBef>
                <a:spcPts val="1800"/>
              </a:spcBef>
              <a:buFont typeface="+mj-lt"/>
              <a:buAutoNum type="arabicParenR"/>
            </a:pPr>
            <a:r>
              <a:rPr lang="en-US" sz="2000" dirty="0"/>
              <a:t>The issue is now in a state of ‘New’ with the REP of Record as Responsible MP.</a:t>
            </a:r>
          </a:p>
          <a:p>
            <a:pPr marL="457200" indent="-457200">
              <a:spcBef>
                <a:spcPts val="1800"/>
              </a:spcBef>
              <a:buFont typeface="+mj-lt"/>
              <a:buAutoNum type="arabicParenR"/>
            </a:pPr>
            <a:r>
              <a:rPr lang="en-US" sz="2000" dirty="0"/>
              <a:t>REP of Record selects ‘Begin Working’.</a:t>
            </a:r>
          </a:p>
          <a:p>
            <a:pPr marL="457200" indent="-457200">
              <a:spcBef>
                <a:spcPts val="1800"/>
              </a:spcBef>
              <a:buFont typeface="+mj-lt"/>
              <a:buAutoNum type="arabicParenR"/>
            </a:pPr>
            <a:r>
              <a:rPr lang="en-US" sz="2000" dirty="0"/>
              <a:t>Issue is in a state of ‘In Progress (Assignee)’.</a:t>
            </a:r>
          </a:p>
          <a:p>
            <a:pPr marL="457200" indent="-457200">
              <a:spcBef>
                <a:spcPts val="1800"/>
              </a:spcBef>
              <a:buFont typeface="+mj-lt"/>
              <a:buAutoNum type="arabicParenR"/>
            </a:pPr>
            <a:r>
              <a:rPr lang="en-US" sz="2000" dirty="0"/>
              <a:t>Requesting CR chooses ‘Time Limit Exceeded’ transition.</a:t>
            </a:r>
          </a:p>
          <a:p>
            <a:pPr marL="457200" indent="-457200">
              <a:spcBef>
                <a:spcPts val="1800"/>
              </a:spcBef>
              <a:buFont typeface="+mj-lt"/>
              <a:buAutoNum type="arabicParenR"/>
            </a:pPr>
            <a:r>
              <a:rPr lang="en-US" sz="2000" dirty="0"/>
              <a:t>Issue is now in a state of ‘New (TDSP) - Final Review’ with the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89</a:t>
            </a:fld>
            <a:endParaRPr lang="en-US"/>
          </a:p>
        </p:txBody>
      </p:sp>
    </p:spTree>
    <p:extLst>
      <p:ext uri="{BB962C8B-B14F-4D97-AF65-F5344CB8AC3E}">
        <p14:creationId xmlns:p14="http://schemas.microsoft.com/office/powerpoint/2010/main" val="2478554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1752600"/>
          </a:xfrm>
        </p:spPr>
        <p:txBody>
          <a:bodyPr/>
          <a:lstStyle/>
          <a:p>
            <a:pPr marL="0" indent="0">
              <a:lnSpc>
                <a:spcPct val="150000"/>
              </a:lnSpc>
              <a:buNone/>
            </a:pPr>
            <a:r>
              <a:rPr lang="en-US" sz="2000" b="1" dirty="0"/>
              <a:t>Launch Page</a:t>
            </a:r>
          </a:p>
          <a:p>
            <a:pPr marL="457200" lvl="1" indent="0">
              <a:lnSpc>
                <a:spcPct val="150000"/>
              </a:lnSpc>
              <a:buNone/>
            </a:pPr>
            <a:r>
              <a:rPr lang="en-US" sz="1600" dirty="0"/>
              <a:t>Upon successful login, the user is initially taken to the </a:t>
            </a:r>
            <a:r>
              <a:rPr lang="en-US" sz="1600" dirty="0" err="1"/>
              <a:t>MarkeTrak</a:t>
            </a:r>
            <a:r>
              <a:rPr lang="en-US" sz="1600" dirty="0"/>
              <a:t> Task </a:t>
            </a:r>
            <a:r>
              <a:rPr lang="en-US" sz="1600" dirty="0" smtClean="0"/>
              <a:t>Page. The </a:t>
            </a:r>
            <a:r>
              <a:rPr lang="en-US" sz="1600" dirty="0"/>
              <a:t>Task Page can be used as the starting point for each login or a specific Home Page Report can be selected as the default login page.</a:t>
            </a:r>
          </a:p>
        </p:txBody>
      </p:sp>
      <p:sp>
        <p:nvSpPr>
          <p:cNvPr id="4" name="Slide Number Placeholder 3"/>
          <p:cNvSpPr>
            <a:spLocks noGrp="1"/>
          </p:cNvSpPr>
          <p:nvPr>
            <p:ph type="sldNum" sz="quarter" idx="4"/>
          </p:nvPr>
        </p:nvSpPr>
        <p:spPr/>
        <p:txBody>
          <a:bodyPr/>
          <a:lstStyle/>
          <a:p>
            <a:fld id="{1D93BD3E-1E9A-4970-A6F7-E7AC52762E0C}" type="slidenum">
              <a:rPr lang="en-US" smtClean="0"/>
              <a:pPr/>
              <a:t>9</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9962"/>
          <a:stretch>
            <a:fillRect/>
          </a:stretch>
        </p:blipFill>
        <p:spPr bwMode="auto">
          <a:xfrm>
            <a:off x="1828800" y="2628900"/>
            <a:ext cx="5486400" cy="343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0582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000" dirty="0"/>
              <a:t>Alternate Path #5 – REP of Record selects ‘Begin Working’, exceeds time limit.</a:t>
            </a:r>
          </a:p>
          <a:p>
            <a:pPr marL="457200" indent="-457200">
              <a:spcBef>
                <a:spcPts val="1800"/>
              </a:spcBef>
              <a:buFont typeface="+mj-lt"/>
              <a:buAutoNum type="arabicParenR" startAt="6"/>
            </a:pPr>
            <a:r>
              <a:rPr lang="en-US" sz="2000" dirty="0"/>
              <a:t>TDSP selects ‘Begin Working’.</a:t>
            </a:r>
          </a:p>
          <a:p>
            <a:pPr marL="457200" indent="-457200">
              <a:spcBef>
                <a:spcPts val="1800"/>
              </a:spcBef>
              <a:buFont typeface="+mj-lt"/>
              <a:buAutoNum type="arabicParenR" startAt="6"/>
            </a:pPr>
            <a:r>
              <a:rPr lang="en-US" sz="2000" dirty="0"/>
              <a:t>Issue is now in a state of ‘In Progress (TDSP)- Final Review’ with the TDSP as Responsible MP.</a:t>
            </a:r>
          </a:p>
          <a:p>
            <a:pPr marL="457200" indent="-457200">
              <a:spcBef>
                <a:spcPts val="1800"/>
              </a:spcBef>
              <a:buFont typeface="+mj-lt"/>
              <a:buAutoNum type="arabicParenR" startAt="6"/>
            </a:pPr>
            <a:r>
              <a:rPr lang="en-US" sz="2000" dirty="0"/>
              <a:t>TDSP selects the ‘Switch Hold Removed’ transition.</a:t>
            </a:r>
          </a:p>
          <a:p>
            <a:pPr marL="457200" indent="-457200">
              <a:spcBef>
                <a:spcPts val="1800"/>
              </a:spcBef>
              <a:buFont typeface="+mj-lt"/>
              <a:buAutoNum type="arabicParenR" startAt="6"/>
            </a:pPr>
            <a:r>
              <a:rPr lang="en-US" sz="2000" dirty="0"/>
              <a:t>Issue is now in a state of ‘Pending Complete’ with Requesting CR as Responsible MP.</a:t>
            </a:r>
          </a:p>
          <a:p>
            <a:pPr marL="457200" indent="-457200">
              <a:spcBef>
                <a:spcPts val="1800"/>
              </a:spcBef>
              <a:buFont typeface="+mj-lt"/>
              <a:buAutoNum type="arabicParenR" startAt="6"/>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90</a:t>
            </a:fld>
            <a:endParaRPr lang="en-US"/>
          </a:p>
        </p:txBody>
      </p:sp>
    </p:spTree>
    <p:extLst>
      <p:ext uri="{BB962C8B-B14F-4D97-AF65-F5344CB8AC3E}">
        <p14:creationId xmlns:p14="http://schemas.microsoft.com/office/powerpoint/2010/main" val="42521801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91</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914400"/>
            <a:ext cx="768667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433060" y="2830571"/>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CR chooses Time Limit Exceeded transition</a:t>
            </a:r>
            <a:endParaRPr lang="en-US" altLang="en-US" sz="2400" i="1" dirty="0">
              <a:solidFill>
                <a:schemeClr val="accent5"/>
              </a:solidFill>
              <a:latin typeface="+mj-lt"/>
            </a:endParaRPr>
          </a:p>
        </p:txBody>
      </p:sp>
    </p:spTree>
    <p:extLst>
      <p:ext uri="{BB962C8B-B14F-4D97-AF65-F5344CB8AC3E}">
        <p14:creationId xmlns:p14="http://schemas.microsoft.com/office/powerpoint/2010/main" val="41529853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#6 – ‘Time Limit Exceeded’ used before one and a half business hours.</a:t>
            </a:r>
          </a:p>
          <a:p>
            <a:pPr>
              <a:spcBef>
                <a:spcPts val="1800"/>
              </a:spcBef>
              <a:buFont typeface="+mj-lt"/>
              <a:buAutoNum type="arabicParenR"/>
            </a:pPr>
            <a:r>
              <a:rPr lang="en-US" sz="2000" dirty="0"/>
              <a:t>Requesting CR chooses ‘Time Limit Exceeded’ transition.</a:t>
            </a:r>
          </a:p>
          <a:p>
            <a:pPr>
              <a:spcBef>
                <a:spcPts val="1800"/>
              </a:spcBef>
              <a:buFont typeface="+mj-lt"/>
              <a:buAutoNum type="arabicParenR"/>
            </a:pPr>
            <a:r>
              <a:rPr lang="en-US" sz="2000" dirty="0"/>
              <a:t>Issue is now in a state of ‘New (TDSP) - Final Review’ with the TDSP as Responsible MP.</a:t>
            </a:r>
          </a:p>
          <a:p>
            <a:pPr>
              <a:spcBef>
                <a:spcPts val="1800"/>
              </a:spcBef>
              <a:buFont typeface="+mj-lt"/>
              <a:buAutoNum type="arabicParenR"/>
            </a:pPr>
            <a:r>
              <a:rPr lang="en-US" sz="2000" dirty="0"/>
              <a:t>TDSP selects ‘Begin Working’.</a:t>
            </a:r>
          </a:p>
          <a:p>
            <a:pPr>
              <a:spcBef>
                <a:spcPts val="1800"/>
              </a:spcBef>
              <a:buFont typeface="+mj-lt"/>
              <a:buAutoNum type="arabicParenR"/>
            </a:pPr>
            <a:r>
              <a:rPr lang="en-US" sz="2000" dirty="0"/>
              <a:t>Issue is now in a state of ‘In Progress (TDSP)- Final Review’ with the TDSP as Responsible MP.</a:t>
            </a:r>
          </a:p>
          <a:p>
            <a:pPr>
              <a:spcBef>
                <a:spcPts val="1800"/>
              </a:spcBef>
              <a:buFont typeface="+mj-lt"/>
              <a:buAutoNum type="arabicParenR"/>
            </a:pPr>
            <a:r>
              <a:rPr lang="en-US" sz="2000" dirty="0"/>
              <a:t>TDSP chooses ‘Return to REP of Record’ transition.</a:t>
            </a:r>
          </a:p>
        </p:txBody>
      </p:sp>
      <p:sp>
        <p:nvSpPr>
          <p:cNvPr id="4" name="Slide Number Placeholder 3"/>
          <p:cNvSpPr>
            <a:spLocks noGrp="1"/>
          </p:cNvSpPr>
          <p:nvPr>
            <p:ph type="sldNum" sz="quarter" idx="4"/>
          </p:nvPr>
        </p:nvSpPr>
        <p:spPr/>
        <p:txBody>
          <a:bodyPr/>
          <a:lstStyle/>
          <a:p>
            <a:fld id="{1D93BD3E-1E9A-4970-A6F7-E7AC52762E0C}" type="slidenum">
              <a:rPr lang="en-US" smtClean="0"/>
              <a:pPr/>
              <a:t>92</a:t>
            </a:fld>
            <a:endParaRPr lang="en-US"/>
          </a:p>
        </p:txBody>
      </p:sp>
    </p:spTree>
    <p:extLst>
      <p:ext uri="{BB962C8B-B14F-4D97-AF65-F5344CB8AC3E}">
        <p14:creationId xmlns:p14="http://schemas.microsoft.com/office/powerpoint/2010/main" val="18318972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93</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07" y="914400"/>
            <a:ext cx="8332787"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81600" y="2743200"/>
            <a:ext cx="25995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chemeClr val="accent5"/>
                </a:solidFill>
                <a:latin typeface="+mj-lt"/>
              </a:rPr>
              <a:t>TDSP returns to REP of Record</a:t>
            </a:r>
            <a:endParaRPr lang="en-US" altLang="en-US" sz="2400" i="1" dirty="0">
              <a:solidFill>
                <a:schemeClr val="accent5"/>
              </a:solidFill>
              <a:latin typeface="+mj-lt"/>
            </a:endParaRPr>
          </a:p>
        </p:txBody>
      </p:sp>
    </p:spTree>
    <p:extLst>
      <p:ext uri="{BB962C8B-B14F-4D97-AF65-F5344CB8AC3E}">
        <p14:creationId xmlns:p14="http://schemas.microsoft.com/office/powerpoint/2010/main" val="8039611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#6 – ‘Time Limit Exceeded’ used before one and a half business </a:t>
            </a:r>
            <a:r>
              <a:rPr lang="en-US" sz="2000" dirty="0" smtClean="0"/>
              <a:t>hours.</a:t>
            </a:r>
          </a:p>
          <a:p>
            <a:pPr marL="457200" indent="-457200">
              <a:spcBef>
                <a:spcPts val="1800"/>
              </a:spcBef>
              <a:buFont typeface="+mj-lt"/>
              <a:buAutoNum type="arabicParenR" startAt="6"/>
            </a:pPr>
            <a:r>
              <a:rPr lang="en-US" sz="2000" dirty="0" smtClean="0"/>
              <a:t>The issue is now in a state of ‘New’ with the REP of Record as Responsible MP.</a:t>
            </a:r>
          </a:p>
          <a:p>
            <a:pPr marL="457200" indent="-457200">
              <a:spcBef>
                <a:spcPts val="1800"/>
              </a:spcBef>
              <a:buFont typeface="+mj-lt"/>
              <a:buAutoNum type="arabicParenR" startAt="6"/>
            </a:pPr>
            <a:r>
              <a:rPr lang="en-US" sz="2000" dirty="0" smtClean="0"/>
              <a:t>Requesting </a:t>
            </a:r>
            <a:r>
              <a:rPr lang="en-US" sz="2000" dirty="0"/>
              <a:t>CR chooses ‘Time Limit Exceeded’ transition after waiting until  time limit is finally expired.</a:t>
            </a:r>
          </a:p>
          <a:p>
            <a:pPr marL="457200" indent="-457200">
              <a:spcBef>
                <a:spcPts val="1800"/>
              </a:spcBef>
              <a:buFont typeface="+mj-lt"/>
              <a:buAutoNum type="arabicParenR" startAt="6"/>
            </a:pPr>
            <a:r>
              <a:rPr lang="en-US" sz="2000" dirty="0"/>
              <a:t>Issue is now in a state of ‘New (TDSP) - Final Review’ with the TDSP as Responsible MP.</a:t>
            </a:r>
          </a:p>
          <a:p>
            <a:pPr marL="457200" indent="-457200">
              <a:spcBef>
                <a:spcPts val="1800"/>
              </a:spcBef>
              <a:buFont typeface="+mj-lt"/>
              <a:buAutoNum type="arabicParenR" startAt="6"/>
            </a:pPr>
            <a:r>
              <a:rPr lang="en-US" sz="2000" dirty="0"/>
              <a:t>TDSP selects ‘Begin Working’.</a:t>
            </a:r>
          </a:p>
          <a:p>
            <a:pPr marL="457200" indent="-457200">
              <a:spcBef>
                <a:spcPts val="1800"/>
              </a:spcBef>
              <a:buFont typeface="+mj-lt"/>
              <a:buAutoNum type="arabicParenR" startAt="6"/>
            </a:pPr>
            <a:r>
              <a:rPr lang="en-US" sz="2000" dirty="0"/>
              <a:t>Issue is now in a state of ‘In Progress (TDSP)- Final Review’ with the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94</a:t>
            </a:fld>
            <a:endParaRPr lang="en-US"/>
          </a:p>
        </p:txBody>
      </p:sp>
    </p:spTree>
    <p:extLst>
      <p:ext uri="{BB962C8B-B14F-4D97-AF65-F5344CB8AC3E}">
        <p14:creationId xmlns:p14="http://schemas.microsoft.com/office/powerpoint/2010/main" val="41379662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#6 – ‘Time Limit Exceeded’ used before one and a half business </a:t>
            </a:r>
            <a:r>
              <a:rPr lang="en-US" sz="2000" dirty="0" smtClean="0"/>
              <a:t>hours.</a:t>
            </a:r>
          </a:p>
          <a:p>
            <a:pPr marL="457200" indent="-457200">
              <a:spcBef>
                <a:spcPts val="1800"/>
              </a:spcBef>
              <a:buFont typeface="+mj-lt"/>
              <a:buAutoNum type="arabicParenR" startAt="11"/>
            </a:pPr>
            <a:r>
              <a:rPr lang="en-US" sz="2000" dirty="0"/>
              <a:t>TDSP selects the ‘Switch Hold Removed’ transition.</a:t>
            </a:r>
          </a:p>
          <a:p>
            <a:pPr marL="457200" indent="-457200">
              <a:spcBef>
                <a:spcPts val="1800"/>
              </a:spcBef>
              <a:buFont typeface="+mj-lt"/>
              <a:buAutoNum type="arabicParenR" startAt="11"/>
            </a:pPr>
            <a:r>
              <a:rPr lang="en-US" sz="2000" dirty="0"/>
              <a:t>Issue is now in a state of ‘Pending Complete’ with Requesting CR as Responsible MP.</a:t>
            </a:r>
          </a:p>
          <a:p>
            <a:pPr marL="457200" indent="-457200">
              <a:spcBef>
                <a:spcPts val="1800"/>
              </a:spcBef>
              <a:buFont typeface="+mj-lt"/>
              <a:buAutoNum type="arabicParenR" startAt="11"/>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95</a:t>
            </a:fld>
            <a:endParaRPr lang="en-US"/>
          </a:p>
        </p:txBody>
      </p:sp>
    </p:spTree>
    <p:extLst>
      <p:ext uri="{BB962C8B-B14F-4D97-AF65-F5344CB8AC3E}">
        <p14:creationId xmlns:p14="http://schemas.microsoft.com/office/powerpoint/2010/main" val="39251482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3280568"/>
          </a:xfrm>
        </p:spPr>
        <p:txBody>
          <a:bodyPr/>
          <a:lstStyle/>
          <a:p>
            <a:pPr marL="0" indent="0">
              <a:spcBef>
                <a:spcPts val="1800"/>
              </a:spcBef>
              <a:buNone/>
            </a:pPr>
            <a:r>
              <a:rPr lang="en-US" sz="2000" b="1" i="1" dirty="0" smtClean="0"/>
              <a:t>How long </a:t>
            </a:r>
            <a:r>
              <a:rPr lang="en-US" sz="2000" b="1" i="1" dirty="0"/>
              <a:t>does the REP of Record have to review the Switch Hold Removal request, once the TDSP assigns the issue to them?</a:t>
            </a:r>
          </a:p>
          <a:p>
            <a:pPr marL="857250" lvl="1" indent="-457200">
              <a:spcBef>
                <a:spcPts val="2400"/>
              </a:spcBef>
              <a:buFont typeface="+mj-lt"/>
              <a:buAutoNum type="alphaLcParenR"/>
            </a:pPr>
            <a:r>
              <a:rPr lang="en-US" sz="2000" dirty="0" smtClean="0"/>
              <a:t>1 hour</a:t>
            </a:r>
            <a:endParaRPr lang="en-US" sz="2000" dirty="0"/>
          </a:p>
          <a:p>
            <a:pPr marL="857250" lvl="1" indent="-457200">
              <a:spcBef>
                <a:spcPts val="1200"/>
              </a:spcBef>
              <a:buFont typeface="+mj-lt"/>
              <a:buAutoNum type="alphaLcParenR"/>
            </a:pPr>
            <a:r>
              <a:rPr lang="en-US" sz="2000" dirty="0" smtClean="0"/>
              <a:t>4 hours</a:t>
            </a:r>
            <a:endParaRPr lang="en-US" sz="2000" dirty="0"/>
          </a:p>
          <a:p>
            <a:pPr marL="857250" lvl="1" indent="-457200">
              <a:spcBef>
                <a:spcPts val="1200"/>
              </a:spcBef>
              <a:buFont typeface="+mj-lt"/>
              <a:buAutoNum type="alphaLcParenR"/>
            </a:pPr>
            <a:r>
              <a:rPr lang="en-US" sz="2000" dirty="0" smtClean="0"/>
              <a:t>1 ½ hours</a:t>
            </a:r>
            <a:endParaRPr lang="en-US" sz="2000" dirty="0"/>
          </a:p>
          <a:p>
            <a:pPr marL="857250" lvl="1" indent="-457200">
              <a:spcBef>
                <a:spcPts val="1200"/>
              </a:spcBef>
              <a:buFont typeface="+mj-lt"/>
              <a:buAutoNum type="alphaLcParenR"/>
            </a:pPr>
            <a:r>
              <a:rPr lang="en-US" sz="2000" dirty="0" smtClean="0"/>
              <a:t>6 Hours</a:t>
            </a:r>
            <a:endParaRPr lang="en-US" sz="2000" dirty="0"/>
          </a:p>
          <a:p>
            <a:pPr marL="857250" lvl="1" indent="-457200">
              <a:spcBef>
                <a:spcPts val="1200"/>
              </a:spcBef>
              <a:buFont typeface="+mj-lt"/>
              <a:buAutoNum type="alphaLcParenR"/>
            </a:pPr>
            <a:r>
              <a:rPr lang="en-US" sz="2000" dirty="0" smtClean="0"/>
              <a:t>None </a:t>
            </a:r>
            <a:r>
              <a:rPr lang="en-US" sz="2000" dirty="0"/>
              <a:t>of the Above</a:t>
            </a:r>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96</a:t>
            </a:fld>
            <a:endParaRPr lang="en-US"/>
          </a:p>
        </p:txBody>
      </p:sp>
      <p:sp>
        <p:nvSpPr>
          <p:cNvPr id="5" name="Content Placeholder 2"/>
          <p:cNvSpPr txBox="1">
            <a:spLocks/>
          </p:cNvSpPr>
          <p:nvPr/>
        </p:nvSpPr>
        <p:spPr>
          <a:xfrm>
            <a:off x="304800" y="4800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None/>
            </a:pPr>
            <a:r>
              <a:rPr lang="en-US" sz="2000" i="1" dirty="0" smtClean="0"/>
              <a:t>1 ½ hours</a:t>
            </a:r>
            <a:endParaRPr lang="en-US" sz="2000" i="1" dirty="0"/>
          </a:p>
        </p:txBody>
      </p:sp>
      <p:sp>
        <p:nvSpPr>
          <p:cNvPr id="6" name="Rectangle 5"/>
          <p:cNvSpPr/>
          <p:nvPr/>
        </p:nvSpPr>
        <p:spPr>
          <a:xfrm>
            <a:off x="1658112" y="47244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1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3280568"/>
          </a:xfrm>
        </p:spPr>
        <p:txBody>
          <a:bodyPr/>
          <a:lstStyle/>
          <a:p>
            <a:pPr marL="0" indent="0">
              <a:spcBef>
                <a:spcPts val="1800"/>
              </a:spcBef>
              <a:buNone/>
            </a:pPr>
            <a:r>
              <a:rPr lang="en-US" sz="2000" b="1" i="1" dirty="0" smtClean="0"/>
              <a:t>The TDSP assigns a Switch Hold Removal </a:t>
            </a:r>
            <a:r>
              <a:rPr lang="en-US" sz="2000" b="1" i="1" dirty="0" err="1" smtClean="0"/>
              <a:t>MarkeTrak</a:t>
            </a:r>
            <a:r>
              <a:rPr lang="en-US" sz="2000" b="1" i="1" dirty="0" smtClean="0"/>
              <a:t> issue to the REP of Record on Friday, at 4:15 pm. When does the REP of Record's review period expire?</a:t>
            </a:r>
          </a:p>
          <a:p>
            <a:pPr marL="857250" lvl="1" indent="-457200">
              <a:spcBef>
                <a:spcPts val="2400"/>
              </a:spcBef>
              <a:buFont typeface="+mj-lt"/>
              <a:buAutoNum type="alphaLcParenR"/>
            </a:pPr>
            <a:r>
              <a:rPr lang="en-US" sz="2000" dirty="0" smtClean="0"/>
              <a:t>Saturday at 8:15 am</a:t>
            </a:r>
          </a:p>
          <a:p>
            <a:pPr marL="857250" lvl="1" indent="-457200">
              <a:spcBef>
                <a:spcPts val="2400"/>
              </a:spcBef>
              <a:buFont typeface="+mj-lt"/>
              <a:buAutoNum type="alphaLcParenR"/>
            </a:pPr>
            <a:r>
              <a:rPr lang="en-US" sz="2000" dirty="0" smtClean="0"/>
              <a:t>Saturday at 8:45 am</a:t>
            </a:r>
          </a:p>
          <a:p>
            <a:pPr marL="857250" lvl="1" indent="-457200">
              <a:spcBef>
                <a:spcPts val="1200"/>
              </a:spcBef>
              <a:buFont typeface="+mj-lt"/>
              <a:buAutoNum type="alphaLcParenR"/>
            </a:pPr>
            <a:r>
              <a:rPr lang="en-US" sz="2000" dirty="0" smtClean="0"/>
              <a:t>Monday at 8:15 am</a:t>
            </a:r>
          </a:p>
          <a:p>
            <a:pPr marL="857250" lvl="1" indent="-457200">
              <a:spcBef>
                <a:spcPts val="1200"/>
              </a:spcBef>
              <a:buFont typeface="+mj-lt"/>
              <a:buAutoNum type="alphaLcParenR"/>
            </a:pPr>
            <a:r>
              <a:rPr lang="en-US" sz="2000" dirty="0" smtClean="0"/>
              <a:t>Monday at 8:45 am</a:t>
            </a:r>
          </a:p>
          <a:p>
            <a:pPr marL="857250" lvl="1" indent="-457200">
              <a:spcBef>
                <a:spcPts val="1200"/>
              </a:spcBef>
              <a:buFont typeface="+mj-lt"/>
              <a:buAutoNum type="alphaLcParenR"/>
            </a:pPr>
            <a:r>
              <a:rPr lang="en-US" sz="2000" dirty="0" smtClean="0"/>
              <a:t>None of the Above</a:t>
            </a:r>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97</a:t>
            </a:fld>
            <a:endParaRPr lang="en-US"/>
          </a:p>
        </p:txBody>
      </p:sp>
      <p:sp>
        <p:nvSpPr>
          <p:cNvPr id="5" name="Content Placeholder 2"/>
          <p:cNvSpPr txBox="1">
            <a:spLocks/>
          </p:cNvSpPr>
          <p:nvPr/>
        </p:nvSpPr>
        <p:spPr>
          <a:xfrm>
            <a:off x="304800" y="4800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None/>
            </a:pPr>
            <a:r>
              <a:rPr lang="en-US" sz="2000" i="1" dirty="0" smtClean="0"/>
              <a:t>Monday at 8:45 am</a:t>
            </a:r>
            <a:endParaRPr lang="en-US" sz="2000" i="1" dirty="0"/>
          </a:p>
        </p:txBody>
      </p:sp>
      <p:sp>
        <p:nvSpPr>
          <p:cNvPr id="6" name="Rectangle 5"/>
          <p:cNvSpPr/>
          <p:nvPr/>
        </p:nvSpPr>
        <p:spPr>
          <a:xfrm>
            <a:off x="1664208" y="48006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3280568"/>
          </a:xfrm>
        </p:spPr>
        <p:txBody>
          <a:bodyPr/>
          <a:lstStyle/>
          <a:p>
            <a:pPr marL="0" indent="0">
              <a:buNone/>
            </a:pPr>
            <a:r>
              <a:rPr lang="en-US" sz="2000" b="1" i="1" dirty="0"/>
              <a:t>Which of the following documents is not an “acceptable” document for Switch Hold Removal consideration?</a:t>
            </a:r>
          </a:p>
          <a:p>
            <a:pPr marL="0" indent="0">
              <a:buNone/>
            </a:pPr>
            <a:endParaRPr lang="en-US" sz="2000" dirty="0"/>
          </a:p>
          <a:p>
            <a:pPr marL="457200" lvl="0" indent="-457200">
              <a:buFont typeface="+mj-lt"/>
              <a:buAutoNum type="alphaLcParenR"/>
            </a:pPr>
            <a:r>
              <a:rPr lang="en-US" sz="2000" dirty="0"/>
              <a:t>Utility bill from a different address dated within the last two months</a:t>
            </a:r>
          </a:p>
          <a:p>
            <a:pPr marL="457200" lvl="0" indent="-457200">
              <a:buFont typeface="+mj-lt"/>
              <a:buAutoNum type="alphaLcParenR"/>
            </a:pPr>
            <a:r>
              <a:rPr lang="en-US" sz="2000" dirty="0"/>
              <a:t>Notarized Affidavit of Landlord</a:t>
            </a:r>
          </a:p>
          <a:p>
            <a:pPr marL="457200" lvl="0" indent="-457200">
              <a:buFont typeface="+mj-lt"/>
              <a:buAutoNum type="alphaLcParenR"/>
            </a:pPr>
            <a:r>
              <a:rPr lang="en-US" sz="2000" dirty="0"/>
              <a:t>Closing documents executed after the Switch Hold was applied</a:t>
            </a:r>
          </a:p>
          <a:p>
            <a:pPr marL="457200" lvl="0" indent="-457200">
              <a:buFont typeface="+mj-lt"/>
              <a:buAutoNum type="alphaLcParenR"/>
            </a:pPr>
            <a:r>
              <a:rPr lang="en-US" sz="2000" dirty="0"/>
              <a:t>Cell phone bill</a:t>
            </a:r>
          </a:p>
          <a:p>
            <a:pPr marL="457200" lvl="0" indent="-457200">
              <a:buFont typeface="+mj-lt"/>
              <a:buAutoNum type="alphaLcParenR"/>
            </a:pPr>
            <a:r>
              <a:rPr lang="en-US" sz="2000" dirty="0"/>
              <a:t>None of the above</a:t>
            </a:r>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98</a:t>
            </a:fld>
            <a:endParaRPr lang="en-US"/>
          </a:p>
        </p:txBody>
      </p:sp>
      <p:sp>
        <p:nvSpPr>
          <p:cNvPr id="5" name="Content Placeholder 2"/>
          <p:cNvSpPr txBox="1">
            <a:spLocks/>
          </p:cNvSpPr>
          <p:nvPr/>
        </p:nvSpPr>
        <p:spPr>
          <a:xfrm>
            <a:off x="304800" y="4800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None/>
            </a:pPr>
            <a:r>
              <a:rPr lang="en-US" sz="2000" i="1" dirty="0" smtClean="0"/>
              <a:t>Cell phone bill</a:t>
            </a:r>
            <a:endParaRPr lang="en-US" sz="2000" i="1" dirty="0"/>
          </a:p>
        </p:txBody>
      </p:sp>
      <p:sp>
        <p:nvSpPr>
          <p:cNvPr id="6" name="Rectangle 5"/>
          <p:cNvSpPr/>
          <p:nvPr/>
        </p:nvSpPr>
        <p:spPr>
          <a:xfrm>
            <a:off x="1459720" y="4594634"/>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87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99</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7249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2BDB63875B034C8B32518C6496ADD1" ma:contentTypeVersion="0" ma:contentTypeDescription="Create a new document." ma:contentTypeScope="" ma:versionID="2e49056469cb591c67c33c10da96a071">
  <xsd:schema xmlns:xsd="http://www.w3.org/2001/XMLSchema" xmlns:xs="http://www.w3.org/2001/XMLSchema" xmlns:p="http://schemas.microsoft.com/office/2006/metadata/properties" xmlns:ns2="c34af464-7aa1-4edd-9be4-83dffc1cb926" targetNamespace="http://schemas.microsoft.com/office/2006/metadata/properties" ma:root="true" ma:fieldsID="3a653c66fd0ce9b40621f227f901e684"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E9AA12-8AF9-4AA6-90FE-24669859CDF3}">
  <ds:schemaRefs>
    <ds:schemaRef ds:uri="http://schemas.microsoft.com/office/2006/documentManagement/types"/>
    <ds:schemaRef ds:uri="c34af464-7aa1-4edd-9be4-83dffc1cb926"/>
    <ds:schemaRef ds:uri="http://schemas.microsoft.com/office/2006/metadata/properties"/>
    <ds:schemaRef ds:uri="http://purl.org/dc/dcmitype/"/>
    <ds:schemaRef ds:uri="http://schemas.openxmlformats.org/package/2006/metadata/core-properties"/>
    <ds:schemaRef ds:uri="http://purl.org/dc/elements/1.1/"/>
    <ds:schemaRef ds:uri="http://www.w3.org/XML/1998/namespac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4A68982-DD5D-44FD-B77F-4C531465FE54}">
  <ds:schemaRefs>
    <ds:schemaRef ds:uri="http://schemas.microsoft.com/sharepoint/v3/contenttype/forms"/>
  </ds:schemaRefs>
</ds:datastoreItem>
</file>

<file path=customXml/itemProps3.xml><?xml version="1.0" encoding="utf-8"?>
<ds:datastoreItem xmlns:ds="http://schemas.openxmlformats.org/officeDocument/2006/customXml" ds:itemID="{5DFABCE5-6410-4FC5-930F-1111C63E4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1957</TotalTime>
  <Words>17652</Words>
  <Application>Microsoft Office PowerPoint</Application>
  <PresentationFormat>On-screen Show (4:3)</PresentationFormat>
  <Paragraphs>1877</Paragraphs>
  <Slides>243</Slides>
  <Notes>138</Notes>
  <HiddenSlides>0</HiddenSlides>
  <MMClips>0</MMClips>
  <ScaleCrop>false</ScaleCrop>
  <HeadingPairs>
    <vt:vector size="4" baseType="variant">
      <vt:variant>
        <vt:lpstr>Theme</vt:lpstr>
      </vt:variant>
      <vt:variant>
        <vt:i4>2</vt:i4>
      </vt:variant>
      <vt:variant>
        <vt:lpstr>Slide Titles</vt:lpstr>
      </vt:variant>
      <vt:variant>
        <vt:i4>243</vt:i4>
      </vt:variant>
    </vt:vector>
  </HeadingPairs>
  <TitlesOfParts>
    <vt:vector size="245" baseType="lpstr">
      <vt:lpstr>1_Custom Design</vt:lpstr>
      <vt:lpstr>Office Theme</vt:lpstr>
      <vt:lpstr>PowerPoint Presentation</vt:lpstr>
      <vt:lpstr>Antitrust Admonition</vt:lpstr>
      <vt:lpstr>What is MarkeTrak?</vt:lpstr>
      <vt:lpstr>What is MarkeTrak?</vt:lpstr>
      <vt:lpstr>Day to Day Subtypes</vt:lpstr>
      <vt:lpstr>MarkeTrak Online Training</vt:lpstr>
      <vt:lpstr>MarkeTrak Training Objectives</vt:lpstr>
      <vt:lpstr>PowerPoint Presentation</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PowerPoint Presentation</vt:lpstr>
      <vt:lpstr>Admin Functionality: Roles &amp; Responsibilities </vt:lpstr>
      <vt:lpstr>PowerPoint Presentation</vt:lpstr>
      <vt:lpstr>Email Notifications</vt:lpstr>
      <vt:lpstr>Email Notifications</vt:lpstr>
      <vt:lpstr>PowerPoint Presentation</vt:lpstr>
      <vt:lpstr>Subscribing to ListServ</vt:lpstr>
      <vt:lpstr>Subscribing to ListServ</vt:lpstr>
      <vt:lpstr>PowerPoint Presentation</vt:lpstr>
      <vt:lpstr>D2D Issues: Missing Enrollment Transactions</vt:lpstr>
      <vt:lpstr>Checkpoint Question</vt:lpstr>
      <vt:lpstr>Checkpoint Question</vt:lpstr>
      <vt:lpstr>PowerPoint Presentation</vt:lpstr>
      <vt:lpstr>D2D Issues: Usage Billing Subtypes</vt:lpstr>
      <vt:lpstr>D2D Issues: Usage Billing - Missing</vt:lpstr>
      <vt:lpstr>D2D Issues: Usage Billing - Missing</vt:lpstr>
      <vt:lpstr>D2D Issues: Usage Billing - Missing</vt:lpstr>
      <vt:lpstr>D2D Issues: Usage Billing - Missing</vt:lpstr>
      <vt:lpstr>D2D Issues: Usage Billing - Missing</vt:lpstr>
      <vt:lpstr>D2D Issues: Usage Billing - Missing</vt:lpstr>
      <vt:lpstr>D2D Issues: Usage Billing - Dispute</vt:lpstr>
      <vt:lpstr>D2D Issues: Usage Billing - Dispute</vt:lpstr>
      <vt:lpstr>D2D Issues: Usage Billing - Dispute</vt:lpstr>
      <vt:lpstr>D2D Issues: Usage Billing - Dispute</vt:lpstr>
      <vt:lpstr>AMS LSE Interval Subtypes</vt:lpstr>
      <vt:lpstr>AMS LSE Interval: Missing</vt:lpstr>
      <vt:lpstr>AMS LSE Interval: Missing</vt:lpstr>
      <vt:lpstr>AMS LSE Interval: Missing</vt:lpstr>
      <vt:lpstr>AMS LSE Interval: Missing</vt:lpstr>
      <vt:lpstr>AMS LSE Interval: Missing</vt:lpstr>
      <vt:lpstr>AMS LSE Interval: Missing</vt:lpstr>
      <vt:lpstr>AMS LSE Interval: Missing</vt:lpstr>
      <vt:lpstr>AMS LSE Interval: Dispute</vt:lpstr>
      <vt:lpstr>AMS LSE Interval: Dispute</vt:lpstr>
      <vt:lpstr>AMS LSE Interval: Dispute</vt:lpstr>
      <vt:lpstr>AMS LSE Interval: Dispute</vt:lpstr>
      <vt:lpstr>AMS LSE Interval: Dispute</vt:lpstr>
      <vt:lpstr>AMS LSE Interval: Dispute</vt:lpstr>
      <vt:lpstr>AMS LSE Interval: Dispute</vt:lpstr>
      <vt:lpstr>Checkpoint Question</vt:lpstr>
      <vt:lpstr>Checkpoint Question</vt:lpstr>
      <vt:lpstr>Checkpoint Question</vt:lpstr>
      <vt:lpstr>Questions</vt:lpstr>
      <vt:lpstr>PowerPoint Presentation</vt:lpstr>
      <vt:lpstr>Switch Hold Overview</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Checkpoint Question</vt:lpstr>
      <vt:lpstr>Checkpoint Question</vt:lpstr>
      <vt:lpstr>Checkpoint Question</vt:lpstr>
      <vt:lpstr>Questions</vt:lpstr>
      <vt:lpstr>PowerPoint Presentation</vt:lpstr>
      <vt:lpstr>D2D Issues: Siebel Change/Info</vt:lpstr>
      <vt:lpstr>D2D Issues: Siebel Change/Info</vt:lpstr>
      <vt:lpstr>PowerPoint Presentation</vt:lpstr>
      <vt:lpstr>Data Extract Variance (DEV) Overview</vt:lpstr>
      <vt:lpstr>Data Extract Variance (DEV) Issues</vt:lpstr>
      <vt:lpstr>Checkpoint Question</vt:lpstr>
      <vt:lpstr>Checkpoint Question</vt:lpstr>
      <vt:lpstr>PowerPoint Presentation</vt:lpstr>
      <vt:lpstr>Bulk Insert: Overview</vt:lpstr>
      <vt:lpstr>Bulk Insert: CSV File</vt:lpstr>
      <vt:lpstr>Bulk Insert: CSV File (cont.)</vt:lpstr>
      <vt:lpstr>Bulk Insert: CSV File (cont.)</vt:lpstr>
      <vt:lpstr>Bulk Insert: CSV File (cont.)</vt:lpstr>
      <vt:lpstr>Bulk Insert: CSV File Template</vt:lpstr>
      <vt:lpstr>Bulk Insert: Submit</vt:lpstr>
      <vt:lpstr>Bulk Insert: Submit (cont.)</vt:lpstr>
      <vt:lpstr>Bulk Insert: Submit (cont.)</vt:lpstr>
      <vt:lpstr>Bulk Insert: Submit (cont.)</vt:lpstr>
      <vt:lpstr>Bulk Insert: Submit (cont.)</vt:lpstr>
      <vt:lpstr>Bulk Insert: Submit (cont.)</vt:lpstr>
      <vt:lpstr>Bulk Insert: Validations</vt:lpstr>
      <vt:lpstr>Bulk Insert: Report Destination</vt:lpstr>
      <vt:lpstr>Bulk Insert: Report Destination</vt:lpstr>
      <vt:lpstr>Bulk Insert: Report Destination</vt:lpstr>
      <vt:lpstr>Checkpoint Question</vt:lpstr>
      <vt:lpstr>Checkpoint Question</vt:lpstr>
      <vt:lpstr>PowerPoint Presentation</vt:lpstr>
      <vt:lpstr>Cancel with Approval</vt:lpstr>
      <vt:lpstr>Cancel with Approval</vt:lpstr>
      <vt:lpstr>Cancel with Approval</vt:lpstr>
      <vt:lpstr>Cancel with Approval</vt:lpstr>
      <vt:lpstr>Cancel with Approval</vt:lpstr>
      <vt:lpstr>Cancel with Approval</vt:lpstr>
      <vt:lpstr>Cancel without Approval</vt:lpstr>
      <vt:lpstr>Cancel without Approval</vt:lpstr>
      <vt:lpstr>Cancel without Approval</vt:lpstr>
      <vt:lpstr>Cancel without Approval</vt:lpstr>
      <vt:lpstr>Cancel without Approval</vt:lpstr>
      <vt:lpstr>Questions</vt:lpstr>
      <vt:lpstr>PowerPoint Presentation</vt:lpstr>
      <vt:lpstr>D2D Issues: Other Workflow</vt:lpstr>
      <vt:lpstr>D2D Issues: Other</vt:lpstr>
      <vt:lpstr>PowerPoint Presentation</vt:lpstr>
      <vt:lpstr>What is an IAG?</vt:lpstr>
      <vt:lpstr>Reference Documents </vt:lpstr>
      <vt:lpstr>How does an IAG occur?</vt:lpstr>
      <vt:lpstr>Who does an IAG impact?</vt:lpstr>
      <vt:lpstr>How is the market impacted?</vt:lpstr>
      <vt:lpstr>Questions</vt:lpstr>
      <vt:lpstr>PowerPoint Presentation</vt:lpstr>
      <vt:lpstr>Right of Rescission</vt:lpstr>
      <vt:lpstr>Right of Rescission</vt:lpstr>
      <vt:lpstr>Rescission vs. Inadvertent Switch</vt:lpstr>
      <vt:lpstr>Rescission vs. Inadvertent Switch</vt:lpstr>
      <vt:lpstr>Customer Rescission Guidelines</vt:lpstr>
      <vt:lpstr>Completion Timeline for Customer Rescission</vt:lpstr>
      <vt:lpstr>Rescission Walkthrough – Gaining CR</vt:lpstr>
      <vt:lpstr>Rescission Walkthrough – Gaining CR</vt:lpstr>
      <vt:lpstr>Rescission Walkthrough - Validations</vt:lpstr>
      <vt:lpstr>Rescission Walkthrough – Losing CR</vt:lpstr>
      <vt:lpstr>Rescission Walkthrough – TDSP</vt:lpstr>
      <vt:lpstr>Rescission Walkthrough - TDSP</vt:lpstr>
      <vt:lpstr>Rescission Walkthrough – Losing CR</vt:lpstr>
      <vt:lpstr>Rescission Walkthrough – Losing CR</vt:lpstr>
      <vt:lpstr>Rescission Walkthrough – Losing CR</vt:lpstr>
      <vt:lpstr>Rescission Walkthrough - Resolution</vt:lpstr>
      <vt:lpstr>Checkpoint Question #1</vt:lpstr>
      <vt:lpstr>Checkpoint Question #2</vt:lpstr>
      <vt:lpstr>Checkpoint Question #3</vt:lpstr>
      <vt:lpstr>Checkpoint Question #4</vt:lpstr>
      <vt:lpstr>Questions</vt:lpstr>
      <vt:lpstr>PowerPoint Presentation</vt:lpstr>
      <vt:lpstr>Inadvertent Gain</vt:lpstr>
      <vt:lpstr>Inadvertent Gain</vt:lpstr>
      <vt:lpstr>Inadvertent Gain</vt:lpstr>
      <vt:lpstr>Inadvertent Gain</vt:lpstr>
      <vt:lpstr>Inadvertent Gain</vt:lpstr>
      <vt:lpstr>Inadvertent Gain</vt:lpstr>
      <vt:lpstr>Inadvertent Gain</vt:lpstr>
      <vt:lpstr>Inadvertent Gain</vt:lpstr>
      <vt:lpstr>Inadvertent Gain</vt:lpstr>
      <vt:lpstr>Inadvertent Gain</vt:lpstr>
      <vt:lpstr>Inadvertent Gain</vt:lpstr>
      <vt:lpstr>Key Points to Remember</vt:lpstr>
      <vt:lpstr>Valid Reject / Unexecutable Reasons</vt:lpstr>
      <vt:lpstr>Valid Reject / Unexecutable Reasons</vt:lpstr>
      <vt:lpstr>Key Points to Remember: Invalid Reject Reasons</vt:lpstr>
      <vt:lpstr>Checkpoint Question #1</vt:lpstr>
      <vt:lpstr>Checkpoint Question #2</vt:lpstr>
      <vt:lpstr>Checkpoint Question #3</vt:lpstr>
      <vt:lpstr>Checkpoint Question #4</vt:lpstr>
      <vt:lpstr>Questions</vt:lpstr>
      <vt:lpstr>PowerPoint Presentation</vt:lpstr>
      <vt:lpstr>Verification &amp; Reconciliation</vt:lpstr>
      <vt:lpstr>Verification &amp; Reconciliation</vt:lpstr>
      <vt:lpstr>CR Verification &amp; Reconciliation</vt:lpstr>
      <vt:lpstr>TDSP Verification &amp; Reconciliation</vt:lpstr>
      <vt:lpstr>CR Verification &amp; Reconciliation</vt:lpstr>
      <vt:lpstr>Final CR Verification &amp; Reconciliation</vt:lpstr>
      <vt:lpstr>Checkpoint Question #1</vt:lpstr>
      <vt:lpstr>Checkpoint Question #2</vt:lpstr>
      <vt:lpstr>Checkpoint Question #3</vt:lpstr>
      <vt:lpstr>MarkeTrak Training</vt:lpstr>
      <vt:lpstr>PowerPoint Presentation</vt:lpstr>
      <vt:lpstr>MVO vs IAG</vt:lpstr>
      <vt:lpstr>3rd Party Transactions</vt:lpstr>
      <vt:lpstr>Non-timely resolution of IAG’s</vt:lpstr>
      <vt:lpstr>No Current Occupant</vt:lpstr>
      <vt:lpstr>Switch Hold on IAG</vt:lpstr>
      <vt:lpstr>Questions</vt:lpstr>
      <vt:lpstr>PowerPoint Presentation</vt:lpstr>
      <vt:lpstr>Monthly IAG/IAL Reporting</vt:lpstr>
      <vt:lpstr>January 2018 – IAG / IAL Statistics</vt:lpstr>
      <vt:lpstr>2018 January – IAG / IAL Statistics</vt:lpstr>
      <vt:lpstr>2018 January – IAG / IAL Statistics</vt:lpstr>
      <vt:lpstr>Explanation of IAG / IAL Slides Data</vt:lpstr>
      <vt:lpstr>2018 January – Rescission Statistics</vt:lpstr>
      <vt:lpstr>Explanation of Rescission Slide Data</vt:lpstr>
      <vt:lpstr>18 Month Running Market Totals</vt:lpstr>
      <vt:lpstr>How can we drive efficiency? Reporting</vt:lpstr>
      <vt:lpstr>Market Challenge</vt:lpstr>
      <vt:lpstr>Market Challenge</vt:lpstr>
      <vt:lpstr>Checkpoint Question #1</vt:lpstr>
      <vt:lpstr>Checkpoint Question #2</vt:lpstr>
      <vt:lpstr>Checkpoint Question #3</vt:lpstr>
      <vt:lpstr>Questions</vt:lpstr>
      <vt:lpstr>PowerPoint Presentation</vt:lpstr>
      <vt:lpstr>MarkeTrak GUI Reporting</vt:lpstr>
      <vt:lpstr>MarkeTrak GUI Reporting</vt:lpstr>
      <vt:lpstr>MarkeTrak GUI Reporting</vt:lpstr>
      <vt:lpstr>MarkeTrak GUI Reporting</vt:lpstr>
      <vt:lpstr>MarkeTrak GUI Reporting</vt:lpstr>
      <vt:lpstr>MarkeTrak GUI Reporting          </vt:lpstr>
      <vt:lpstr>MarkeTrak GUI Reporting</vt:lpstr>
      <vt:lpstr>MarkeTrak GUI Reporting</vt:lpstr>
      <vt:lpstr>MarkeTrak GUI Reporting</vt:lpstr>
      <vt:lpstr>MarkeTrak GUI Reporting</vt:lpstr>
      <vt:lpstr>MarkeTrak GUI Reporting</vt:lpstr>
      <vt:lpstr>MarkeTrak Background Reporting</vt:lpstr>
      <vt:lpstr>MarkeTrak Background Reporting</vt:lpstr>
      <vt:lpstr>MarkeTrak Background Reporting</vt:lpstr>
      <vt:lpstr>PowerPoint Presentation</vt:lpstr>
      <vt:lpstr>MarkeTrak Training</vt:lpstr>
    </vt:vector>
  </TitlesOfParts>
  <Company>The Electric Reliability Council of Texas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Fernandez, Tomas</cp:lastModifiedBy>
  <cp:revision>216</cp:revision>
  <cp:lastPrinted>2016-01-21T20:53:15Z</cp:lastPrinted>
  <dcterms:created xsi:type="dcterms:W3CDTF">2016-01-21T15:20:31Z</dcterms:created>
  <dcterms:modified xsi:type="dcterms:W3CDTF">2019-06-26T15:18:38Z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0x0101002E2BDB63875B034C8B32518C6496ADD1</vt:lpwstr>
  </property>
</Properties>
</file>