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0"/>
  </p:notesMasterIdLst>
  <p:sldIdLst>
    <p:sldId id="260" r:id="rId4"/>
    <p:sldId id="294" r:id="rId5"/>
    <p:sldId id="298" r:id="rId6"/>
    <p:sldId id="297" r:id="rId7"/>
    <p:sldId id="300" r:id="rId8"/>
    <p:sldId id="267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65573" y="1874109"/>
            <a:ext cx="56460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MSWG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WMS Updates, </a:t>
            </a:r>
            <a:r>
              <a:rPr lang="en-US" b="1" dirty="0" smtClean="0">
                <a:solidFill>
                  <a:prstClr val="black"/>
                </a:solidFill>
              </a:rPr>
              <a:t>Market </a:t>
            </a:r>
            <a:r>
              <a:rPr lang="en-US" b="1" dirty="0" smtClean="0">
                <a:solidFill>
                  <a:prstClr val="black"/>
                </a:solidFill>
              </a:rPr>
              <a:t>Communication</a:t>
            </a:r>
          </a:p>
          <a:p>
            <a:endParaRPr lang="en-US" b="1" dirty="0" smtClean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June 25, 2019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6/5/2019 WMS meeting takeaways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5963" y="1199072"/>
            <a:ext cx="11302943" cy="470370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WMS would like to be the audience for the Annual UFE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/>
              <a:t>ERCOT invites other groups interested in that information to dial in to WMS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WMS would still like updates on the Balancing Account Fund</a:t>
            </a:r>
            <a:r>
              <a:rPr lang="en-US" sz="2400" dirty="0"/>
              <a:t> </a:t>
            </a:r>
            <a:r>
              <a:rPr lang="en-US" sz="2400" dirty="0" smtClean="0"/>
              <a:t>from MSWG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/>
              <a:t>Will use the slide from the Board/TAC </a:t>
            </a:r>
            <a:r>
              <a:rPr lang="en-US" sz="2400" dirty="0"/>
              <a:t>report </a:t>
            </a:r>
            <a:endParaRPr lang="en-US" sz="2400" dirty="0" smtClean="0"/>
          </a:p>
          <a:p>
            <a:pPr marL="57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9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5432"/>
          </a:xfrm>
        </p:spPr>
        <p:txBody>
          <a:bodyPr/>
          <a:lstStyle/>
          <a:p>
            <a:r>
              <a:rPr lang="en-US" dirty="0" smtClean="0">
                <a:solidFill>
                  <a:srgbClr val="00ACC8"/>
                </a:solidFill>
              </a:rPr>
              <a:t>NPRR885 </a:t>
            </a:r>
            <a:r>
              <a:rPr lang="en-US" dirty="0" smtClean="0">
                <a:solidFill>
                  <a:srgbClr val="00ACC8"/>
                </a:solidFill>
              </a:rPr>
              <a:t>Must-Run Alternative Discussion </a:t>
            </a:r>
            <a:r>
              <a:rPr lang="en-US" sz="2400" i="1" dirty="0">
                <a:solidFill>
                  <a:srgbClr val="00ACC8"/>
                </a:solidFill>
              </a:rPr>
              <a:t/>
            </a:r>
            <a:br>
              <a:rPr lang="en-US" sz="2400" i="1" dirty="0">
                <a:solidFill>
                  <a:srgbClr val="00ACC8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591398"/>
            <a:ext cx="11379200" cy="5285527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b="1" dirty="0"/>
              <a:t>H</a:t>
            </a:r>
            <a:r>
              <a:rPr lang="en-US" sz="2400" b="1" dirty="0" smtClean="0"/>
              <a:t>ow </a:t>
            </a:r>
            <a:r>
              <a:rPr lang="en-US" sz="2400" b="1" dirty="0"/>
              <a:t>verification data will flow to </a:t>
            </a:r>
            <a:r>
              <a:rPr lang="en-US" sz="2400" b="1" dirty="0" smtClean="0"/>
              <a:t>QSEs</a:t>
            </a:r>
            <a:endParaRPr lang="en-US" sz="2400" b="1" dirty="0"/>
          </a:p>
          <a:p>
            <a:pPr lvl="1"/>
            <a:r>
              <a:rPr lang="en-US" sz="2000" b="1" dirty="0" smtClean="0"/>
              <a:t>MRA Agreement will have basics terms; Pay as Bid</a:t>
            </a:r>
          </a:p>
          <a:p>
            <a:pPr lvl="1"/>
            <a:r>
              <a:rPr lang="en-US" sz="2000" b="1" dirty="0" smtClean="0"/>
              <a:t>VDI timestamps critical (time-weighting in calculations are in seconds)</a:t>
            </a:r>
          </a:p>
          <a:p>
            <a:pPr lvl="1"/>
            <a:r>
              <a:rPr lang="en-US" sz="2000" b="1" dirty="0" smtClean="0"/>
              <a:t>Performance Report (45 days after a Deployment Event)</a:t>
            </a:r>
          </a:p>
          <a:p>
            <a:pPr lvl="1"/>
            <a:r>
              <a:rPr lang="en-US" sz="2000" b="1" dirty="0" smtClean="0"/>
              <a:t>Section 3 via Reports (Availability Factor, Event Performance, Interval Performance)</a:t>
            </a:r>
          </a:p>
          <a:p>
            <a:pPr lvl="1"/>
            <a:r>
              <a:rPr lang="en-US" sz="2000" b="1" dirty="0" smtClean="0"/>
              <a:t>Section 6 via Extracts</a:t>
            </a:r>
            <a:endParaRPr lang="en-US" sz="2000" b="1" dirty="0"/>
          </a:p>
          <a:p>
            <a:pPr marL="457200" lvl="1" indent="0">
              <a:buNone/>
            </a:pPr>
            <a:endParaRPr lang="en-US" sz="2400" b="1" dirty="0" smtClean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Timing of data</a:t>
            </a:r>
          </a:p>
          <a:p>
            <a:pPr lvl="1"/>
            <a:r>
              <a:rPr lang="en-US" sz="2000" b="1" dirty="0"/>
              <a:t>Initial Settlement accuracy depends on meter data timing</a:t>
            </a:r>
          </a:p>
          <a:p>
            <a:pPr lvl="1"/>
            <a:r>
              <a:rPr lang="en-US" sz="2000" b="1" dirty="0"/>
              <a:t>Final Settlement </a:t>
            </a:r>
            <a:r>
              <a:rPr lang="en-US" sz="2000" b="1" dirty="0" smtClean="0"/>
              <a:t>may or may not </a:t>
            </a:r>
            <a:r>
              <a:rPr lang="en-US" sz="2000" b="1" dirty="0"/>
              <a:t>have </a:t>
            </a:r>
            <a:r>
              <a:rPr lang="en-US" sz="2000" b="1" dirty="0" smtClean="0"/>
              <a:t>45-day </a:t>
            </a:r>
            <a:r>
              <a:rPr lang="en-US" sz="2000" b="1" dirty="0"/>
              <a:t>post Performance Report</a:t>
            </a:r>
          </a:p>
          <a:p>
            <a:pPr lvl="1"/>
            <a:r>
              <a:rPr lang="en-US" sz="2000" b="1" dirty="0"/>
              <a:t>Need to be sure Payments and Charges completed on </a:t>
            </a:r>
            <a:r>
              <a:rPr lang="en-US" sz="2000" b="1" dirty="0" smtClean="0"/>
              <a:t>True-up</a:t>
            </a:r>
          </a:p>
          <a:p>
            <a:pPr lvl="1"/>
            <a:r>
              <a:rPr lang="en-US" sz="2000" b="1" dirty="0"/>
              <a:t>Nodal Protocol Section 9 may </a:t>
            </a:r>
            <a:r>
              <a:rPr lang="en-US" sz="2000" b="1" dirty="0" smtClean="0"/>
              <a:t>need description </a:t>
            </a:r>
            <a:r>
              <a:rPr lang="en-US" sz="2000" b="1" dirty="0"/>
              <a:t>of the MRA Settlement timeline</a:t>
            </a:r>
          </a:p>
          <a:p>
            <a:pPr lvl="1"/>
            <a:endParaRPr lang="en-US" sz="2000" b="1" dirty="0"/>
          </a:p>
          <a:p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endParaRPr lang="en-US" sz="2400" b="1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64715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99" y="243682"/>
            <a:ext cx="8067589" cy="695432"/>
          </a:xfrm>
        </p:spPr>
        <p:txBody>
          <a:bodyPr/>
          <a:lstStyle/>
          <a:p>
            <a:r>
              <a:rPr lang="en-US" dirty="0" smtClean="0"/>
              <a:t>NPRR885 Must-Run </a:t>
            </a:r>
            <a:r>
              <a:rPr lang="en-US" dirty="0" smtClean="0"/>
              <a:t>Alternatives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5016" y="1319841"/>
            <a:ext cx="108434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MSWG </a:t>
            </a:r>
            <a:r>
              <a:rPr lang="en-US" b="1" dirty="0" smtClean="0"/>
              <a:t>Continue deep dive at June meeting to answer our own questions</a:t>
            </a:r>
          </a:p>
          <a:p>
            <a:r>
              <a:rPr lang="en-US" b="1" dirty="0" smtClean="0"/>
              <a:t>Desktop edits (uniform capitalization, grammar, “expressed as MW”)</a:t>
            </a:r>
          </a:p>
          <a:p>
            <a:endParaRPr lang="en-US" b="1" dirty="0" smtClean="0"/>
          </a:p>
          <a:p>
            <a:r>
              <a:rPr lang="en-US" b="1" dirty="0"/>
              <a:t>Changes to Section 9</a:t>
            </a:r>
          </a:p>
          <a:p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Unlike ERS, Settlement does not occur on known cycle</a:t>
            </a:r>
            <a:endParaRPr lang="en-US" b="1" dirty="0"/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Unlike Black Start, it is not charged in every interval</a:t>
            </a:r>
          </a:p>
          <a:p>
            <a:endParaRPr lang="en-US" b="1" dirty="0"/>
          </a:p>
          <a:p>
            <a:r>
              <a:rPr lang="en-US" b="1" dirty="0" smtClean="0"/>
              <a:t>MRSABAMT, CAPEX, paid hourly for Contract Hours</a:t>
            </a:r>
          </a:p>
          <a:p>
            <a:r>
              <a:rPr lang="en-US" b="1" dirty="0" smtClean="0"/>
              <a:t>MRADEAMT, paid hourly for Deployment Event Hours</a:t>
            </a:r>
          </a:p>
          <a:p>
            <a:r>
              <a:rPr lang="en-US" b="1" dirty="0" smtClean="0"/>
              <a:t>MRAVAMT </a:t>
            </a:r>
            <a:r>
              <a:rPr lang="en-US" b="1" dirty="0" err="1" smtClean="0"/>
              <a:t>calc</a:t>
            </a:r>
            <a:r>
              <a:rPr lang="en-US" b="1" dirty="0" smtClean="0"/>
              <a:t> by interval for both w/ or w/o deployment, rolled up to hourly payment</a:t>
            </a:r>
          </a:p>
          <a:p>
            <a:r>
              <a:rPr lang="en-US" b="1" dirty="0" smtClean="0"/>
              <a:t>MRAUMAMT </a:t>
            </a:r>
            <a:r>
              <a:rPr lang="en-US" b="1" dirty="0" smtClean="0"/>
              <a:t>daily or hourly or e(E)vent (deployment v Misconduct)?</a:t>
            </a:r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WMS wants to know the impact of resettlement to LRS</a:t>
            </a:r>
          </a:p>
        </p:txBody>
      </p:sp>
    </p:spTree>
    <p:extLst>
      <p:ext uri="{BB962C8B-B14F-4D97-AF65-F5344CB8AC3E}">
        <p14:creationId xmlns:p14="http://schemas.microsoft.com/office/powerpoint/2010/main" val="2392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1"/>
            <a:ext cx="11277600" cy="5639534"/>
          </a:xfrm>
        </p:spPr>
        <p:txBody>
          <a:bodyPr/>
          <a:lstStyle/>
          <a:p>
            <a:r>
              <a:rPr lang="en-US" dirty="0" smtClean="0"/>
              <a:t>2019 Q3 EROF </a:t>
            </a:r>
            <a:r>
              <a:rPr lang="en-US" sz="2400" dirty="0"/>
              <a:t>Market Notice issued to </a:t>
            </a:r>
            <a:r>
              <a:rPr lang="en-US" sz="2400" dirty="0" err="1" smtClean="0"/>
              <a:t>Notice_Settlements</a:t>
            </a:r>
            <a:r>
              <a:rPr lang="en-US" sz="2400" dirty="0" smtClean="0"/>
              <a:t> </a:t>
            </a:r>
            <a:r>
              <a:rPr lang="en-US" sz="2400" dirty="0"/>
              <a:t>on 6/11/2019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DEF_LSES_NEL (Prior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year total of NEL for REP's no longer transacting in the ERCOT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market)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000" i="1" dirty="0" smtClean="0">
                <a:solidFill>
                  <a:schemeClr val="tx1"/>
                </a:solidFill>
                <a:latin typeface="+mn-lt"/>
              </a:rPr>
            </a:b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2000" i="1" dirty="0">
                <a:solidFill>
                  <a:schemeClr val="tx1"/>
                </a:solidFill>
                <a:latin typeface="+mn-lt"/>
              </a:rPr>
            </a:b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Invoice displayed as unchanged from last quarter: 357,375,659.14</a:t>
            </a:r>
            <a:br>
              <a:rPr lang="en-US" sz="2000" dirty="0" smtClean="0">
                <a:solidFill>
                  <a:schemeClr val="tx1"/>
                </a:solidFill>
                <a:latin typeface="+mn-lt"/>
              </a:rPr>
            </a:br>
            <a:r>
              <a:rPr lang="en-US" sz="2000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+mn-lt"/>
              </a:rPr>
            </a:b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Correct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DEF_LSES_NEL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value should be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: 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4,086,832.57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000" i="1" dirty="0" smtClean="0">
                <a:solidFill>
                  <a:schemeClr val="tx1"/>
                </a:solidFill>
                <a:latin typeface="+mn-lt"/>
              </a:rPr>
            </a:b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000" i="1" dirty="0" smtClean="0">
                <a:solidFill>
                  <a:schemeClr val="tx1"/>
                </a:solidFill>
                <a:latin typeface="+mn-lt"/>
              </a:rPr>
            </a:br>
            <a:r>
              <a:rPr lang="en-US" sz="2000" dirty="0">
                <a:solidFill>
                  <a:schemeClr val="tx1"/>
                </a:solidFill>
                <a:latin typeface="+mn-lt"/>
              </a:rPr>
              <a:t>Annual ERO calculated:</a:t>
            </a:r>
            <a:br>
              <a:rPr lang="en-US" sz="2000" dirty="0">
                <a:solidFill>
                  <a:schemeClr val="tx1"/>
                </a:solidFill>
                <a:latin typeface="+mn-lt"/>
              </a:rPr>
            </a:br>
            <a:r>
              <a:rPr lang="en-US" sz="2000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000" i="1" dirty="0" smtClean="0">
                <a:solidFill>
                  <a:srgbClr val="FF0000"/>
                </a:solidFill>
                <a:latin typeface="+mn-lt"/>
              </a:rPr>
            </a:br>
            <a:endParaRPr lang="en-US" sz="2000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568385" y="4140679"/>
            <a:ext cx="10050731" cy="87126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2800" b="1" i="0" u="sng" strike="noStrike" baseline="0" dirty="0" err="1">
                <a:solidFill>
                  <a:srgbClr val="000000"/>
                </a:solidFill>
                <a:latin typeface="Times New Roman"/>
                <a:cs typeface="Times New Roman"/>
              </a:rPr>
              <a:t>EROFq</a:t>
            </a:r>
            <a:r>
              <a:rPr lang="en-US" sz="2800" b="1" i="0" u="sng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 = </a:t>
            </a:r>
            <a:r>
              <a:rPr lang="en-US" sz="2800" b="1" i="0" u="sng" strike="noStrike" baseline="0" dirty="0" err="1">
                <a:solidFill>
                  <a:srgbClr val="0000FF"/>
                </a:solidFill>
                <a:latin typeface="Times New Roman"/>
                <a:cs typeface="Times New Roman"/>
              </a:rPr>
              <a:t>LOAD</a:t>
            </a:r>
            <a:r>
              <a:rPr lang="en-US" sz="2800" b="1" i="0" u="sng" strike="noStrike" baseline="0" dirty="0" err="1">
                <a:solidFill>
                  <a:srgbClr val="000000"/>
                </a:solidFill>
                <a:latin typeface="Times New Roman"/>
                <a:cs typeface="Times New Roman"/>
              </a:rPr>
              <a:t>q</a:t>
            </a:r>
            <a:r>
              <a:rPr lang="en-US" sz="2800" b="1" i="0" u="sng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   *  (</a:t>
            </a:r>
            <a:r>
              <a:rPr lang="en-US" sz="2800" b="1" i="0" u="sng" strike="noStrike" baseline="0" dirty="0">
                <a:latin typeface="Times New Roman"/>
                <a:cs typeface="Times New Roman"/>
              </a:rPr>
              <a:t>NERCC + NERCC ADJ)</a:t>
            </a:r>
            <a:endParaRPr lang="en-US" sz="2800" b="1" i="0" u="none" strike="noStrike" baseline="0" dirty="0">
              <a:latin typeface="Times New Roman"/>
              <a:cs typeface="Times New Roman"/>
            </a:endParaRPr>
          </a:p>
          <a:p>
            <a:pPr algn="ctr" rtl="0">
              <a:defRPr sz="1000"/>
            </a:pPr>
            <a:r>
              <a:rPr lang="en-US" sz="2800" b="1" i="0" u="none" strike="noStrike" baseline="0" dirty="0" err="1">
                <a:solidFill>
                  <a:srgbClr val="FF0000"/>
                </a:solidFill>
                <a:latin typeface="Times New Roman"/>
                <a:cs typeface="Times New Roman"/>
              </a:rPr>
              <a:t>LOAD</a:t>
            </a:r>
            <a:r>
              <a:rPr lang="en-US" sz="2800" b="1" i="0" u="none" strike="noStrike" baseline="0" dirty="0" err="1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endParaRPr lang="en-US" sz="28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 rtl="0">
              <a:defRPr sz="1000"/>
            </a:pPr>
            <a:endParaRPr lang="en-US" sz="12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 rtl="0">
              <a:defRPr sz="1000"/>
            </a:pPr>
            <a:endParaRPr lang="en-US" sz="12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 rtl="0">
              <a:defRPr sz="1000"/>
            </a:pPr>
            <a:endParaRPr lang="en-US" sz="12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953698" y="5287992"/>
            <a:ext cx="10050731" cy="87126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lang="en-US" sz="2800" b="1" dirty="0" smtClean="0">
                <a:latin typeface="Times New Roman"/>
                <a:cs typeface="Times New Roman"/>
              </a:rPr>
              <a:t>Where,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lang="en-US" sz="2800" b="1" i="0" u="none" strike="noStrike" baseline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LOAD</a:t>
            </a:r>
            <a:r>
              <a:rPr lang="en-US" sz="2800" b="1" i="0" u="none" strike="noStrike" baseline="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lang="en-US" sz="28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=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LTOTERCOT_4CP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DEF_LSES_NEL</a:t>
            </a:r>
            <a:endParaRPr lang="en-US" sz="28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defRPr sz="1000"/>
            </a:pPr>
            <a:endParaRPr lang="en-US" sz="12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 rtl="0">
              <a:defRPr sz="1000"/>
            </a:pPr>
            <a:endParaRPr lang="en-US" sz="12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 rtl="0">
              <a:defRPr sz="1000"/>
            </a:pPr>
            <a:endParaRPr lang="en-US" sz="12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191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53224" y="1384578"/>
            <a:ext cx="854512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>
              <a:solidFill>
                <a:srgbClr val="00B050"/>
              </a:solidFill>
            </a:endParaRPr>
          </a:p>
          <a:p>
            <a:r>
              <a:rPr lang="en-US" sz="4000" dirty="0" smtClean="0">
                <a:solidFill>
                  <a:srgbClr val="00B050"/>
                </a:solidFill>
              </a:rPr>
              <a:t>Next </a:t>
            </a:r>
            <a:r>
              <a:rPr lang="en-US" sz="4000" dirty="0" smtClean="0">
                <a:solidFill>
                  <a:srgbClr val="00B050"/>
                </a:solidFill>
              </a:rPr>
              <a:t>MSWG meeting July 23, 2019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335" y="1639017"/>
            <a:ext cx="2346385" cy="263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14856</TotalTime>
  <Words>305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1_Custom Design</vt:lpstr>
      <vt:lpstr>1_Office Theme</vt:lpstr>
      <vt:lpstr>PowerPoint Presentation</vt:lpstr>
      <vt:lpstr>6/5/2019 WMS meeting takeaways</vt:lpstr>
      <vt:lpstr>NPRR885 Must-Run Alternative Discussion  </vt:lpstr>
      <vt:lpstr>NPRR885 Must-Run Alternatives</vt:lpstr>
      <vt:lpstr>2019 Q3 EROF Market Notice issued to Notice_Settlements on 6/11/2019  DEF_LSES_NEL (Prior year total of NEL for REP's no longer transacting in the ERCOT market)   Invoice displayed as unchanged from last quarter: 357,375,659.14  Correct DEF_LSES_NEL value should be:  4,086,832.57  Annual ERO calculated:  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Heather Boisseau</cp:lastModifiedBy>
  <cp:revision>286</cp:revision>
  <cp:lastPrinted>2019-06-25T14:55:50Z</cp:lastPrinted>
  <dcterms:created xsi:type="dcterms:W3CDTF">2016-07-13T16:53:36Z</dcterms:created>
  <dcterms:modified xsi:type="dcterms:W3CDTF">2019-06-25T15:09:37Z</dcterms:modified>
</cp:coreProperties>
</file>