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69" r:id="rId3"/>
    <p:sldId id="271" r:id="rId4"/>
    <p:sldId id="274" r:id="rId5"/>
    <p:sldId id="273" r:id="rId6"/>
    <p:sldId id="275" r:id="rId7"/>
    <p:sldId id="276" r:id="rId8"/>
    <p:sldId id="278" r:id="rId9"/>
    <p:sldId id="277" r:id="rId10"/>
    <p:sldId id="279" r:id="rId11"/>
    <p:sldId id="280" r:id="rId1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8">
          <p15:clr>
            <a:srgbClr val="A4A3A4"/>
          </p15:clr>
        </p15:guide>
        <p15:guide id="2" pos="45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C4C4C"/>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648" y="-384"/>
      </p:cViewPr>
      <p:guideLst>
        <p:guide orient="horz" pos="1448"/>
        <p:guide pos="4518"/>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5B06E0-0873-964E-88EE-C030545E5863}" type="datetimeFigureOut">
              <a:rPr lang="en-US" smtClean="0"/>
              <a:t>6/24/19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B8E283-DD4A-8341-A65A-A338016B32A1}" type="slidenum">
              <a:rPr lang="en-US" smtClean="0"/>
              <a:t>‹#›</a:t>
            </a:fld>
            <a:endParaRPr lang="en-US" dirty="0"/>
          </a:p>
        </p:txBody>
      </p:sp>
    </p:spTree>
    <p:extLst>
      <p:ext uri="{BB962C8B-B14F-4D97-AF65-F5344CB8AC3E}">
        <p14:creationId xmlns:p14="http://schemas.microsoft.com/office/powerpoint/2010/main" val="338842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9C5E6-10F2-3E47-AF55-7602567F4DD8}" type="datetimeFigureOut">
              <a:rPr lang="en-US" smtClean="0"/>
              <a:t>6/24/19</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CD851-8AB9-8049-8F34-BBD479062A19}" type="slidenum">
              <a:rPr lang="en-US" smtClean="0"/>
              <a:t>‹#›</a:t>
            </a:fld>
            <a:endParaRPr lang="en-US" dirty="0"/>
          </a:p>
        </p:txBody>
      </p:sp>
    </p:spTree>
    <p:extLst>
      <p:ext uri="{BB962C8B-B14F-4D97-AF65-F5344CB8AC3E}">
        <p14:creationId xmlns:p14="http://schemas.microsoft.com/office/powerpoint/2010/main" val="376772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80075-CD2C-4649-853D-D55D0543E89C}" type="datetime1">
              <a:rPr lang="en-US" smtClean="0"/>
              <a:t>6/24/19</a:t>
            </a:fld>
            <a:endParaRPr lang="en-US" dirty="0"/>
          </a:p>
        </p:txBody>
      </p:sp>
      <p:sp>
        <p:nvSpPr>
          <p:cNvPr id="5" name="Footer Placeholder 4"/>
          <p:cNvSpPr>
            <a:spLocks noGrp="1"/>
          </p:cNvSpPr>
          <p:nvPr>
            <p:ph type="ftr" sz="quarter" idx="11"/>
          </p:nvPr>
        </p:nvSpPr>
        <p:spPr/>
        <p:txBody>
          <a:bodyPr/>
          <a:lstStyle/>
          <a:p>
            <a:r>
              <a:rPr lang="en-US" dirty="0"/>
              <a:t>First Principles Economics, LLC © 2019</a:t>
            </a:r>
          </a:p>
        </p:txBody>
      </p:sp>
      <p:sp>
        <p:nvSpPr>
          <p:cNvPr id="6" name="Slide Number Placeholder 5"/>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250910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A15AFC-FAB4-CE4D-AB3C-2214D259C879}" type="datetime1">
              <a:rPr lang="en-US" smtClean="0"/>
              <a:t>6/24/19</a:t>
            </a:fld>
            <a:endParaRPr lang="en-US" dirty="0"/>
          </a:p>
        </p:txBody>
      </p:sp>
      <p:sp>
        <p:nvSpPr>
          <p:cNvPr id="5" name="Footer Placeholder 4"/>
          <p:cNvSpPr>
            <a:spLocks noGrp="1"/>
          </p:cNvSpPr>
          <p:nvPr>
            <p:ph type="ftr" sz="quarter" idx="11"/>
          </p:nvPr>
        </p:nvSpPr>
        <p:spPr/>
        <p:txBody>
          <a:bodyPr/>
          <a:lstStyle/>
          <a:p>
            <a:r>
              <a:rPr lang="en-US" dirty="0"/>
              <a:t>First Principles Economics, LLC © 2019</a:t>
            </a:r>
          </a:p>
        </p:txBody>
      </p:sp>
      <p:sp>
        <p:nvSpPr>
          <p:cNvPr id="6" name="Slide Number Placeholder 5"/>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376885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9DC2F-35AC-0447-8471-116B1A9B7AF4}" type="datetime1">
              <a:rPr lang="en-US" smtClean="0"/>
              <a:t>6/24/19</a:t>
            </a:fld>
            <a:endParaRPr lang="en-US" dirty="0"/>
          </a:p>
        </p:txBody>
      </p:sp>
      <p:sp>
        <p:nvSpPr>
          <p:cNvPr id="5" name="Footer Placeholder 4"/>
          <p:cNvSpPr>
            <a:spLocks noGrp="1"/>
          </p:cNvSpPr>
          <p:nvPr>
            <p:ph type="ftr" sz="quarter" idx="11"/>
          </p:nvPr>
        </p:nvSpPr>
        <p:spPr/>
        <p:txBody>
          <a:bodyPr/>
          <a:lstStyle/>
          <a:p>
            <a:r>
              <a:rPr lang="en-US" dirty="0"/>
              <a:t>First Principles Economics, LLC © 2019</a:t>
            </a:r>
          </a:p>
        </p:txBody>
      </p:sp>
      <p:sp>
        <p:nvSpPr>
          <p:cNvPr id="6" name="Slide Number Placeholder 5"/>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53804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1F3A7-9F65-BE49-AF01-BACF5CD01CDB}" type="datetime1">
              <a:rPr lang="en-US" smtClean="0"/>
              <a:t>6/24/19</a:t>
            </a:fld>
            <a:endParaRPr lang="en-US" dirty="0"/>
          </a:p>
        </p:txBody>
      </p:sp>
      <p:sp>
        <p:nvSpPr>
          <p:cNvPr id="5" name="Footer Placeholder 4"/>
          <p:cNvSpPr>
            <a:spLocks noGrp="1"/>
          </p:cNvSpPr>
          <p:nvPr>
            <p:ph type="ftr" sz="quarter" idx="11"/>
          </p:nvPr>
        </p:nvSpPr>
        <p:spPr/>
        <p:txBody>
          <a:bodyPr/>
          <a:lstStyle/>
          <a:p>
            <a:r>
              <a:rPr lang="en-US" dirty="0"/>
              <a:t>First Principles Economics, LLC © 2019</a:t>
            </a:r>
          </a:p>
        </p:txBody>
      </p:sp>
      <p:sp>
        <p:nvSpPr>
          <p:cNvPr id="6" name="Slide Number Placeholder 5"/>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280268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1F393-9179-8049-85A6-BC5BABAC9375}" type="datetime1">
              <a:rPr lang="en-US" smtClean="0"/>
              <a:t>6/24/19</a:t>
            </a:fld>
            <a:endParaRPr lang="en-US" dirty="0"/>
          </a:p>
        </p:txBody>
      </p:sp>
      <p:sp>
        <p:nvSpPr>
          <p:cNvPr id="5" name="Footer Placeholder 4"/>
          <p:cNvSpPr>
            <a:spLocks noGrp="1"/>
          </p:cNvSpPr>
          <p:nvPr>
            <p:ph type="ftr" sz="quarter" idx="11"/>
          </p:nvPr>
        </p:nvSpPr>
        <p:spPr/>
        <p:txBody>
          <a:bodyPr/>
          <a:lstStyle/>
          <a:p>
            <a:r>
              <a:rPr lang="en-US" dirty="0"/>
              <a:t>First Principles Economics, LLC © 2019</a:t>
            </a:r>
          </a:p>
        </p:txBody>
      </p:sp>
      <p:sp>
        <p:nvSpPr>
          <p:cNvPr id="6" name="Slide Number Placeholder 5"/>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93103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A3EF4F-706C-694D-9880-2FE2C33C78B7}" type="datetime1">
              <a:rPr lang="en-US" smtClean="0"/>
              <a:t>6/24/19</a:t>
            </a:fld>
            <a:endParaRPr lang="en-US" dirty="0"/>
          </a:p>
        </p:txBody>
      </p:sp>
      <p:sp>
        <p:nvSpPr>
          <p:cNvPr id="6" name="Footer Placeholder 5"/>
          <p:cNvSpPr>
            <a:spLocks noGrp="1"/>
          </p:cNvSpPr>
          <p:nvPr>
            <p:ph type="ftr" sz="quarter" idx="11"/>
          </p:nvPr>
        </p:nvSpPr>
        <p:spPr/>
        <p:txBody>
          <a:bodyPr/>
          <a:lstStyle/>
          <a:p>
            <a:r>
              <a:rPr lang="en-US" dirty="0"/>
              <a:t>First Principles Economics, LLC © 2019</a:t>
            </a:r>
          </a:p>
        </p:txBody>
      </p:sp>
      <p:sp>
        <p:nvSpPr>
          <p:cNvPr id="7" name="Slide Number Placeholder 6"/>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80004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D6C8B5-3F9F-2C46-99AE-22376F472491}" type="datetime1">
              <a:rPr lang="en-US" smtClean="0"/>
              <a:t>6/24/19</a:t>
            </a:fld>
            <a:endParaRPr lang="en-US" dirty="0"/>
          </a:p>
        </p:txBody>
      </p:sp>
      <p:sp>
        <p:nvSpPr>
          <p:cNvPr id="8" name="Footer Placeholder 7"/>
          <p:cNvSpPr>
            <a:spLocks noGrp="1"/>
          </p:cNvSpPr>
          <p:nvPr>
            <p:ph type="ftr" sz="quarter" idx="11"/>
          </p:nvPr>
        </p:nvSpPr>
        <p:spPr/>
        <p:txBody>
          <a:bodyPr/>
          <a:lstStyle/>
          <a:p>
            <a:r>
              <a:rPr lang="en-US" dirty="0"/>
              <a:t>First Principles Economics, LLC © 2019</a:t>
            </a:r>
          </a:p>
        </p:txBody>
      </p:sp>
      <p:sp>
        <p:nvSpPr>
          <p:cNvPr id="9" name="Slide Number Placeholder 8"/>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155730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BD8526-6340-0B43-B949-2F8456ED46FA}" type="datetime1">
              <a:rPr lang="en-US" smtClean="0"/>
              <a:t>6/24/19</a:t>
            </a:fld>
            <a:endParaRPr lang="en-US" dirty="0"/>
          </a:p>
        </p:txBody>
      </p:sp>
      <p:sp>
        <p:nvSpPr>
          <p:cNvPr id="4" name="Footer Placeholder 3"/>
          <p:cNvSpPr>
            <a:spLocks noGrp="1"/>
          </p:cNvSpPr>
          <p:nvPr>
            <p:ph type="ftr" sz="quarter" idx="11"/>
          </p:nvPr>
        </p:nvSpPr>
        <p:spPr/>
        <p:txBody>
          <a:bodyPr/>
          <a:lstStyle/>
          <a:p>
            <a:r>
              <a:rPr lang="en-US" dirty="0"/>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304714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AA766-D526-AF47-8149-D36FC4089753}" type="datetime1">
              <a:rPr lang="en-US" smtClean="0"/>
              <a:t>6/24/19</a:t>
            </a:fld>
            <a:endParaRPr lang="en-US" dirty="0"/>
          </a:p>
        </p:txBody>
      </p:sp>
      <p:sp>
        <p:nvSpPr>
          <p:cNvPr id="3" name="Footer Placeholder 2"/>
          <p:cNvSpPr>
            <a:spLocks noGrp="1"/>
          </p:cNvSpPr>
          <p:nvPr>
            <p:ph type="ftr" sz="quarter" idx="11"/>
          </p:nvPr>
        </p:nvSpPr>
        <p:spPr/>
        <p:txBody>
          <a:bodyPr/>
          <a:lstStyle/>
          <a:p>
            <a:r>
              <a:rPr lang="en-US" dirty="0"/>
              <a:t>First Principles Economics, LLC © 2019</a:t>
            </a:r>
          </a:p>
        </p:txBody>
      </p:sp>
      <p:sp>
        <p:nvSpPr>
          <p:cNvPr id="4" name="Slide Number Placeholder 3"/>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1724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DBD7D4-9CC3-614A-B54F-B93A747FD0CC}" type="datetime1">
              <a:rPr lang="en-US" smtClean="0"/>
              <a:t>6/24/19</a:t>
            </a:fld>
            <a:endParaRPr lang="en-US" dirty="0"/>
          </a:p>
        </p:txBody>
      </p:sp>
      <p:sp>
        <p:nvSpPr>
          <p:cNvPr id="6" name="Footer Placeholder 5"/>
          <p:cNvSpPr>
            <a:spLocks noGrp="1"/>
          </p:cNvSpPr>
          <p:nvPr>
            <p:ph type="ftr" sz="quarter" idx="11"/>
          </p:nvPr>
        </p:nvSpPr>
        <p:spPr/>
        <p:txBody>
          <a:bodyPr/>
          <a:lstStyle/>
          <a:p>
            <a:r>
              <a:rPr lang="en-US" dirty="0"/>
              <a:t>First Principles Economics, LLC © 2019</a:t>
            </a:r>
          </a:p>
        </p:txBody>
      </p:sp>
      <p:sp>
        <p:nvSpPr>
          <p:cNvPr id="7" name="Slide Number Placeholder 6"/>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383222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A4136-626C-6843-80DE-5BBFD462151B}" type="datetime1">
              <a:rPr lang="en-US" smtClean="0"/>
              <a:t>6/24/19</a:t>
            </a:fld>
            <a:endParaRPr lang="en-US" dirty="0"/>
          </a:p>
        </p:txBody>
      </p:sp>
      <p:sp>
        <p:nvSpPr>
          <p:cNvPr id="6" name="Footer Placeholder 5"/>
          <p:cNvSpPr>
            <a:spLocks noGrp="1"/>
          </p:cNvSpPr>
          <p:nvPr>
            <p:ph type="ftr" sz="quarter" idx="11"/>
          </p:nvPr>
        </p:nvSpPr>
        <p:spPr/>
        <p:txBody>
          <a:bodyPr/>
          <a:lstStyle/>
          <a:p>
            <a:r>
              <a:rPr lang="en-US" dirty="0"/>
              <a:t>First Principles Economics, LLC © 2019</a:t>
            </a:r>
          </a:p>
        </p:txBody>
      </p:sp>
      <p:sp>
        <p:nvSpPr>
          <p:cNvPr id="7" name="Slide Number Placeholder 6"/>
          <p:cNvSpPr>
            <a:spLocks noGrp="1"/>
          </p:cNvSpPr>
          <p:nvPr>
            <p:ph type="sldNum" sz="quarter" idx="12"/>
          </p:nvPr>
        </p:nvSpPr>
        <p:spPr/>
        <p:txBody>
          <a:bodyPr/>
          <a:lstStyle/>
          <a:p>
            <a:fld id="{C990CEF1-F004-104A-A294-77197B6ACA79}" type="slidenum">
              <a:rPr lang="en-US" smtClean="0"/>
              <a:t>‹#›</a:t>
            </a:fld>
            <a:endParaRPr lang="en-US" dirty="0"/>
          </a:p>
        </p:txBody>
      </p:sp>
    </p:spTree>
    <p:extLst>
      <p:ext uri="{BB962C8B-B14F-4D97-AF65-F5344CB8AC3E}">
        <p14:creationId xmlns:p14="http://schemas.microsoft.com/office/powerpoint/2010/main" val="344446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A0232-BC15-D242-9E7B-6333245D6895}" type="datetime1">
              <a:rPr lang="en-US" smtClean="0"/>
              <a:t>6/24/19</a:t>
            </a:fld>
            <a:endParaRPr lang="en-US" dirty="0"/>
          </a:p>
        </p:txBody>
      </p:sp>
      <p:sp>
        <p:nvSpPr>
          <p:cNvPr id="5" name="Footer Placeholder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First Principles Economics, LLC © 2019</a:t>
            </a:r>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0CEF1-F004-104A-A294-77197B6ACA79}" type="slidenum">
              <a:rPr lang="en-US" smtClean="0"/>
              <a:t>‹#›</a:t>
            </a:fld>
            <a:endParaRPr lang="en-US" dirty="0"/>
          </a:p>
        </p:txBody>
      </p:sp>
    </p:spTree>
    <p:extLst>
      <p:ext uri="{BB962C8B-B14F-4D97-AF65-F5344CB8AC3E}">
        <p14:creationId xmlns:p14="http://schemas.microsoft.com/office/powerpoint/2010/main" val="413828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212861"/>
            <a:ext cx="8420100" cy="917575"/>
          </a:xfrm>
        </p:spPr>
        <p:txBody>
          <a:bodyPr>
            <a:normAutofit/>
          </a:bodyPr>
          <a:lstStyle/>
          <a:p>
            <a:r>
              <a:rPr lang="en-US" sz="2400" dirty="0">
                <a:latin typeface="Copperplate Gothic Light"/>
                <a:cs typeface="Copperplate Gothic Light"/>
              </a:rPr>
              <a:t>ERCOT Electricity Market Design, SCED, </a:t>
            </a:r>
            <a:br>
              <a:rPr lang="en-US" sz="2400" dirty="0">
                <a:latin typeface="Copperplate Gothic Light"/>
                <a:cs typeface="Copperplate Gothic Light"/>
              </a:rPr>
            </a:br>
            <a:r>
              <a:rPr lang="en-US" sz="2400" dirty="0">
                <a:latin typeface="Copperplate Gothic Light"/>
                <a:cs typeface="Copperplate Gothic Light"/>
              </a:rPr>
              <a:t>Data and May 30, 2019</a:t>
            </a: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12" name="Subtitle 2"/>
          <p:cNvSpPr txBox="1">
            <a:spLocks/>
          </p:cNvSpPr>
          <p:nvPr/>
        </p:nvSpPr>
        <p:spPr>
          <a:xfrm>
            <a:off x="1651000" y="3263900"/>
            <a:ext cx="6934200" cy="18738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solidFill>
                  <a:srgbClr val="1F497D"/>
                </a:solidFill>
                <a:latin typeface="Copperplate Gothic Light"/>
                <a:cs typeface="Copperplate Gothic Light"/>
              </a:rPr>
              <a:t>Wholesale Market Working Group Meeting</a:t>
            </a:r>
          </a:p>
          <a:p>
            <a:r>
              <a:rPr lang="en-US" sz="1400" dirty="0">
                <a:solidFill>
                  <a:srgbClr val="1F497D"/>
                </a:solidFill>
                <a:latin typeface="Copperplate Gothic Light"/>
                <a:cs typeface="Copperplate Gothic Light"/>
              </a:rPr>
              <a:t>June 24, 2019</a:t>
            </a:r>
          </a:p>
          <a:p>
            <a:endParaRPr lang="en-US" sz="1400" dirty="0">
              <a:solidFill>
                <a:srgbClr val="1F497D"/>
              </a:solidFill>
              <a:latin typeface="Copperplate Gothic Light"/>
              <a:cs typeface="Copperplate Gothic Light"/>
            </a:endParaRPr>
          </a:p>
          <a:p>
            <a:endParaRPr lang="en-US" sz="1400" dirty="0">
              <a:solidFill>
                <a:srgbClr val="1F497D"/>
              </a:solidFill>
              <a:latin typeface="Copperplate Gothic Light"/>
              <a:cs typeface="Copperplate Gothic Light"/>
            </a:endParaRPr>
          </a:p>
          <a:p>
            <a:r>
              <a:rPr lang="en-US" sz="1400" dirty="0">
                <a:solidFill>
                  <a:srgbClr val="1F497D"/>
                </a:solidFill>
                <a:latin typeface="Copperplate Gothic Light"/>
                <a:cs typeface="Copperplate Gothic Light"/>
              </a:rPr>
              <a:t>Ron McNamara, PhD</a:t>
            </a:r>
          </a:p>
          <a:p>
            <a:r>
              <a:rPr lang="en-US" sz="1400" dirty="0">
                <a:solidFill>
                  <a:srgbClr val="1F497D"/>
                </a:solidFill>
                <a:latin typeface="Copperplate Gothic Light"/>
                <a:cs typeface="Copperplate Gothic Light"/>
              </a:rPr>
              <a:t>First Principles Economics, LLC</a:t>
            </a:r>
          </a:p>
        </p:txBody>
      </p:sp>
    </p:spTree>
    <p:extLst>
      <p:ext uri="{BB962C8B-B14F-4D97-AF65-F5344CB8AC3E}">
        <p14:creationId xmlns:p14="http://schemas.microsoft.com/office/powerpoint/2010/main" val="160139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Third Issue </a:t>
            </a:r>
            <a:r>
              <a:rPr lang="mr-IN" sz="1800" dirty="0">
                <a:latin typeface="Copperplate Gothic Light"/>
                <a:cs typeface="Copperplate Gothic Light"/>
              </a:rPr>
              <a:t>–</a:t>
            </a:r>
            <a:r>
              <a:rPr lang="en-US" sz="1800" dirty="0">
                <a:latin typeface="Copperplate Gothic Light"/>
                <a:cs typeface="Copperplate Gothic Light"/>
              </a:rPr>
              <a:t> SCED Operation Part 3</a:t>
            </a:r>
          </a:p>
        </p:txBody>
      </p:sp>
      <p:sp>
        <p:nvSpPr>
          <p:cNvPr id="3" name="Subtitle 2"/>
          <p:cNvSpPr>
            <a:spLocks noGrp="1"/>
          </p:cNvSpPr>
          <p:nvPr>
            <p:ph idx="1"/>
          </p:nvPr>
        </p:nvSpPr>
        <p:spPr>
          <a:xfrm>
            <a:off x="682920" y="808182"/>
            <a:ext cx="8727779" cy="5440218"/>
          </a:xfrm>
        </p:spPr>
        <p:txBody>
          <a:bodyPr>
            <a:normAutofit/>
          </a:bodyPr>
          <a:lstStyle/>
          <a:p>
            <a:r>
              <a:rPr lang="en-US" sz="1600" dirty="0">
                <a:solidFill>
                  <a:schemeClr val="tx2"/>
                </a:solidFill>
                <a:latin typeface="Copperplate Gothic Light"/>
                <a:cs typeface="Copperplate Gothic Light"/>
              </a:rPr>
              <a:t>In total there were 324 instances when available excess capacity increased by at least 400MW from one interval to the next and 343 instances when available  excess capacity fell by at least 400MW from one interval to the next.</a:t>
            </a:r>
          </a:p>
          <a:p>
            <a:pPr lvl="1"/>
            <a:r>
              <a:rPr lang="en-US" sz="1400" dirty="0">
                <a:solidFill>
                  <a:schemeClr val="tx2"/>
                </a:solidFill>
                <a:latin typeface="Copperplate Gothic Light"/>
                <a:cs typeface="Copperplate Gothic Light"/>
              </a:rPr>
              <a:t>Of the 324 instances when available capacity increased by at least 400 MW from one interval to the next, on 17 occasions the increase was eliminated in the very next interval.  In a further 10 instances the increase was eliminated within 3 intervals.</a:t>
            </a:r>
          </a:p>
          <a:p>
            <a:pPr lvl="1"/>
            <a:r>
              <a:rPr lang="en-US" sz="1400" dirty="0">
                <a:solidFill>
                  <a:schemeClr val="tx2"/>
                </a:solidFill>
                <a:latin typeface="Copperplate Gothic Light"/>
                <a:cs typeface="Copperplate Gothic Light"/>
              </a:rPr>
              <a:t>Of the 343 instances when available capacity fell by at least 400 MW from one interval to the next, on 23 occasions the decreases was reversed in the very next interval.  In a further 5 instances the decrease was eliminated within 3 intervals.</a:t>
            </a:r>
            <a:endParaRPr lang="en-US" sz="1200" dirty="0">
              <a:solidFill>
                <a:schemeClr val="tx2"/>
              </a:solidFill>
              <a:latin typeface="Copperplate Gothic Light"/>
              <a:cs typeface="Copperplate Gothic Light"/>
            </a:endParaRPr>
          </a:p>
          <a:p>
            <a:pPr lvl="1"/>
            <a:r>
              <a:rPr lang="en-US" sz="1400" dirty="0">
                <a:solidFill>
                  <a:schemeClr val="tx2"/>
                </a:solidFill>
                <a:latin typeface="Copperplate Gothic Light"/>
                <a:cs typeface="Copperplate Gothic Light"/>
              </a:rPr>
              <a:t>Thus there were 667 instances when available capacity increased or decreased by at least 400 MW from one interval to the next from March 1, 2019 to June 20, 2019  and (at a minimum) in 55 of those instances the entire change in available capacity was erased within 3 intervals.</a:t>
            </a:r>
          </a:p>
          <a:p>
            <a:pPr lvl="2"/>
            <a:r>
              <a:rPr lang="en-US" sz="1400" dirty="0">
                <a:solidFill>
                  <a:schemeClr val="tx2"/>
                </a:solidFill>
                <a:latin typeface="Copperplate Gothic Light"/>
                <a:cs typeface="Copperplate Gothic Light"/>
              </a:rPr>
              <a:t>Remember an interval is between 5 and 15 seconds!</a:t>
            </a:r>
          </a:p>
          <a:p>
            <a:pPr lvl="2"/>
            <a:r>
              <a:rPr lang="en-US" sz="1400" dirty="0">
                <a:solidFill>
                  <a:schemeClr val="tx2"/>
                </a:solidFill>
                <a:latin typeface="Copperplate Gothic Light"/>
                <a:cs typeface="Copperplate Gothic Light"/>
              </a:rPr>
              <a:t>Thus it is reasonable to conclude that on at least 55 occasions, the SCED process produced fictitious quantities for Capacity With Energy Offer Curves available to increase Generation Resource Base Points in SCED. </a:t>
            </a:r>
          </a:p>
          <a:p>
            <a:r>
              <a:rPr lang="mr-IN" sz="1600" dirty="0">
                <a:solidFill>
                  <a:schemeClr val="tx2"/>
                </a:solidFill>
                <a:latin typeface="Copperplate Gothic Light"/>
                <a:cs typeface="Copperplate Gothic Light"/>
              </a:rPr>
              <a:t>…</a:t>
            </a:r>
            <a:r>
              <a:rPr lang="en-US" sz="1600" dirty="0">
                <a:solidFill>
                  <a:schemeClr val="tx2"/>
                </a:solidFill>
                <a:latin typeface="Copperplate Gothic Light"/>
                <a:cs typeface="Copperplate Gothic Light"/>
              </a:rPr>
              <a:t>55 occurrences in less than 4 months</a:t>
            </a:r>
            <a:r>
              <a:rPr lang="mr-IN" sz="1600" dirty="0">
                <a:solidFill>
                  <a:schemeClr val="tx2"/>
                </a:solidFill>
                <a:latin typeface="Copperplate Gothic Light"/>
                <a:cs typeface="Copperplate Gothic Light"/>
              </a:rPr>
              <a:t>…</a:t>
            </a:r>
            <a:r>
              <a:rPr lang="en-US" sz="1600" dirty="0">
                <a:solidFill>
                  <a:schemeClr val="tx2"/>
                </a:solidFill>
                <a:latin typeface="Copperplate Gothic Light"/>
                <a:cs typeface="Copperplate Gothic Light"/>
              </a:rPr>
              <a:t>and that is at a minimum!</a:t>
            </a:r>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marL="457200" lvl="1" indent="0">
              <a:buNone/>
            </a:pPr>
            <a:endParaRPr lang="en-US" sz="1400" dirty="0">
              <a:solidFill>
                <a:srgbClr val="0000FF"/>
              </a:solidFill>
              <a:latin typeface="Copperplate Gothic Light"/>
              <a:cs typeface="Copperplate Gothic Light"/>
            </a:endParaRPr>
          </a:p>
          <a:p>
            <a:endParaRPr lang="en-US" sz="1400" dirty="0">
              <a:solidFill>
                <a:srgbClr val="1F497D"/>
              </a:solidFill>
              <a:latin typeface="Copperplate Gothic Light"/>
              <a:cs typeface="Copperplate Gothic Light"/>
            </a:endParaRP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10</a:t>
            </a:fld>
            <a:endParaRPr lang="en-US" sz="1000" dirty="0">
              <a:latin typeface="Copperplate Gothic Light"/>
              <a:cs typeface="Copperplate Gothic Light"/>
            </a:endParaRPr>
          </a:p>
        </p:txBody>
      </p:sp>
    </p:spTree>
    <p:extLst>
      <p:ext uri="{BB962C8B-B14F-4D97-AF65-F5344CB8AC3E}">
        <p14:creationId xmlns:p14="http://schemas.microsoft.com/office/powerpoint/2010/main" val="105126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Fourth Issue </a:t>
            </a:r>
            <a:r>
              <a:rPr lang="mr-IN" sz="1800" dirty="0">
                <a:latin typeface="Copperplate Gothic Light"/>
                <a:cs typeface="Copperplate Gothic Light"/>
              </a:rPr>
              <a:t>–</a:t>
            </a:r>
            <a:r>
              <a:rPr lang="en-US" sz="1800" dirty="0">
                <a:latin typeface="Copperplate Gothic Light"/>
                <a:cs typeface="Copperplate Gothic Light"/>
              </a:rPr>
              <a:t> QSE Data Provision and Market Monitoring</a:t>
            </a:r>
          </a:p>
        </p:txBody>
      </p:sp>
      <p:sp>
        <p:nvSpPr>
          <p:cNvPr id="3" name="Subtitle 2"/>
          <p:cNvSpPr>
            <a:spLocks noGrp="1"/>
          </p:cNvSpPr>
          <p:nvPr>
            <p:ph idx="1"/>
          </p:nvPr>
        </p:nvSpPr>
        <p:spPr>
          <a:xfrm>
            <a:off x="682920" y="808182"/>
            <a:ext cx="8727779" cy="5440218"/>
          </a:xfrm>
        </p:spPr>
        <p:txBody>
          <a:bodyPr>
            <a:normAutofit/>
          </a:bodyPr>
          <a:lstStyle/>
          <a:p>
            <a:r>
              <a:rPr lang="en-US" sz="1600" dirty="0">
                <a:solidFill>
                  <a:schemeClr val="tx2"/>
                </a:solidFill>
                <a:latin typeface="Copperplate Gothic Light"/>
                <a:cs typeface="Copperplate Gothic Light"/>
              </a:rPr>
              <a:t>We are unaware as to whether all data submissions provided by each Qualified Scheduling Entity to ERCOT are subject to review by the Market Monitor.</a:t>
            </a:r>
          </a:p>
          <a:p>
            <a:r>
              <a:rPr lang="en-US" sz="1600" dirty="0">
                <a:solidFill>
                  <a:schemeClr val="tx2"/>
                </a:solidFill>
                <a:latin typeface="Copperplate Gothic Light"/>
                <a:cs typeface="Copperplate Gothic Light"/>
              </a:rPr>
              <a:t>Given the “shared responsibility ” of ERCOT and the QSE’s for the real-time dispatch of resources, it is imperative that the market monitor review every data submission made by a QSE.</a:t>
            </a:r>
          </a:p>
          <a:p>
            <a:pPr lvl="1"/>
            <a:r>
              <a:rPr lang="en-US" sz="1400" dirty="0">
                <a:solidFill>
                  <a:schemeClr val="tx2"/>
                </a:solidFill>
                <a:latin typeface="Copperplate Gothic Light"/>
                <a:cs typeface="Copperplate Gothic Light"/>
              </a:rPr>
              <a:t>Given the ability for QSE supplied data to directly affect dispatch and the locational marginal prices, this review should be completed before prices are finalized and published.</a:t>
            </a:r>
          </a:p>
          <a:p>
            <a:pPr lvl="1"/>
            <a:r>
              <a:rPr lang="en-US" sz="1400" dirty="0">
                <a:solidFill>
                  <a:schemeClr val="tx2"/>
                </a:solidFill>
                <a:latin typeface="Copperplate Gothic Light"/>
                <a:cs typeface="Copperplate Gothic Light"/>
              </a:rPr>
              <a:t>The review should occur automatically and not on a (after-the-fact) case-by-case basis.</a:t>
            </a:r>
          </a:p>
          <a:p>
            <a:pPr lvl="1"/>
            <a:r>
              <a:rPr lang="en-US" sz="1400" dirty="0">
                <a:solidFill>
                  <a:schemeClr val="tx2"/>
                </a:solidFill>
                <a:latin typeface="Copperplate Gothic Light"/>
                <a:cs typeface="Copperplate Gothic Light"/>
              </a:rPr>
              <a:t>Furthermore, the Market Monitor should coordinate with financial exchanges so that they can understand the overall affect of an “incorrect” price created by the submission of faulty data by a QSE.</a:t>
            </a:r>
            <a:endParaRPr lang="en-US" sz="1800" dirty="0">
              <a:solidFill>
                <a:schemeClr val="tx2"/>
              </a:solidFill>
              <a:latin typeface="Copperplate Gothic Light"/>
              <a:cs typeface="Copperplate Gothic Light"/>
            </a:endParaRPr>
          </a:p>
          <a:p>
            <a:pPr lvl="1"/>
            <a:endParaRPr lang="en-US" sz="1400" dirty="0">
              <a:solidFill>
                <a:schemeClr val="tx2"/>
              </a:solidFill>
              <a:latin typeface="Copperplate Gothic Light"/>
              <a:cs typeface="Copperplate Gothic Light"/>
            </a:endParaRPr>
          </a:p>
          <a:p>
            <a:pPr lvl="1"/>
            <a:endParaRPr lang="en-US" sz="14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marL="457200" lvl="1" indent="0">
              <a:buNone/>
            </a:pPr>
            <a:endParaRPr lang="en-US" sz="1400" dirty="0">
              <a:solidFill>
                <a:srgbClr val="0000FF"/>
              </a:solidFill>
              <a:latin typeface="Copperplate Gothic Light"/>
              <a:cs typeface="Copperplate Gothic Light"/>
            </a:endParaRPr>
          </a:p>
          <a:p>
            <a:endParaRPr lang="en-US" sz="1400" dirty="0">
              <a:solidFill>
                <a:srgbClr val="1F497D"/>
              </a:solidFill>
              <a:latin typeface="Copperplate Gothic Light"/>
              <a:cs typeface="Copperplate Gothic Light"/>
            </a:endParaRP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11</a:t>
            </a:fld>
            <a:endParaRPr lang="en-US" sz="1000" dirty="0">
              <a:latin typeface="Copperplate Gothic Light"/>
              <a:cs typeface="Copperplate Gothic Light"/>
            </a:endParaRPr>
          </a:p>
        </p:txBody>
      </p:sp>
    </p:spTree>
    <p:extLst>
      <p:ext uri="{BB962C8B-B14F-4D97-AF65-F5344CB8AC3E}">
        <p14:creationId xmlns:p14="http://schemas.microsoft.com/office/powerpoint/2010/main" val="182134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Review of What We Know</a:t>
            </a:r>
          </a:p>
        </p:txBody>
      </p:sp>
      <p:sp>
        <p:nvSpPr>
          <p:cNvPr id="3" name="Subtitle 2"/>
          <p:cNvSpPr>
            <a:spLocks noGrp="1"/>
          </p:cNvSpPr>
          <p:nvPr>
            <p:ph idx="1"/>
          </p:nvPr>
        </p:nvSpPr>
        <p:spPr>
          <a:xfrm>
            <a:off x="682920" y="808182"/>
            <a:ext cx="8785321" cy="5440218"/>
          </a:xfrm>
        </p:spPr>
        <p:txBody>
          <a:bodyPr>
            <a:normAutofit/>
          </a:bodyPr>
          <a:lstStyle/>
          <a:p>
            <a:r>
              <a:rPr lang="en-US" sz="1600" dirty="0">
                <a:solidFill>
                  <a:schemeClr val="tx2"/>
                </a:solidFill>
                <a:latin typeface="Copperplate Gothic Light"/>
                <a:cs typeface="Copperplate Gothic Light"/>
              </a:rPr>
              <a:t>On May 30, 2019 at approximately 2:50PM (14:50:04) there was a loss of generation capacity available to SCED for dispatch of between 6,000 </a:t>
            </a:r>
            <a:r>
              <a:rPr lang="mr-IN" sz="1600" dirty="0">
                <a:solidFill>
                  <a:schemeClr val="tx2"/>
                </a:solidFill>
                <a:latin typeface="Copperplate Gothic Light"/>
                <a:cs typeface="Copperplate Gothic Light"/>
              </a:rPr>
              <a:t>–</a:t>
            </a:r>
            <a:r>
              <a:rPr lang="en-US" sz="1600" dirty="0">
                <a:solidFill>
                  <a:schemeClr val="tx2"/>
                </a:solidFill>
                <a:latin typeface="Copperplate Gothic Light"/>
                <a:cs typeface="Copperplate Gothic Light"/>
              </a:rPr>
              <a:t> 7,000MW.</a:t>
            </a:r>
          </a:p>
          <a:p>
            <a:r>
              <a:rPr lang="en-US" sz="1600" dirty="0">
                <a:solidFill>
                  <a:schemeClr val="tx2"/>
                </a:solidFill>
                <a:latin typeface="Copperplate Gothic Light"/>
                <a:cs typeface="Copperplate Gothic Light"/>
              </a:rPr>
              <a:t>As a result SCED pushed locational marginal prices to the maximum - $9,000/MW.</a:t>
            </a:r>
          </a:p>
          <a:p>
            <a:r>
              <a:rPr lang="en-US" sz="1600" dirty="0">
                <a:solidFill>
                  <a:schemeClr val="tx2"/>
                </a:solidFill>
                <a:latin typeface="Copperplate Gothic Light"/>
                <a:cs typeface="Copperplate Gothic Light"/>
              </a:rPr>
              <a:t>There was no minimum frequency alert.</a:t>
            </a:r>
          </a:p>
          <a:p>
            <a:r>
              <a:rPr lang="en-US" sz="1600" dirty="0">
                <a:solidFill>
                  <a:schemeClr val="tx2"/>
                </a:solidFill>
                <a:latin typeface="Copperplate Gothic Light"/>
                <a:cs typeface="Copperplate Gothic Light"/>
              </a:rPr>
              <a:t>The Bus Average LMPs for the intervals 14:30-14:45, 14:45-15:00 and 15:00-15:15 were $40.53, $1359.13 and $29.50 respectively</a:t>
            </a:r>
          </a:p>
          <a:p>
            <a:r>
              <a:rPr lang="en-US" sz="1600" dirty="0">
                <a:solidFill>
                  <a:schemeClr val="tx2"/>
                </a:solidFill>
                <a:latin typeface="Copperplate Gothic Light"/>
                <a:cs typeface="Copperplate Gothic Light"/>
              </a:rPr>
              <a:t>The system wide load for the three intervals was 55,405 MWs, 55,507 MWs, and 55,697 MWs respectively.</a:t>
            </a:r>
          </a:p>
          <a:p>
            <a:r>
              <a:rPr lang="en-US" sz="1600" dirty="0">
                <a:solidFill>
                  <a:schemeClr val="tx2"/>
                </a:solidFill>
                <a:latin typeface="Copperplate Gothic Light"/>
                <a:cs typeface="Copperplate Gothic Light"/>
              </a:rPr>
              <a:t>The approximate total cost of electricity for the three intervals was $561,391, $18,860,307, and $410,765 respectively.</a:t>
            </a:r>
          </a:p>
          <a:p>
            <a:pPr lvl="1"/>
            <a:r>
              <a:rPr lang="en-US" sz="1400" dirty="0">
                <a:solidFill>
                  <a:schemeClr val="tx2"/>
                </a:solidFill>
                <a:latin typeface="Copperplate Gothic Light"/>
                <a:cs typeface="Copperplate Gothic Light"/>
              </a:rPr>
              <a:t>There was a completely unjustifiable wealth transfer of &gt;$18 million.</a:t>
            </a:r>
          </a:p>
          <a:p>
            <a:pPr lvl="1"/>
            <a:r>
              <a:rPr lang="en-US" sz="1400" dirty="0">
                <a:solidFill>
                  <a:schemeClr val="tx2"/>
                </a:solidFill>
                <a:latin typeface="Copperplate Gothic Light"/>
                <a:cs typeface="Copperplate Gothic Light"/>
              </a:rPr>
              <a:t>This was without any exaggeration a failure of the market</a:t>
            </a:r>
          </a:p>
          <a:p>
            <a:pPr lvl="1"/>
            <a:r>
              <a:rPr lang="en-US" sz="1400" dirty="0">
                <a:solidFill>
                  <a:schemeClr val="tx2"/>
                </a:solidFill>
                <a:latin typeface="Copperplate Gothic Light"/>
                <a:cs typeface="Copperplate Gothic Light"/>
              </a:rPr>
              <a:t>It was an extremely important event because it highlights a number of issues.</a:t>
            </a:r>
          </a:p>
          <a:p>
            <a:pPr lvl="1"/>
            <a:r>
              <a:rPr lang="en-US" sz="1400" dirty="0">
                <a:solidFill>
                  <a:schemeClr val="tx2"/>
                </a:solidFill>
                <a:latin typeface="Copperplate Gothic Light"/>
                <a:cs typeface="Copperplate Gothic Light"/>
              </a:rPr>
              <a:t>Let’s work to make the market better.</a:t>
            </a:r>
          </a:p>
          <a:p>
            <a:pPr lvl="2"/>
            <a:r>
              <a:rPr lang="en-US" sz="1200" dirty="0">
                <a:solidFill>
                  <a:schemeClr val="tx2"/>
                </a:solidFill>
                <a:latin typeface="Copperplate Gothic Light"/>
                <a:cs typeface="Copperplate Gothic Light"/>
              </a:rPr>
              <a:t>No benefit to assigning blame</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although the market monitor should investigate the responsible QSE for market manipulation and the potential gains made from financial trading.</a:t>
            </a:r>
          </a:p>
          <a:p>
            <a:r>
              <a:rPr lang="en-US" sz="1600" dirty="0">
                <a:solidFill>
                  <a:schemeClr val="tx2"/>
                </a:solidFill>
                <a:latin typeface="Copperplate Gothic Light"/>
                <a:cs typeface="Copperplate Gothic Light"/>
              </a:rPr>
              <a:t>Earlier in the day (11:42:24) a similar loss of capacity available for dispatch occurred.</a:t>
            </a:r>
          </a:p>
          <a:p>
            <a:endParaRPr lang="en-US" sz="1400" dirty="0">
              <a:solidFill>
                <a:srgbClr val="0000FF"/>
              </a:solidFill>
              <a:latin typeface="Copperplate Gothic Light"/>
              <a:cs typeface="Copperplate Gothic Light"/>
            </a:endParaRPr>
          </a:p>
          <a:p>
            <a:endParaRPr lang="en-US" sz="1400" dirty="0">
              <a:solidFill>
                <a:srgbClr val="1F497D"/>
              </a:solidFill>
              <a:latin typeface="Copperplate Gothic Light"/>
              <a:cs typeface="Copperplate Gothic Light"/>
            </a:endParaRP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2</a:t>
            </a:fld>
            <a:endParaRPr lang="en-US" sz="1000" dirty="0">
              <a:latin typeface="Copperplate Gothic Light"/>
              <a:cs typeface="Copperplate Gothic Light"/>
            </a:endParaRPr>
          </a:p>
        </p:txBody>
      </p:sp>
    </p:spTree>
    <p:extLst>
      <p:ext uri="{BB962C8B-B14F-4D97-AF65-F5344CB8AC3E}">
        <p14:creationId xmlns:p14="http://schemas.microsoft.com/office/powerpoint/2010/main" val="13692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Five Issues</a:t>
            </a:r>
          </a:p>
        </p:txBody>
      </p:sp>
      <p:sp>
        <p:nvSpPr>
          <p:cNvPr id="3" name="Subtitle 2"/>
          <p:cNvSpPr>
            <a:spLocks noGrp="1"/>
          </p:cNvSpPr>
          <p:nvPr>
            <p:ph idx="1"/>
          </p:nvPr>
        </p:nvSpPr>
        <p:spPr>
          <a:xfrm>
            <a:off x="682920" y="808182"/>
            <a:ext cx="8785321" cy="5440218"/>
          </a:xfrm>
        </p:spPr>
        <p:txBody>
          <a:bodyPr>
            <a:normAutofit/>
          </a:bodyPr>
          <a:lstStyle/>
          <a:p>
            <a:r>
              <a:rPr lang="en-US" sz="1600" dirty="0">
                <a:solidFill>
                  <a:schemeClr val="tx2"/>
                </a:solidFill>
                <a:latin typeface="Copperplate Gothic Light"/>
                <a:cs typeface="Copperplate Gothic Light"/>
              </a:rPr>
              <a:t>This event itself was problematic and so too has been the response.</a:t>
            </a:r>
          </a:p>
          <a:p>
            <a:pPr lvl="1"/>
            <a:r>
              <a:rPr lang="en-US" sz="1400" dirty="0">
                <a:solidFill>
                  <a:schemeClr val="tx2"/>
                </a:solidFill>
                <a:latin typeface="Copperplate Gothic Light"/>
                <a:cs typeface="Copperplate Gothic Light"/>
              </a:rPr>
              <a:t>This was a serious event</a:t>
            </a:r>
            <a:r>
              <a:rPr lang="mr-IN" sz="1400" dirty="0">
                <a:solidFill>
                  <a:schemeClr val="tx2"/>
                </a:solidFill>
                <a:latin typeface="Copperplate Gothic Light"/>
                <a:cs typeface="Copperplate Gothic Light"/>
              </a:rPr>
              <a:t>…</a:t>
            </a:r>
            <a:r>
              <a:rPr lang="en-US" sz="1400" dirty="0">
                <a:solidFill>
                  <a:schemeClr val="tx2"/>
                </a:solidFill>
                <a:latin typeface="Copperplate Gothic Light"/>
                <a:cs typeface="Copperplate Gothic Light"/>
              </a:rPr>
              <a:t>yet the response by ERCOT, the PUCT and the Market Participants (at least as evidenced by what took place at the WMS Meeting on June 4</a:t>
            </a:r>
            <a:r>
              <a:rPr lang="en-US" sz="1400" baseline="30000" dirty="0">
                <a:solidFill>
                  <a:schemeClr val="tx2"/>
                </a:solidFill>
                <a:latin typeface="Copperplate Gothic Light"/>
                <a:cs typeface="Copperplate Gothic Light"/>
              </a:rPr>
              <a:t>th</a:t>
            </a:r>
            <a:r>
              <a:rPr lang="en-US" sz="1400" dirty="0">
                <a:solidFill>
                  <a:schemeClr val="tx2"/>
                </a:solidFill>
                <a:latin typeface="Copperplate Gothic Light"/>
                <a:cs typeface="Copperplate Gothic Light"/>
              </a:rPr>
              <a:t>) has been surprisingly “accepting.” </a:t>
            </a:r>
          </a:p>
          <a:p>
            <a:pPr lvl="2"/>
            <a:r>
              <a:rPr lang="en-US" sz="1400" dirty="0">
                <a:solidFill>
                  <a:schemeClr val="tx2"/>
                </a:solidFill>
                <a:latin typeface="Copperplate Gothic Light"/>
                <a:cs typeface="Copperplate Gothic Light"/>
              </a:rPr>
              <a:t>More than $18 million dollars was unjustifiably taken from one set of market participants.</a:t>
            </a:r>
          </a:p>
          <a:p>
            <a:pPr lvl="2"/>
            <a:r>
              <a:rPr lang="en-US" sz="1400" dirty="0">
                <a:solidFill>
                  <a:schemeClr val="tx2"/>
                </a:solidFill>
                <a:latin typeface="Copperplate Gothic Light"/>
                <a:cs typeface="Copperplate Gothic Light"/>
              </a:rPr>
              <a:t>The possibility of a reliability event was created by ERCOT (incorrectly) calling a substantial amount Emergency Response Service.</a:t>
            </a:r>
          </a:p>
          <a:p>
            <a:pPr lvl="2"/>
            <a:r>
              <a:rPr lang="en-US" sz="1400" dirty="0">
                <a:solidFill>
                  <a:schemeClr val="tx2"/>
                </a:solidFill>
                <a:latin typeface="Copperplate Gothic Light"/>
                <a:cs typeface="Copperplate Gothic Light"/>
              </a:rPr>
              <a:t>The cost of power exchanged on financial exchange rose dramatically as have margin requirements for those transacting on the exchanges.</a:t>
            </a:r>
          </a:p>
          <a:p>
            <a:pPr lvl="3"/>
            <a:r>
              <a:rPr lang="en-US" sz="1400" dirty="0">
                <a:solidFill>
                  <a:schemeClr val="tx2"/>
                </a:solidFill>
                <a:latin typeface="Copperplate Gothic Light"/>
                <a:cs typeface="Copperplate Gothic Light"/>
              </a:rPr>
              <a:t>Raises the cost of electricity to all Texas consumers.</a:t>
            </a:r>
          </a:p>
          <a:p>
            <a:pPr lvl="2"/>
            <a:r>
              <a:rPr lang="en-US" sz="1400" dirty="0">
                <a:solidFill>
                  <a:schemeClr val="tx2"/>
                </a:solidFill>
                <a:latin typeface="Copperplate Gothic Light"/>
                <a:cs typeface="Copperplate Gothic Light"/>
              </a:rPr>
              <a:t>The event was entirely artificial</a:t>
            </a:r>
            <a:r>
              <a:rPr lang="mr-IN" sz="1400" dirty="0">
                <a:solidFill>
                  <a:schemeClr val="tx2"/>
                </a:solidFill>
                <a:latin typeface="Copperplate Gothic Light"/>
                <a:cs typeface="Copperplate Gothic Light"/>
              </a:rPr>
              <a:t>…</a:t>
            </a:r>
            <a:r>
              <a:rPr lang="en-US" sz="1400" dirty="0">
                <a:solidFill>
                  <a:schemeClr val="tx2"/>
                </a:solidFill>
                <a:latin typeface="Copperplate Gothic Light"/>
                <a:cs typeface="Copperplate Gothic Light"/>
              </a:rPr>
              <a:t>there was no sudden loss of generation, no unforeseen increase in demand, no transmission outage.</a:t>
            </a:r>
            <a:endParaRPr lang="en-US" sz="1000" dirty="0">
              <a:solidFill>
                <a:schemeClr val="tx2"/>
              </a:solidFill>
              <a:latin typeface="Copperplate Gothic Light"/>
              <a:cs typeface="Copperplate Gothic Light"/>
            </a:endParaRPr>
          </a:p>
          <a:p>
            <a:pPr lvl="2"/>
            <a:endParaRPr lang="en-US" sz="800" dirty="0">
              <a:solidFill>
                <a:schemeClr val="tx2"/>
              </a:solidFill>
              <a:latin typeface="Copperplate Gothic Light"/>
              <a:cs typeface="Copperplate Gothic Light"/>
            </a:endParaRPr>
          </a:p>
          <a:p>
            <a:r>
              <a:rPr lang="en-US" sz="1600" dirty="0">
                <a:solidFill>
                  <a:schemeClr val="tx2"/>
                </a:solidFill>
                <a:latin typeface="Copperplate Gothic Light"/>
                <a:cs typeface="Copperplate Gothic Light"/>
              </a:rPr>
              <a:t>The event raises four fundamental issues that need to be addressed by ERCOT, the market participants and the PUCT.</a:t>
            </a: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3</a:t>
            </a:fld>
            <a:endParaRPr lang="en-US" sz="1000" dirty="0">
              <a:latin typeface="Copperplate Gothic Light"/>
              <a:cs typeface="Copperplate Gothic Light"/>
            </a:endParaRPr>
          </a:p>
        </p:txBody>
      </p:sp>
    </p:spTree>
    <p:extLst>
      <p:ext uri="{BB962C8B-B14F-4D97-AF65-F5344CB8AC3E}">
        <p14:creationId xmlns:p14="http://schemas.microsoft.com/office/powerpoint/2010/main" val="85275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First Issue </a:t>
            </a:r>
            <a:r>
              <a:rPr lang="mr-IN" sz="1800" dirty="0">
                <a:latin typeface="Copperplate Gothic Light"/>
                <a:cs typeface="Copperplate Gothic Light"/>
              </a:rPr>
              <a:t>–</a:t>
            </a:r>
            <a:r>
              <a:rPr lang="en-US" sz="1800" dirty="0">
                <a:latin typeface="Copperplate Gothic Light"/>
                <a:cs typeface="Copperplate Gothic Light"/>
              </a:rPr>
              <a:t> Market Design Part 1</a:t>
            </a:r>
          </a:p>
        </p:txBody>
      </p:sp>
      <p:sp>
        <p:nvSpPr>
          <p:cNvPr id="3" name="Subtitle 2"/>
          <p:cNvSpPr>
            <a:spLocks noGrp="1"/>
          </p:cNvSpPr>
          <p:nvPr>
            <p:ph idx="1"/>
          </p:nvPr>
        </p:nvSpPr>
        <p:spPr>
          <a:xfrm>
            <a:off x="682920" y="808182"/>
            <a:ext cx="8785321" cy="5440218"/>
          </a:xfrm>
        </p:spPr>
        <p:txBody>
          <a:bodyPr>
            <a:normAutofit lnSpcReduction="10000"/>
          </a:bodyPr>
          <a:lstStyle/>
          <a:p>
            <a:r>
              <a:rPr lang="en-US" sz="1400" dirty="0">
                <a:solidFill>
                  <a:schemeClr val="tx2"/>
                </a:solidFill>
                <a:latin typeface="Copperplate Gothic Light"/>
                <a:cs typeface="Copperplate Gothic Light"/>
              </a:rPr>
              <a:t>The design, implementation and operation of the ERCOT market should be reviewed in light of the fact that raw market participant provided data apparently flows directly into the SCED process with no QA/QC process applied to the data.</a:t>
            </a:r>
          </a:p>
          <a:p>
            <a:pPr lvl="1"/>
            <a:r>
              <a:rPr lang="en-US" sz="1200" dirty="0">
                <a:solidFill>
                  <a:schemeClr val="tx2"/>
                </a:solidFill>
                <a:latin typeface="Copperplate Gothic Light"/>
                <a:cs typeface="Copperplate Gothic Light"/>
              </a:rPr>
              <a:t>The first question to be asked is whether this represents an endemic/organic problem.</a:t>
            </a:r>
          </a:p>
          <a:p>
            <a:pPr lvl="1"/>
            <a:r>
              <a:rPr lang="en-US" sz="1200" dirty="0">
                <a:solidFill>
                  <a:schemeClr val="tx2"/>
                </a:solidFill>
                <a:latin typeface="Copperplate Gothic Light"/>
                <a:cs typeface="Copperplate Gothic Light"/>
              </a:rPr>
              <a:t>With respect to the issue it is not obvious that the PUCT, Market Participants and possibly ERCOT itself are aware that ERCOT made a decision to be “different” than other markets.</a:t>
            </a:r>
          </a:p>
          <a:p>
            <a:pPr lvl="2"/>
            <a:r>
              <a:rPr lang="en-US" sz="1200" dirty="0">
                <a:solidFill>
                  <a:schemeClr val="tx2"/>
                </a:solidFill>
                <a:latin typeface="Copperplate Gothic Light"/>
                <a:cs typeface="Copperplate Gothic Light"/>
              </a:rPr>
              <a:t>And certainly there is no understanding of why this decision was made</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what the costs and benefits of the decision were</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and whether or not the decision is (or has been) in the best interest of the market and Texas.</a:t>
            </a:r>
          </a:p>
          <a:p>
            <a:pPr lvl="2"/>
            <a:r>
              <a:rPr lang="en-US" sz="1200" dirty="0">
                <a:solidFill>
                  <a:schemeClr val="tx2"/>
                </a:solidFill>
                <a:latin typeface="Copperplate Gothic Light"/>
                <a:cs typeface="Copperplate Gothic Light"/>
              </a:rPr>
              <a:t>“In the Nodal Market, ERCOT and the QSE share responsibilities for the Real-Time dispatch of Resources.” (BP ERCOT and QSE Operations  Practices During the Operating Hour). This begs the question: Who is driving the bus?  Is it ERCOT or the QSE? (The rationale for this decision pre-dates the nodal market</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and is still as flawed now as it was then.)</a:t>
            </a:r>
          </a:p>
          <a:p>
            <a:pPr lvl="3"/>
            <a:r>
              <a:rPr lang="en-US" sz="1200" dirty="0">
                <a:solidFill>
                  <a:schemeClr val="tx2"/>
                </a:solidFill>
                <a:latin typeface="Copperplate Gothic Light"/>
                <a:cs typeface="Copperplate Gothic Light"/>
              </a:rPr>
              <a:t>But then this begs the question of why QSE’s were not eliminated when ERCOT went to nodal pricing.  </a:t>
            </a:r>
          </a:p>
          <a:p>
            <a:pPr lvl="4"/>
            <a:r>
              <a:rPr lang="en-US" sz="1200" dirty="0">
                <a:solidFill>
                  <a:schemeClr val="tx2"/>
                </a:solidFill>
                <a:latin typeface="Copperplate Gothic Light"/>
                <a:cs typeface="Copperplate Gothic Light"/>
              </a:rPr>
              <a:t>QSE’s need not exist (they never did)</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they are simply a legacy.</a:t>
            </a:r>
          </a:p>
          <a:p>
            <a:pPr lvl="2"/>
            <a:r>
              <a:rPr lang="en-US" sz="1200" dirty="0">
                <a:solidFill>
                  <a:schemeClr val="tx2"/>
                </a:solidFill>
                <a:latin typeface="Copperplate Gothic Light"/>
                <a:cs typeface="Copperplate Gothic Light"/>
              </a:rPr>
              <a:t>The alternative </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 that should be adopted </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 is to use State Estimator Data</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like MISO and PJM.</a:t>
            </a:r>
          </a:p>
          <a:p>
            <a:pPr lvl="3"/>
            <a:r>
              <a:rPr lang="en-US" sz="1200" dirty="0">
                <a:solidFill>
                  <a:schemeClr val="tx2"/>
                </a:solidFill>
                <a:latin typeface="Copperplate Gothic Light"/>
                <a:cs typeface="Copperplate Gothic Light"/>
              </a:rPr>
              <a:t>Don’t believe this event could happen in either of those markets.</a:t>
            </a:r>
          </a:p>
          <a:p>
            <a:pPr lvl="1"/>
            <a:r>
              <a:rPr lang="en-US" sz="1200" dirty="0">
                <a:solidFill>
                  <a:schemeClr val="tx2"/>
                </a:solidFill>
                <a:latin typeface="Copperplate Gothic Light"/>
                <a:cs typeface="Copperplate Gothic Light"/>
              </a:rPr>
              <a:t>Absent that solution, the only alternative is for ERCOT to put more and more checks and filters on data supplied by the QSE’s</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which then obviously raises the same question </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 if ERCOT is required to validate and confirm all of the data supplied by the QSE</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then why is the QSE submitting the data in the first place?</a:t>
            </a:r>
          </a:p>
          <a:p>
            <a:pPr lvl="2"/>
            <a:r>
              <a:rPr lang="en-US" sz="1200" dirty="0">
                <a:solidFill>
                  <a:schemeClr val="tx2"/>
                </a:solidFill>
                <a:latin typeface="Copperplate Gothic Light"/>
                <a:cs typeface="Copperplate Gothic Light"/>
              </a:rPr>
              <a:t>Alternatively ERCOT can continue to allow insane and discriminatory results like those of May 30</a:t>
            </a:r>
            <a:r>
              <a:rPr lang="en-US" sz="1200" baseline="30000" dirty="0">
                <a:solidFill>
                  <a:schemeClr val="tx2"/>
                </a:solidFill>
                <a:latin typeface="Copperplate Gothic Light"/>
                <a:cs typeface="Copperplate Gothic Light"/>
              </a:rPr>
              <a:t>th</a:t>
            </a:r>
            <a:r>
              <a:rPr lang="en-US" sz="1200" dirty="0">
                <a:solidFill>
                  <a:schemeClr val="tx2"/>
                </a:solidFill>
                <a:latin typeface="Copperplate Gothic Light"/>
                <a:cs typeface="Copperplate Gothic Light"/>
              </a:rPr>
              <a:t> to occur.</a:t>
            </a:r>
          </a:p>
          <a:p>
            <a:pPr marL="914400" lvl="2" indent="0">
              <a:buNone/>
            </a:pPr>
            <a:endParaRPr lang="en-US" sz="1200" dirty="0">
              <a:solidFill>
                <a:schemeClr val="tx2"/>
              </a:solidFill>
              <a:latin typeface="Copperplate Gothic Light"/>
              <a:cs typeface="Copperplate Gothic Light"/>
            </a:endParaRPr>
          </a:p>
          <a:p>
            <a:r>
              <a:rPr lang="en-US" sz="1400" dirty="0">
                <a:solidFill>
                  <a:schemeClr val="tx2"/>
                </a:solidFill>
                <a:latin typeface="Copperplate Gothic Light"/>
                <a:cs typeface="Copperplate Gothic Light"/>
              </a:rPr>
              <a:t>This is - by far - the most important issue/solution</a:t>
            </a:r>
            <a:r>
              <a:rPr lang="en-US" sz="1600" dirty="0">
                <a:solidFill>
                  <a:schemeClr val="tx2"/>
                </a:solidFill>
                <a:latin typeface="Copperplate Gothic Light"/>
                <a:cs typeface="Copperplate Gothic Light"/>
              </a:rPr>
              <a:t>.</a:t>
            </a:r>
            <a:endParaRPr lang="en-US" sz="1400" dirty="0">
              <a:solidFill>
                <a:schemeClr val="tx2"/>
              </a:solidFill>
              <a:latin typeface="Copperplate Gothic Light"/>
              <a:cs typeface="Copperplate Gothic Light"/>
            </a:endParaRP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4</a:t>
            </a:fld>
            <a:endParaRPr lang="en-US" sz="1000" dirty="0">
              <a:latin typeface="Copperplate Gothic Light"/>
              <a:cs typeface="Copperplate Gothic Light"/>
            </a:endParaRPr>
          </a:p>
        </p:txBody>
      </p:sp>
    </p:spTree>
    <p:extLst>
      <p:ext uri="{BB962C8B-B14F-4D97-AF65-F5344CB8AC3E}">
        <p14:creationId xmlns:p14="http://schemas.microsoft.com/office/powerpoint/2010/main" val="226874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Second Issue </a:t>
            </a:r>
            <a:r>
              <a:rPr lang="mr-IN" sz="1800" dirty="0">
                <a:latin typeface="Copperplate Gothic Light"/>
                <a:cs typeface="Copperplate Gothic Light"/>
              </a:rPr>
              <a:t>–</a:t>
            </a:r>
            <a:r>
              <a:rPr lang="en-US" sz="1800" dirty="0">
                <a:latin typeface="Copperplate Gothic Light"/>
                <a:cs typeface="Copperplate Gothic Light"/>
              </a:rPr>
              <a:t> Market Design Part 2</a:t>
            </a:r>
          </a:p>
        </p:txBody>
      </p:sp>
      <p:sp>
        <p:nvSpPr>
          <p:cNvPr id="3" name="Subtitle 2"/>
          <p:cNvSpPr>
            <a:spLocks noGrp="1"/>
          </p:cNvSpPr>
          <p:nvPr>
            <p:ph idx="1"/>
          </p:nvPr>
        </p:nvSpPr>
        <p:spPr>
          <a:xfrm>
            <a:off x="682920" y="808182"/>
            <a:ext cx="8785321" cy="5440218"/>
          </a:xfrm>
        </p:spPr>
        <p:txBody>
          <a:bodyPr>
            <a:normAutofit/>
          </a:bodyPr>
          <a:lstStyle/>
          <a:p>
            <a:r>
              <a:rPr lang="en-US" sz="1400" dirty="0">
                <a:solidFill>
                  <a:schemeClr val="tx2"/>
                </a:solidFill>
                <a:latin typeface="Copperplate Gothic Light"/>
                <a:cs typeface="Copperplate Gothic Light"/>
              </a:rPr>
              <a:t>Before settlement prices are published they should be reviewed not just for “technical” correctness but whether they also adhere to economic fundamentals.</a:t>
            </a:r>
          </a:p>
          <a:p>
            <a:pPr lvl="1"/>
            <a:r>
              <a:rPr lang="en-US" sz="1200" dirty="0">
                <a:solidFill>
                  <a:schemeClr val="tx2"/>
                </a:solidFill>
                <a:latin typeface="Copperplate Gothic Light"/>
                <a:cs typeface="Copperplate Gothic Light"/>
              </a:rPr>
              <a:t>It does not take an advanced to degree in economics to look at the following data and not suspect there was something wrong with SCED in the middle interval</a:t>
            </a: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r>
              <a:rPr lang="en-US" sz="1200" dirty="0">
                <a:solidFill>
                  <a:schemeClr val="tx2"/>
                </a:solidFill>
                <a:latin typeface="Copperplate Gothic Light"/>
                <a:cs typeface="Copperplate Gothic Light"/>
              </a:rPr>
              <a:t>Whether or not the price was calculated “correctly” is irrelevant </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 it was clearly the “wrong” price.</a:t>
            </a:r>
          </a:p>
          <a:p>
            <a:pPr lvl="1"/>
            <a:r>
              <a:rPr lang="en-US" sz="1200" dirty="0">
                <a:solidFill>
                  <a:schemeClr val="tx2"/>
                </a:solidFill>
                <a:latin typeface="Copperplate Gothic Light"/>
                <a:cs typeface="Copperplate Gothic Light"/>
              </a:rPr>
              <a:t>If they don’t already have the discretionary authority (I believe they do) ERCOT should be given the authority to confirm that prices broadly reflect economic fundamentals and to re-price when prices do not adhere to economic fundamentals.</a:t>
            </a:r>
          </a:p>
          <a:p>
            <a:pPr lvl="2"/>
            <a:r>
              <a:rPr lang="en-US" sz="1200" dirty="0">
                <a:solidFill>
                  <a:schemeClr val="tx2"/>
                </a:solidFill>
                <a:latin typeface="Copperplate Gothic Light"/>
                <a:cs typeface="Copperplate Gothic Light"/>
              </a:rPr>
              <a:t>ERCOT may be uncomfortable with this discretion.</a:t>
            </a:r>
          </a:p>
          <a:p>
            <a:pPr lvl="1"/>
            <a:r>
              <a:rPr lang="en-US" sz="1200" dirty="0">
                <a:solidFill>
                  <a:schemeClr val="tx2"/>
                </a:solidFill>
                <a:latin typeface="Copperplate Gothic Light"/>
                <a:cs typeface="Copperplate Gothic Light"/>
              </a:rPr>
              <a:t>This is the way other markets operate and should be the way ERCOT operates.</a:t>
            </a:r>
          </a:p>
          <a:p>
            <a:pPr lvl="1"/>
            <a:endParaRPr lang="en-US" sz="1000" dirty="0">
              <a:solidFill>
                <a:schemeClr val="tx2"/>
              </a:solidFill>
              <a:latin typeface="Copperplate Gothic Light"/>
              <a:cs typeface="Copperplate Gothic Light"/>
            </a:endParaRPr>
          </a:p>
          <a:p>
            <a:pPr lvl="1">
              <a:buFont typeface="+mj-lt"/>
              <a:buAutoNum type="arabicPeriod"/>
            </a:pPr>
            <a:endParaRPr lang="en-US" sz="1400" dirty="0">
              <a:solidFill>
                <a:schemeClr val="tx2"/>
              </a:solidFill>
              <a:latin typeface="Copperplate Gothic Light"/>
              <a:cs typeface="Copperplate Gothic Light"/>
            </a:endParaRPr>
          </a:p>
          <a:p>
            <a:pPr lvl="1">
              <a:buFont typeface="+mj-lt"/>
              <a:buAutoNum type="arabicPeriod"/>
            </a:pPr>
            <a:endParaRPr lang="en-US" sz="1400" dirty="0">
              <a:solidFill>
                <a:schemeClr val="tx2"/>
              </a:solidFill>
              <a:latin typeface="Copperplate Gothic Light"/>
              <a:cs typeface="Copperplate Gothic Light"/>
            </a:endParaRPr>
          </a:p>
          <a:p>
            <a:pPr lvl="1">
              <a:buFont typeface="+mj-lt"/>
              <a:buAutoNum type="arabicPeriod"/>
            </a:pPr>
            <a:endParaRPr lang="en-US" sz="1400" dirty="0">
              <a:solidFill>
                <a:schemeClr val="tx2"/>
              </a:solidFill>
              <a:latin typeface="Copperplate Gothic Light"/>
              <a:cs typeface="Copperplate Gothic Light"/>
            </a:endParaRPr>
          </a:p>
          <a:p>
            <a:pPr marL="457200" lvl="1" indent="0">
              <a:buNone/>
            </a:pPr>
            <a:endParaRPr lang="en-US" sz="1400" dirty="0">
              <a:solidFill>
                <a:srgbClr val="0000FF"/>
              </a:solidFill>
              <a:latin typeface="Copperplate Gothic Light"/>
              <a:cs typeface="Copperplate Gothic Light"/>
            </a:endParaRPr>
          </a:p>
          <a:p>
            <a:endParaRPr lang="en-US" sz="1400" dirty="0">
              <a:solidFill>
                <a:srgbClr val="1F497D"/>
              </a:solidFill>
              <a:latin typeface="Copperplate Gothic Light"/>
              <a:cs typeface="Copperplate Gothic Light"/>
            </a:endParaRP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5</a:t>
            </a:fld>
            <a:endParaRPr lang="en-US" sz="1000" dirty="0">
              <a:latin typeface="Copperplate Gothic Light"/>
              <a:cs typeface="Copperplate Gothic Light"/>
            </a:endParaRPr>
          </a:p>
        </p:txBody>
      </p:sp>
      <p:graphicFrame>
        <p:nvGraphicFramePr>
          <p:cNvPr id="8" name="Table 7"/>
          <p:cNvGraphicFramePr>
            <a:graphicFrameLocks noGrp="1"/>
          </p:cNvGraphicFramePr>
          <p:nvPr>
            <p:extLst>
              <p:ext uri="{D42A27DB-BD31-4B8C-83A1-F6EECF244321}">
                <p14:modId xmlns:p14="http://schemas.microsoft.com/office/powerpoint/2010/main" val="3888402864"/>
              </p:ext>
            </p:extLst>
          </p:nvPr>
        </p:nvGraphicFramePr>
        <p:xfrm>
          <a:off x="2125135" y="1882983"/>
          <a:ext cx="6074832" cy="1569720"/>
        </p:xfrm>
        <a:graphic>
          <a:graphicData uri="http://schemas.openxmlformats.org/drawingml/2006/table">
            <a:tbl>
              <a:tblPr firstRow="1" bandRow="1">
                <a:tableStyleId>{5C22544A-7EE6-4342-B048-85BDC9FD1C3A}</a:tableStyleId>
              </a:tblPr>
              <a:tblGrid>
                <a:gridCol w="1981198">
                  <a:extLst>
                    <a:ext uri="{9D8B030D-6E8A-4147-A177-3AD203B41FA5}">
                      <a16:colId xmlns:a16="http://schemas.microsoft.com/office/drawing/2014/main" val="20000"/>
                    </a:ext>
                  </a:extLst>
                </a:gridCol>
                <a:gridCol w="1761067">
                  <a:extLst>
                    <a:ext uri="{9D8B030D-6E8A-4147-A177-3AD203B41FA5}">
                      <a16:colId xmlns:a16="http://schemas.microsoft.com/office/drawing/2014/main" val="20001"/>
                    </a:ext>
                  </a:extLst>
                </a:gridCol>
                <a:gridCol w="2332567">
                  <a:extLst>
                    <a:ext uri="{9D8B030D-6E8A-4147-A177-3AD203B41FA5}">
                      <a16:colId xmlns:a16="http://schemas.microsoft.com/office/drawing/2014/main" val="20002"/>
                    </a:ext>
                  </a:extLst>
                </a:gridCol>
              </a:tblGrid>
              <a:tr h="370840">
                <a:tc>
                  <a:txBody>
                    <a:bodyPr/>
                    <a:lstStyle/>
                    <a:p>
                      <a:pPr algn="ctr"/>
                      <a:r>
                        <a:rPr lang="en-US" sz="1200" dirty="0">
                          <a:latin typeface="Copperplate Gothic Light"/>
                          <a:cs typeface="Copperplate Gothic Light"/>
                        </a:rPr>
                        <a:t>Interval </a:t>
                      </a:r>
                    </a:p>
                    <a:p>
                      <a:pPr algn="ctr"/>
                      <a:r>
                        <a:rPr lang="en-US" sz="1200" dirty="0">
                          <a:latin typeface="Copperplate Gothic Light"/>
                          <a:cs typeface="Copperplate Gothic Light"/>
                        </a:rPr>
                        <a:t>(May 30, 2019)</a:t>
                      </a:r>
                    </a:p>
                  </a:txBody>
                  <a:tcPr/>
                </a:tc>
                <a:tc>
                  <a:txBody>
                    <a:bodyPr/>
                    <a:lstStyle/>
                    <a:p>
                      <a:pPr algn="ctr"/>
                      <a:r>
                        <a:rPr lang="en-US" sz="1200" dirty="0">
                          <a:latin typeface="Copperplate Gothic Light"/>
                          <a:cs typeface="Copperplate Gothic Light"/>
                        </a:rPr>
                        <a:t>LMP</a:t>
                      </a:r>
                    </a:p>
                  </a:txBody>
                  <a:tcPr/>
                </a:tc>
                <a:tc>
                  <a:txBody>
                    <a:bodyPr/>
                    <a:lstStyle/>
                    <a:p>
                      <a:pPr algn="ctr"/>
                      <a:r>
                        <a:rPr lang="en-US" sz="1200" dirty="0">
                          <a:latin typeface="Copperplate Gothic Light"/>
                          <a:cs typeface="Copperplate Gothic Light"/>
                        </a:rPr>
                        <a:t>System Load</a:t>
                      </a:r>
                    </a:p>
                  </a:txBody>
                  <a:tcPr/>
                </a:tc>
                <a:extLst>
                  <a:ext uri="{0D108BD9-81ED-4DB2-BD59-A6C34878D82A}">
                    <a16:rowId xmlns:a16="http://schemas.microsoft.com/office/drawing/2014/main" val="10000"/>
                  </a:ext>
                </a:extLst>
              </a:tr>
              <a:tr h="370840">
                <a:tc>
                  <a:txBody>
                    <a:bodyPr/>
                    <a:lstStyle/>
                    <a:p>
                      <a:pPr algn="r"/>
                      <a:r>
                        <a:rPr lang="en-US" sz="1200" dirty="0">
                          <a:latin typeface="Copperplate Gothic Light"/>
                          <a:cs typeface="Copperplate Gothic Light"/>
                        </a:rPr>
                        <a:t>14:30</a:t>
                      </a:r>
                    </a:p>
                  </a:txBody>
                  <a:tcPr/>
                </a:tc>
                <a:tc>
                  <a:txBody>
                    <a:bodyPr/>
                    <a:lstStyle/>
                    <a:p>
                      <a:pPr algn="r"/>
                      <a:r>
                        <a:rPr lang="en-US" sz="1200" dirty="0">
                          <a:latin typeface="Copperplate Gothic Light"/>
                          <a:cs typeface="Copperplate Gothic Light"/>
                        </a:rPr>
                        <a:t>$40.53</a:t>
                      </a:r>
                    </a:p>
                  </a:txBody>
                  <a:tcPr/>
                </a:tc>
                <a:tc>
                  <a:txBody>
                    <a:bodyPr/>
                    <a:lstStyle/>
                    <a:p>
                      <a:pPr algn="r"/>
                      <a:r>
                        <a:rPr lang="en-US" sz="1200" dirty="0">
                          <a:latin typeface="Copperplate Gothic Light"/>
                          <a:cs typeface="Copperplate Gothic Light"/>
                        </a:rPr>
                        <a:t>55,405 MWs</a:t>
                      </a:r>
                    </a:p>
                  </a:txBody>
                  <a:tcPr/>
                </a:tc>
                <a:extLst>
                  <a:ext uri="{0D108BD9-81ED-4DB2-BD59-A6C34878D82A}">
                    <a16:rowId xmlns:a16="http://schemas.microsoft.com/office/drawing/2014/main" val="10001"/>
                  </a:ext>
                </a:extLst>
              </a:tr>
              <a:tr h="370840">
                <a:tc>
                  <a:txBody>
                    <a:bodyPr/>
                    <a:lstStyle/>
                    <a:p>
                      <a:pPr algn="r"/>
                      <a:r>
                        <a:rPr lang="en-US" sz="1200" dirty="0">
                          <a:latin typeface="Copperplate Gothic Light"/>
                          <a:cs typeface="Copperplate Gothic Light"/>
                        </a:rPr>
                        <a:t>14:45</a:t>
                      </a:r>
                    </a:p>
                  </a:txBody>
                  <a:tcPr/>
                </a:tc>
                <a:tc>
                  <a:txBody>
                    <a:bodyPr/>
                    <a:lstStyle/>
                    <a:p>
                      <a:pPr algn="r"/>
                      <a:r>
                        <a:rPr lang="en-US" sz="1200" dirty="0">
                          <a:latin typeface="Copperplate Gothic Light"/>
                          <a:cs typeface="Copperplate Gothic Light"/>
                        </a:rPr>
                        <a:t>$1359.13</a:t>
                      </a:r>
                    </a:p>
                  </a:txBody>
                  <a:tcPr/>
                </a:tc>
                <a:tc>
                  <a:txBody>
                    <a:bodyPr/>
                    <a:lstStyle/>
                    <a:p>
                      <a:pPr algn="r"/>
                      <a:r>
                        <a:rPr lang="en-US" sz="1200" dirty="0">
                          <a:latin typeface="Copperplate Gothic Light"/>
                          <a:cs typeface="Copperplate Gothic Light"/>
                        </a:rPr>
                        <a:t>55,507 MWs</a:t>
                      </a:r>
                    </a:p>
                  </a:txBody>
                  <a:tcPr/>
                </a:tc>
                <a:extLst>
                  <a:ext uri="{0D108BD9-81ED-4DB2-BD59-A6C34878D82A}">
                    <a16:rowId xmlns:a16="http://schemas.microsoft.com/office/drawing/2014/main" val="10002"/>
                  </a:ext>
                </a:extLst>
              </a:tr>
              <a:tr h="370840">
                <a:tc>
                  <a:txBody>
                    <a:bodyPr/>
                    <a:lstStyle/>
                    <a:p>
                      <a:pPr algn="r"/>
                      <a:r>
                        <a:rPr lang="en-US" sz="1200" dirty="0">
                          <a:latin typeface="Copperplate Gothic Light"/>
                          <a:cs typeface="Copperplate Gothic Light"/>
                        </a:rPr>
                        <a:t>15:00</a:t>
                      </a:r>
                    </a:p>
                  </a:txBody>
                  <a:tcPr/>
                </a:tc>
                <a:tc>
                  <a:txBody>
                    <a:bodyPr/>
                    <a:lstStyle/>
                    <a:p>
                      <a:pPr algn="r"/>
                      <a:r>
                        <a:rPr lang="en-US" sz="1200" dirty="0">
                          <a:latin typeface="Copperplate Gothic Light"/>
                          <a:cs typeface="Copperplate Gothic Light"/>
                        </a:rPr>
                        <a:t>$29.50</a:t>
                      </a:r>
                    </a:p>
                  </a:txBody>
                  <a:tcPr/>
                </a:tc>
                <a:tc>
                  <a:txBody>
                    <a:bodyPr/>
                    <a:lstStyle/>
                    <a:p>
                      <a:pPr algn="r"/>
                      <a:r>
                        <a:rPr lang="en-US" sz="1200" dirty="0">
                          <a:latin typeface="Copperplate Gothic Light"/>
                          <a:cs typeface="Copperplate Gothic Light"/>
                        </a:rPr>
                        <a:t>55,697 MWs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334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Screen Shot 2019-06-23 at 11.41.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34" y="4089400"/>
            <a:ext cx="6350566" cy="2078656"/>
          </a:xfrm>
          <a:prstGeom prst="rect">
            <a:avLst/>
          </a:prstGeom>
        </p:spPr>
      </p:pic>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Third Issue </a:t>
            </a:r>
            <a:r>
              <a:rPr lang="mr-IN" sz="1800" dirty="0">
                <a:latin typeface="Copperplate Gothic Light"/>
                <a:cs typeface="Copperplate Gothic Light"/>
              </a:rPr>
              <a:t>–</a:t>
            </a:r>
            <a:r>
              <a:rPr lang="en-US" sz="1800" dirty="0">
                <a:latin typeface="Copperplate Gothic Light"/>
                <a:cs typeface="Copperplate Gothic Light"/>
              </a:rPr>
              <a:t> SCED Operation Part 1</a:t>
            </a:r>
          </a:p>
        </p:txBody>
      </p:sp>
      <p:sp>
        <p:nvSpPr>
          <p:cNvPr id="3" name="Subtitle 2"/>
          <p:cNvSpPr>
            <a:spLocks noGrp="1"/>
          </p:cNvSpPr>
          <p:nvPr>
            <p:ph idx="1"/>
          </p:nvPr>
        </p:nvSpPr>
        <p:spPr>
          <a:xfrm>
            <a:off x="682920" y="808182"/>
            <a:ext cx="8785321" cy="5440218"/>
          </a:xfrm>
        </p:spPr>
        <p:txBody>
          <a:bodyPr>
            <a:normAutofit/>
          </a:bodyPr>
          <a:lstStyle/>
          <a:p>
            <a:r>
              <a:rPr lang="en-US" sz="1400" dirty="0">
                <a:solidFill>
                  <a:schemeClr val="tx2"/>
                </a:solidFill>
                <a:latin typeface="Copperplate Gothic Light"/>
                <a:cs typeface="Copperplate Gothic Light"/>
              </a:rPr>
              <a:t>The problem that occurred on May 30, 2019 at 2:50 is not an isolated event.</a:t>
            </a:r>
          </a:p>
          <a:p>
            <a:r>
              <a:rPr lang="en-US" sz="1400" dirty="0">
                <a:solidFill>
                  <a:schemeClr val="tx2"/>
                </a:solidFill>
                <a:latin typeface="Copperplate Gothic Light"/>
                <a:cs typeface="Copperplate Gothic Light"/>
              </a:rPr>
              <a:t>Start with data found </a:t>
            </a:r>
            <a:r>
              <a:rPr lang="en-US" sz="1400" u="sng" dirty="0">
                <a:solidFill>
                  <a:schemeClr val="tx2"/>
                </a:solidFill>
                <a:latin typeface="Copperplate Gothic Light"/>
                <a:cs typeface="Copperplate Gothic Light"/>
              </a:rPr>
              <a:t>here</a:t>
            </a:r>
            <a:r>
              <a:rPr lang="en-US" sz="1400" dirty="0">
                <a:solidFill>
                  <a:schemeClr val="tx2"/>
                </a:solidFill>
                <a:latin typeface="Copperplate Gothic Light"/>
                <a:cs typeface="Copperplate Gothic Light"/>
              </a:rPr>
              <a:t>:  </a:t>
            </a:r>
            <a:r>
              <a:rPr lang="mr-IN" sz="1400" dirty="0">
                <a:solidFill>
                  <a:schemeClr val="tx2"/>
                </a:solidFill>
                <a:latin typeface="Copperplate Gothic Light"/>
                <a:cs typeface="Copperplate Gothic Light"/>
              </a:rPr>
              <a:t>…</a:t>
            </a:r>
            <a:r>
              <a:rPr lang="en-US" sz="1400" dirty="0">
                <a:solidFill>
                  <a:schemeClr val="tx2"/>
                </a:solidFill>
                <a:latin typeface="Copperplate Gothic Light"/>
                <a:cs typeface="Copperplate Gothic Light"/>
              </a:rPr>
              <a:t>.which looks like </a:t>
            </a:r>
            <a:r>
              <a:rPr lang="en-US" sz="1400" u="sng" dirty="0">
                <a:solidFill>
                  <a:schemeClr val="tx2"/>
                </a:solidFill>
                <a:latin typeface="Copperplate Gothic Light"/>
                <a:cs typeface="Copperplate Gothic Light"/>
              </a:rPr>
              <a:t>this</a:t>
            </a:r>
            <a:r>
              <a:rPr lang="en-US" sz="1400" dirty="0">
                <a:solidFill>
                  <a:schemeClr val="tx2"/>
                </a:solidFill>
                <a:latin typeface="Copperplate Gothic Light"/>
                <a:cs typeface="Copperplate Gothic Light"/>
              </a:rPr>
              <a:t>:</a:t>
            </a:r>
          </a:p>
          <a:p>
            <a:endParaRPr lang="en-US" sz="1400" dirty="0">
              <a:solidFill>
                <a:schemeClr val="tx2"/>
              </a:solidFill>
              <a:latin typeface="Copperplate Gothic Light"/>
              <a:cs typeface="Copperplate Gothic Light"/>
            </a:endParaRPr>
          </a:p>
          <a:p>
            <a:endParaRPr lang="en-US" sz="1400" dirty="0">
              <a:solidFill>
                <a:schemeClr val="tx2"/>
              </a:solidFill>
              <a:latin typeface="Copperplate Gothic Light"/>
              <a:cs typeface="Copperplate Gothic Light"/>
            </a:endParaRPr>
          </a:p>
          <a:p>
            <a:endParaRPr lang="en-US" sz="1400" dirty="0">
              <a:solidFill>
                <a:schemeClr val="tx2"/>
              </a:solidFill>
              <a:latin typeface="Copperplate Gothic Light"/>
              <a:cs typeface="Copperplate Gothic Light"/>
            </a:endParaRPr>
          </a:p>
          <a:p>
            <a:endParaRPr lang="en-US" sz="1400" dirty="0">
              <a:solidFill>
                <a:schemeClr val="tx2"/>
              </a:solidFill>
              <a:latin typeface="Copperplate Gothic Light"/>
              <a:cs typeface="Copperplate Gothic Light"/>
            </a:endParaRPr>
          </a:p>
          <a:p>
            <a:endParaRPr lang="en-US" sz="1400" dirty="0">
              <a:solidFill>
                <a:schemeClr val="tx2"/>
              </a:solidFill>
              <a:latin typeface="Copperplate Gothic Light"/>
              <a:cs typeface="Copperplate Gothic Light"/>
            </a:endParaRPr>
          </a:p>
          <a:p>
            <a:pPr lvl="1"/>
            <a:endParaRPr lang="en-US" sz="1000" dirty="0">
              <a:solidFill>
                <a:schemeClr val="tx2"/>
              </a:solidFill>
              <a:latin typeface="Copperplate Gothic Light"/>
              <a:cs typeface="Copperplate Gothic Light"/>
            </a:endParaRPr>
          </a:p>
          <a:p>
            <a:endParaRPr lang="en-US" sz="1400" dirty="0">
              <a:solidFill>
                <a:schemeClr val="tx2"/>
              </a:solidFill>
              <a:latin typeface="Copperplate Gothic Light"/>
              <a:cs typeface="Copperplate Gothic Light"/>
            </a:endParaRPr>
          </a:p>
          <a:p>
            <a:endParaRPr lang="en-US" sz="1400" dirty="0">
              <a:solidFill>
                <a:schemeClr val="tx2"/>
              </a:solidFill>
              <a:latin typeface="Copperplate Gothic Light"/>
              <a:cs typeface="Copperplate Gothic Light"/>
            </a:endParaRPr>
          </a:p>
          <a:p>
            <a:endParaRPr lang="en-US" sz="1400" dirty="0">
              <a:solidFill>
                <a:schemeClr val="tx2"/>
              </a:solidFill>
              <a:latin typeface="Copperplate Gothic Light"/>
              <a:cs typeface="Copperplate Gothic Light"/>
            </a:endParaRPr>
          </a:p>
          <a:p>
            <a:pPr marL="457200" lvl="1" indent="0">
              <a:buNone/>
            </a:pPr>
            <a:endParaRPr lang="en-US" sz="1400" dirty="0">
              <a:solidFill>
                <a:schemeClr val="tx2"/>
              </a:solidFill>
              <a:latin typeface="Copperplate Gothic Light"/>
              <a:cs typeface="Copperplate Gothic Light"/>
            </a:endParaRPr>
          </a:p>
          <a:p>
            <a:r>
              <a:rPr lang="en-US" sz="1400" dirty="0">
                <a:solidFill>
                  <a:schemeClr val="tx2"/>
                </a:solidFill>
                <a:latin typeface="Copperplate Gothic Light"/>
                <a:cs typeface="Copperplate Gothic Light"/>
              </a:rPr>
              <a:t>And is defined as:</a:t>
            </a: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6</a:t>
            </a:fld>
            <a:endParaRPr lang="en-US" sz="1000" dirty="0">
              <a:latin typeface="Copperplate Gothic Light"/>
              <a:cs typeface="Copperplate Gothic Light"/>
            </a:endParaRPr>
          </a:p>
        </p:txBody>
      </p:sp>
      <p:pic>
        <p:nvPicPr>
          <p:cNvPr id="11" name="Picture 10" descr="Screen Shot 2019-06-21 at 1.44.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0" y="1481666"/>
            <a:ext cx="3559238" cy="2444844"/>
          </a:xfrm>
          <a:prstGeom prst="rect">
            <a:avLst/>
          </a:prstGeom>
        </p:spPr>
      </p:pic>
      <p:cxnSp>
        <p:nvCxnSpPr>
          <p:cNvPr id="20" name="Straight Arrow Connector 19"/>
          <p:cNvCxnSpPr/>
          <p:nvPr/>
        </p:nvCxnSpPr>
        <p:spPr>
          <a:xfrm flipH="1" flipV="1">
            <a:off x="1262655" y="3107267"/>
            <a:ext cx="293095" cy="1"/>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10800000" flipV="1">
            <a:off x="1320801" y="1405463"/>
            <a:ext cx="2175941" cy="1701804"/>
          </a:xfrm>
          <a:prstGeom prst="bentConnector3">
            <a:avLst>
              <a:gd name="adj1" fmla="val 102335"/>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496736" y="1339847"/>
            <a:ext cx="0" cy="656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rot="16200000" flipH="1">
            <a:off x="4419364" y="2848799"/>
            <a:ext cx="3401487" cy="383586"/>
          </a:xfrm>
          <a:prstGeom prst="bentConnector3">
            <a:avLst>
              <a:gd name="adj1" fmla="val 10003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descr="Screen Shot 2019-06-21 at 1.43.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900" y="1191694"/>
            <a:ext cx="3050799" cy="5028599"/>
          </a:xfrm>
          <a:prstGeom prst="rect">
            <a:avLst/>
          </a:prstGeom>
        </p:spPr>
      </p:pic>
    </p:spTree>
    <p:extLst>
      <p:ext uri="{BB962C8B-B14F-4D97-AF65-F5344CB8AC3E}">
        <p14:creationId xmlns:p14="http://schemas.microsoft.com/office/powerpoint/2010/main" val="283735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Third Issue </a:t>
            </a:r>
            <a:r>
              <a:rPr lang="mr-IN" sz="1800" dirty="0">
                <a:latin typeface="Copperplate Gothic Light"/>
                <a:cs typeface="Copperplate Gothic Light"/>
              </a:rPr>
              <a:t>–</a:t>
            </a:r>
            <a:r>
              <a:rPr lang="en-US" sz="1800" dirty="0">
                <a:latin typeface="Copperplate Gothic Light"/>
                <a:cs typeface="Copperplate Gothic Light"/>
              </a:rPr>
              <a:t> SCED Operation Part 2</a:t>
            </a:r>
          </a:p>
        </p:txBody>
      </p:sp>
      <p:sp>
        <p:nvSpPr>
          <p:cNvPr id="3" name="Subtitle 2"/>
          <p:cNvSpPr>
            <a:spLocks noGrp="1"/>
          </p:cNvSpPr>
          <p:nvPr>
            <p:ph idx="1"/>
          </p:nvPr>
        </p:nvSpPr>
        <p:spPr>
          <a:xfrm>
            <a:off x="682920" y="808182"/>
            <a:ext cx="8785321" cy="5440218"/>
          </a:xfrm>
        </p:spPr>
        <p:txBody>
          <a:bodyPr>
            <a:normAutofit/>
          </a:bodyPr>
          <a:lstStyle/>
          <a:p>
            <a:r>
              <a:rPr lang="en-US" sz="1200" dirty="0">
                <a:solidFill>
                  <a:schemeClr val="tx2"/>
                </a:solidFill>
                <a:latin typeface="Copperplate Gothic Light"/>
                <a:cs typeface="Copperplate Gothic Light"/>
              </a:rPr>
              <a:t>The data below is for May 30</a:t>
            </a:r>
            <a:r>
              <a:rPr lang="en-US" sz="1200" baseline="30000" dirty="0">
                <a:solidFill>
                  <a:schemeClr val="tx2"/>
                </a:solidFill>
                <a:latin typeface="Copperplate Gothic Light"/>
                <a:cs typeface="Copperplate Gothic Light"/>
              </a:rPr>
              <a:t>th</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the blue line is the Capacity With Energy Offer Curves available to increase Generation Resource Base Points in SCED, i.e., the excess capacity available for SCED dispatch</a:t>
            </a:r>
            <a:r>
              <a:rPr lang="mr-IN" sz="1200" dirty="0">
                <a:solidFill>
                  <a:schemeClr val="tx2"/>
                </a:solidFill>
                <a:latin typeface="Copperplate Gothic Light"/>
                <a:cs typeface="Copperplate Gothic Light"/>
              </a:rPr>
              <a:t>…</a:t>
            </a:r>
            <a:r>
              <a:rPr lang="en-US" sz="1200" dirty="0">
                <a:solidFill>
                  <a:schemeClr val="tx2"/>
                </a:solidFill>
                <a:latin typeface="Copperplate Gothic Light"/>
                <a:cs typeface="Copperplate Gothic Light"/>
              </a:rPr>
              <a:t>the red line is frequency</a:t>
            </a:r>
            <a:endParaRPr lang="en-US" sz="1400" dirty="0">
              <a:solidFill>
                <a:schemeClr val="tx2"/>
              </a:solidFill>
              <a:latin typeface="Copperplate Gothic Light"/>
              <a:cs typeface="Copperplate Gothic Light"/>
            </a:endParaRPr>
          </a:p>
          <a:p>
            <a:pPr lvl="1">
              <a:buFont typeface="+mj-lt"/>
              <a:buAutoNum type="arabicPeriod"/>
            </a:pPr>
            <a:endParaRPr lang="en-US" sz="1400" dirty="0">
              <a:solidFill>
                <a:schemeClr val="tx2"/>
              </a:solidFill>
              <a:latin typeface="Copperplate Gothic Light"/>
              <a:cs typeface="Copperplate Gothic Light"/>
            </a:endParaRPr>
          </a:p>
          <a:p>
            <a:pPr lvl="1">
              <a:buFont typeface="+mj-lt"/>
              <a:buAutoNum type="arabicPeriod"/>
            </a:pPr>
            <a:endParaRPr lang="en-US" sz="1400" dirty="0">
              <a:solidFill>
                <a:schemeClr val="tx2"/>
              </a:solidFill>
              <a:latin typeface="Copperplate Gothic Light"/>
              <a:cs typeface="Copperplate Gothic Light"/>
            </a:endParaRPr>
          </a:p>
          <a:p>
            <a:pPr marL="457200" lvl="1" indent="0">
              <a:buNone/>
            </a:pPr>
            <a:endParaRPr lang="en-US" sz="1400" dirty="0">
              <a:solidFill>
                <a:srgbClr val="0000FF"/>
              </a:solidFill>
              <a:latin typeface="Copperplate Gothic Light"/>
              <a:cs typeface="Copperplate Gothic Light"/>
            </a:endParaRPr>
          </a:p>
          <a:p>
            <a:endParaRPr lang="en-US" sz="1400" dirty="0">
              <a:solidFill>
                <a:srgbClr val="1F497D"/>
              </a:solidFill>
              <a:latin typeface="Copperplate Gothic Light"/>
              <a:cs typeface="Copperplate Gothic Light"/>
            </a:endParaRP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7</a:t>
            </a:fld>
            <a:endParaRPr lang="en-US" sz="1000" dirty="0">
              <a:latin typeface="Copperplate Gothic Light"/>
              <a:cs typeface="Copperplate Gothic Light"/>
            </a:endParaRPr>
          </a:p>
        </p:txBody>
      </p:sp>
      <p:pic>
        <p:nvPicPr>
          <p:cNvPr id="9" name="Picture 8" descr="unnam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20" y="1510155"/>
            <a:ext cx="8550285" cy="4630295"/>
          </a:xfrm>
          <a:prstGeom prst="rect">
            <a:avLst/>
          </a:prstGeom>
        </p:spPr>
      </p:pic>
      <p:sp>
        <p:nvSpPr>
          <p:cNvPr id="10" name="TextBox 9"/>
          <p:cNvSpPr txBox="1"/>
          <p:nvPr/>
        </p:nvSpPr>
        <p:spPr>
          <a:xfrm>
            <a:off x="5994400" y="4834061"/>
            <a:ext cx="2997200" cy="830997"/>
          </a:xfrm>
          <a:prstGeom prst="rect">
            <a:avLst/>
          </a:prstGeom>
          <a:solidFill>
            <a:schemeClr val="bg1"/>
          </a:solidFill>
          <a:ln>
            <a:solidFill>
              <a:schemeClr val="tx1"/>
            </a:solidFill>
          </a:ln>
        </p:spPr>
        <p:txBody>
          <a:bodyPr wrap="square" rtlCol="0">
            <a:spAutoFit/>
          </a:bodyPr>
          <a:lstStyle/>
          <a:p>
            <a:r>
              <a:rPr lang="en-US" sz="1200" dirty="0">
                <a:solidFill>
                  <a:srgbClr val="1F497D"/>
                </a:solidFill>
                <a:latin typeface="Copperplate Gothic Light"/>
                <a:cs typeface="Copperplate Gothic Light"/>
              </a:rPr>
              <a:t>Loss of capacity due to a QSE setting HSL=LSL=0. No associated movement in frequency.  Price rises to $9000.</a:t>
            </a:r>
          </a:p>
        </p:txBody>
      </p:sp>
      <p:sp>
        <p:nvSpPr>
          <p:cNvPr id="19" name="TextBox 18"/>
          <p:cNvSpPr txBox="1"/>
          <p:nvPr/>
        </p:nvSpPr>
        <p:spPr>
          <a:xfrm>
            <a:off x="2197100" y="4834060"/>
            <a:ext cx="2514600" cy="830997"/>
          </a:xfrm>
          <a:prstGeom prst="rect">
            <a:avLst/>
          </a:prstGeom>
          <a:solidFill>
            <a:schemeClr val="bg1"/>
          </a:solidFill>
          <a:ln>
            <a:solidFill>
              <a:schemeClr val="tx1"/>
            </a:solidFill>
          </a:ln>
        </p:spPr>
        <p:txBody>
          <a:bodyPr wrap="square" rtlCol="0">
            <a:spAutoFit/>
          </a:bodyPr>
          <a:lstStyle/>
          <a:p>
            <a:r>
              <a:rPr lang="en-US" sz="1200" dirty="0">
                <a:solidFill>
                  <a:srgbClr val="1F497D"/>
                </a:solidFill>
                <a:latin typeface="Copperplate Gothic Light"/>
                <a:cs typeface="Copperplate Gothic Light"/>
              </a:rPr>
              <a:t>Loss of capacity due to “bad” telemetry.  No associated movement in frequency. No price effect.</a:t>
            </a:r>
          </a:p>
        </p:txBody>
      </p:sp>
      <p:cxnSp>
        <p:nvCxnSpPr>
          <p:cNvPr id="13" name="Elbow Connector 12"/>
          <p:cNvCxnSpPr>
            <a:stCxn id="10" idx="0"/>
          </p:cNvCxnSpPr>
          <p:nvPr/>
        </p:nvCxnSpPr>
        <p:spPr>
          <a:xfrm rot="16200000" flipV="1">
            <a:off x="6549766" y="3890827"/>
            <a:ext cx="184668" cy="1701800"/>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19" idx="0"/>
          </p:cNvCxnSpPr>
          <p:nvPr/>
        </p:nvCxnSpPr>
        <p:spPr>
          <a:xfrm rot="5400000" flipH="1" flipV="1">
            <a:off x="4047867" y="4055927"/>
            <a:ext cx="184667" cy="1371600"/>
          </a:xfrm>
          <a:prstGeom prst="bent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136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Third Issue </a:t>
            </a:r>
            <a:r>
              <a:rPr lang="mr-IN" sz="1800" dirty="0">
                <a:latin typeface="Copperplate Gothic Light"/>
                <a:cs typeface="Copperplate Gothic Light"/>
              </a:rPr>
              <a:t>–</a:t>
            </a:r>
            <a:r>
              <a:rPr lang="en-US" sz="1800" dirty="0">
                <a:latin typeface="Copperplate Gothic Light"/>
                <a:cs typeface="Copperplate Gothic Light"/>
              </a:rPr>
              <a:t> SCED Operation Part 3</a:t>
            </a:r>
          </a:p>
        </p:txBody>
      </p:sp>
      <p:sp>
        <p:nvSpPr>
          <p:cNvPr id="3" name="Subtitle 2"/>
          <p:cNvSpPr>
            <a:spLocks noGrp="1"/>
          </p:cNvSpPr>
          <p:nvPr>
            <p:ph idx="1"/>
          </p:nvPr>
        </p:nvSpPr>
        <p:spPr>
          <a:xfrm>
            <a:off x="682920" y="808182"/>
            <a:ext cx="8727779" cy="5440218"/>
          </a:xfrm>
        </p:spPr>
        <p:txBody>
          <a:bodyPr>
            <a:normAutofit/>
          </a:bodyPr>
          <a:lstStyle/>
          <a:p>
            <a:r>
              <a:rPr lang="en-US" sz="1200" dirty="0">
                <a:solidFill>
                  <a:schemeClr val="tx2"/>
                </a:solidFill>
                <a:latin typeface="Copperplate Gothic Light"/>
                <a:cs typeface="Copperplate Gothic Light"/>
              </a:rPr>
              <a:t>The graph below plots the change from one interval to the next in Capacity With Energy Offer Curves available to increase Generation Resource Base Points in SCED since March 1, 2019 for every interval. There were 959,825 intervals. The two horizontal lines in the center of the graph indicate  interval-to-interval deviations of at least +/- 400MW.</a:t>
            </a:r>
          </a:p>
          <a:p>
            <a:endParaRPr lang="en-US" sz="1200" dirty="0">
              <a:solidFill>
                <a:schemeClr val="tx2"/>
              </a:solidFill>
              <a:latin typeface="Copperplate Gothic Light"/>
              <a:cs typeface="Copperplate Gothic Light"/>
            </a:endParaRPr>
          </a:p>
          <a:p>
            <a:pPr lvl="1">
              <a:buFont typeface="+mj-lt"/>
              <a:buAutoNum type="arabicPeriod"/>
            </a:pPr>
            <a:endParaRPr lang="en-US" sz="1400" dirty="0">
              <a:solidFill>
                <a:schemeClr val="tx2"/>
              </a:solidFill>
              <a:latin typeface="Copperplate Gothic Light"/>
              <a:cs typeface="Copperplate Gothic Light"/>
            </a:endParaRPr>
          </a:p>
          <a:p>
            <a:pPr marL="457200" lvl="1" indent="0">
              <a:buNone/>
            </a:pPr>
            <a:endParaRPr lang="en-US" sz="1400" dirty="0">
              <a:solidFill>
                <a:srgbClr val="0000FF"/>
              </a:solidFill>
              <a:latin typeface="Copperplate Gothic Light"/>
              <a:cs typeface="Copperplate Gothic Light"/>
            </a:endParaRPr>
          </a:p>
          <a:p>
            <a:endParaRPr lang="en-US" sz="1400" dirty="0">
              <a:solidFill>
                <a:srgbClr val="1F497D"/>
              </a:solidFill>
              <a:latin typeface="Copperplate Gothic Light"/>
              <a:cs typeface="Copperplate Gothic Light"/>
            </a:endParaRP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8</a:t>
            </a:fld>
            <a:endParaRPr lang="en-US" sz="1000" dirty="0">
              <a:latin typeface="Copperplate Gothic Light"/>
              <a:cs typeface="Copperplate Gothic Light"/>
            </a:endParaRPr>
          </a:p>
        </p:txBody>
      </p:sp>
      <p:pic>
        <p:nvPicPr>
          <p:cNvPr id="8" name="Picture 7" descr="unna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1" y="1612189"/>
            <a:ext cx="7200900" cy="4566194"/>
          </a:xfrm>
          <a:prstGeom prst="rect">
            <a:avLst/>
          </a:prstGeom>
        </p:spPr>
      </p:pic>
    </p:spTree>
    <p:extLst>
      <p:ext uri="{BB962C8B-B14F-4D97-AF65-F5344CB8AC3E}">
        <p14:creationId xmlns:p14="http://schemas.microsoft.com/office/powerpoint/2010/main" val="371240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33544"/>
          </a:xfrm>
        </p:spPr>
        <p:txBody>
          <a:bodyPr>
            <a:normAutofit/>
          </a:bodyPr>
          <a:lstStyle/>
          <a:p>
            <a:pPr algn="r"/>
            <a:r>
              <a:rPr lang="en-US" sz="1800" dirty="0">
                <a:latin typeface="Copperplate Gothic Light"/>
                <a:cs typeface="Copperplate Gothic Light"/>
              </a:rPr>
              <a:t>Third Issue </a:t>
            </a:r>
            <a:r>
              <a:rPr lang="mr-IN" sz="1800" dirty="0">
                <a:latin typeface="Copperplate Gothic Light"/>
                <a:cs typeface="Copperplate Gothic Light"/>
              </a:rPr>
              <a:t>–</a:t>
            </a:r>
            <a:r>
              <a:rPr lang="en-US" sz="1800" dirty="0">
                <a:latin typeface="Copperplate Gothic Light"/>
                <a:cs typeface="Copperplate Gothic Light"/>
              </a:rPr>
              <a:t> SCED Operation Part 3</a:t>
            </a:r>
          </a:p>
        </p:txBody>
      </p:sp>
      <p:sp>
        <p:nvSpPr>
          <p:cNvPr id="3" name="Subtitle 2"/>
          <p:cNvSpPr>
            <a:spLocks noGrp="1"/>
          </p:cNvSpPr>
          <p:nvPr>
            <p:ph idx="1"/>
          </p:nvPr>
        </p:nvSpPr>
        <p:spPr>
          <a:xfrm>
            <a:off x="682920" y="808182"/>
            <a:ext cx="8727779" cy="5440218"/>
          </a:xfrm>
        </p:spPr>
        <p:txBody>
          <a:bodyPr>
            <a:normAutofit/>
          </a:bodyPr>
          <a:lstStyle/>
          <a:p>
            <a:r>
              <a:rPr lang="en-US" sz="1400" dirty="0">
                <a:solidFill>
                  <a:schemeClr val="tx2"/>
                </a:solidFill>
                <a:latin typeface="Copperplate Gothic Light"/>
                <a:cs typeface="Copperplate Gothic Light"/>
              </a:rPr>
              <a:t>Some statistics on the data from the previous graph:</a:t>
            </a:r>
          </a:p>
          <a:p>
            <a:pPr lvl="1"/>
            <a:r>
              <a:rPr lang="en-US" sz="1200" dirty="0">
                <a:solidFill>
                  <a:schemeClr val="tx2"/>
                </a:solidFill>
                <a:latin typeface="Copperplate Gothic Light"/>
                <a:cs typeface="Copperplate Gothic Light"/>
              </a:rPr>
              <a:t>10 largest increases in excess capacity (in MWs) from one interval to the next</a:t>
            </a: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endParaRPr lang="en-US" sz="1200" dirty="0">
              <a:solidFill>
                <a:schemeClr val="tx2"/>
              </a:solidFill>
              <a:latin typeface="Copperplate Gothic Light"/>
              <a:cs typeface="Copperplate Gothic Light"/>
            </a:endParaRPr>
          </a:p>
          <a:p>
            <a:pPr lvl="1"/>
            <a:r>
              <a:rPr lang="en-US" sz="1200" dirty="0">
                <a:solidFill>
                  <a:schemeClr val="tx2"/>
                </a:solidFill>
                <a:latin typeface="Copperplate Gothic Light"/>
                <a:cs typeface="Copperplate Gothic Light"/>
              </a:rPr>
              <a:t>10 largest decreases in excess capacity from one interval to the next:</a:t>
            </a:r>
            <a:endParaRPr lang="en-US" sz="1400" dirty="0">
              <a:solidFill>
                <a:schemeClr val="tx2"/>
              </a:solidFill>
              <a:latin typeface="Copperplate Gothic Light"/>
              <a:cs typeface="Copperplate Gothic Light"/>
            </a:endParaRPr>
          </a:p>
          <a:p>
            <a:pPr marL="457200" lvl="1" indent="0">
              <a:buNone/>
            </a:pPr>
            <a:endParaRPr lang="en-US" sz="1400" dirty="0">
              <a:solidFill>
                <a:srgbClr val="0000FF"/>
              </a:solidFill>
              <a:latin typeface="Copperplate Gothic Light"/>
              <a:cs typeface="Copperplate Gothic Light"/>
            </a:endParaRPr>
          </a:p>
          <a:p>
            <a:endParaRPr lang="en-US" sz="1400" dirty="0">
              <a:solidFill>
                <a:srgbClr val="1F497D"/>
              </a:solidFill>
              <a:latin typeface="Copperplate Gothic Light"/>
              <a:cs typeface="Copperplate Gothic Light"/>
            </a:endParaRPr>
          </a:p>
        </p:txBody>
      </p:sp>
      <p:cxnSp>
        <p:nvCxnSpPr>
          <p:cNvPr id="6" name="Straight Connector 5"/>
          <p:cNvCxnSpPr/>
          <p:nvPr/>
        </p:nvCxnSpPr>
        <p:spPr>
          <a:xfrm flipH="1">
            <a:off x="500308" y="254000"/>
            <a:ext cx="37525" cy="6269182"/>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087" y="6248400"/>
            <a:ext cx="9328148" cy="0"/>
          </a:xfrm>
          <a:prstGeom prst="line">
            <a:avLst/>
          </a:prstGeom>
          <a:ln w="19050" cap="rnd" cmpd="sng">
            <a:solidFill>
              <a:schemeClr val="tx2"/>
            </a:solidFill>
            <a:headEnd type="stealth" w="med" len="lg"/>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z="1000" dirty="0">
                <a:latin typeface="Copperplate Gothic Light"/>
                <a:cs typeface="Copperplate Gothic Light"/>
              </a:rPr>
              <a:t>First Principles Economics, LLC © 2019</a:t>
            </a:r>
          </a:p>
        </p:txBody>
      </p:sp>
      <p:sp>
        <p:nvSpPr>
          <p:cNvPr id="5" name="Slide Number Placeholder 4"/>
          <p:cNvSpPr>
            <a:spLocks noGrp="1"/>
          </p:cNvSpPr>
          <p:nvPr>
            <p:ph type="sldNum" sz="quarter" idx="12"/>
          </p:nvPr>
        </p:nvSpPr>
        <p:spPr/>
        <p:txBody>
          <a:bodyPr/>
          <a:lstStyle/>
          <a:p>
            <a:fld id="{C990CEF1-F004-104A-A294-77197B6ACA79}" type="slidenum">
              <a:rPr lang="en-US" sz="1000" smtClean="0">
                <a:latin typeface="Copperplate Gothic Light"/>
                <a:cs typeface="Copperplate Gothic Light"/>
              </a:rPr>
              <a:t>9</a:t>
            </a:fld>
            <a:endParaRPr lang="en-US" sz="1000" dirty="0">
              <a:latin typeface="Copperplate Gothic Light"/>
              <a:cs typeface="Copperplate Gothic Light"/>
            </a:endParaRPr>
          </a:p>
        </p:txBody>
      </p:sp>
      <p:graphicFrame>
        <p:nvGraphicFramePr>
          <p:cNvPr id="9" name="Table 8"/>
          <p:cNvGraphicFramePr>
            <a:graphicFrameLocks noGrp="1"/>
          </p:cNvGraphicFramePr>
          <p:nvPr>
            <p:extLst>
              <p:ext uri="{D42A27DB-BD31-4B8C-83A1-F6EECF244321}">
                <p14:modId xmlns:p14="http://schemas.microsoft.com/office/powerpoint/2010/main" val="2296635946"/>
              </p:ext>
            </p:extLst>
          </p:nvPr>
        </p:nvGraphicFramePr>
        <p:xfrm>
          <a:off x="1587500" y="1413932"/>
          <a:ext cx="6604000" cy="1854200"/>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gridCol w="1651000">
                  <a:extLst>
                    <a:ext uri="{9D8B030D-6E8A-4147-A177-3AD203B41FA5}">
                      <a16:colId xmlns:a16="http://schemas.microsoft.com/office/drawing/2014/main" val="20003"/>
                    </a:ext>
                  </a:extLst>
                </a:gridCol>
              </a:tblGrid>
              <a:tr h="370840">
                <a:tc>
                  <a:txBody>
                    <a:bodyPr/>
                    <a:lstStyle/>
                    <a:p>
                      <a:r>
                        <a:rPr lang="en-US" sz="1200" b="1" dirty="0">
                          <a:latin typeface="Copperplate Gothic Light"/>
                          <a:cs typeface="Copperplate Gothic Light"/>
                        </a:rPr>
                        <a:t>1.</a:t>
                      </a:r>
                    </a:p>
                  </a:txBody>
                  <a:tcPr/>
                </a:tc>
                <a:tc>
                  <a:txBody>
                    <a:bodyPr/>
                    <a:lstStyle/>
                    <a:p>
                      <a:r>
                        <a:rPr lang="en-US" sz="1200" b="1" dirty="0">
                          <a:latin typeface="Copperplate Gothic Light"/>
                          <a:cs typeface="Copperplate Gothic Light"/>
                        </a:rPr>
                        <a:t>6630</a:t>
                      </a:r>
                    </a:p>
                  </a:txBody>
                  <a:tcPr/>
                </a:tc>
                <a:tc>
                  <a:txBody>
                    <a:bodyPr/>
                    <a:lstStyle/>
                    <a:p>
                      <a:r>
                        <a:rPr lang="en-US" sz="1200" b="1" dirty="0">
                          <a:latin typeface="Copperplate Gothic Light"/>
                          <a:cs typeface="Copperplate Gothic Light"/>
                        </a:rPr>
                        <a:t>6.</a:t>
                      </a:r>
                    </a:p>
                  </a:txBody>
                  <a:tcPr/>
                </a:tc>
                <a:tc>
                  <a:txBody>
                    <a:bodyPr/>
                    <a:lstStyle/>
                    <a:p>
                      <a:r>
                        <a:rPr lang="en-US" sz="1200" b="1" dirty="0">
                          <a:latin typeface="Copperplate Gothic Light"/>
                          <a:cs typeface="Copperplate Gothic Light"/>
                        </a:rPr>
                        <a:t>1084</a:t>
                      </a:r>
                    </a:p>
                  </a:txBody>
                  <a:tcPr/>
                </a:tc>
                <a:extLst>
                  <a:ext uri="{0D108BD9-81ED-4DB2-BD59-A6C34878D82A}">
                    <a16:rowId xmlns:a16="http://schemas.microsoft.com/office/drawing/2014/main" val="10000"/>
                  </a:ext>
                </a:extLst>
              </a:tr>
              <a:tr h="370840">
                <a:tc>
                  <a:txBody>
                    <a:bodyPr/>
                    <a:lstStyle/>
                    <a:p>
                      <a:r>
                        <a:rPr lang="en-US" sz="1200" b="1" dirty="0">
                          <a:latin typeface="Copperplate Gothic Light"/>
                          <a:cs typeface="Copperplate Gothic Light"/>
                        </a:rPr>
                        <a:t>2.</a:t>
                      </a:r>
                    </a:p>
                  </a:txBody>
                  <a:tcPr/>
                </a:tc>
                <a:tc>
                  <a:txBody>
                    <a:bodyPr/>
                    <a:lstStyle/>
                    <a:p>
                      <a:r>
                        <a:rPr lang="en-US" sz="1200" b="1" dirty="0">
                          <a:latin typeface="Copperplate Gothic Light"/>
                          <a:cs typeface="Copperplate Gothic Light"/>
                        </a:rPr>
                        <a:t>6495</a:t>
                      </a:r>
                    </a:p>
                  </a:txBody>
                  <a:tcPr/>
                </a:tc>
                <a:tc>
                  <a:txBody>
                    <a:bodyPr/>
                    <a:lstStyle/>
                    <a:p>
                      <a:r>
                        <a:rPr lang="en-US" sz="1200" b="1" dirty="0">
                          <a:latin typeface="Copperplate Gothic Light"/>
                          <a:cs typeface="Copperplate Gothic Light"/>
                        </a:rPr>
                        <a:t>7.</a:t>
                      </a:r>
                    </a:p>
                  </a:txBody>
                  <a:tcPr/>
                </a:tc>
                <a:tc>
                  <a:txBody>
                    <a:bodyPr/>
                    <a:lstStyle/>
                    <a:p>
                      <a:r>
                        <a:rPr lang="en-US" sz="1200" b="1" dirty="0">
                          <a:latin typeface="Copperplate Gothic Light"/>
                          <a:cs typeface="Copperplate Gothic Light"/>
                        </a:rPr>
                        <a:t>1072</a:t>
                      </a:r>
                    </a:p>
                  </a:txBody>
                  <a:tcPr/>
                </a:tc>
                <a:extLst>
                  <a:ext uri="{0D108BD9-81ED-4DB2-BD59-A6C34878D82A}">
                    <a16:rowId xmlns:a16="http://schemas.microsoft.com/office/drawing/2014/main" val="10001"/>
                  </a:ext>
                </a:extLst>
              </a:tr>
              <a:tr h="370840">
                <a:tc>
                  <a:txBody>
                    <a:bodyPr/>
                    <a:lstStyle/>
                    <a:p>
                      <a:r>
                        <a:rPr lang="en-US" sz="1200" b="1" dirty="0">
                          <a:latin typeface="Copperplate Gothic Light"/>
                          <a:cs typeface="Copperplate Gothic Light"/>
                        </a:rPr>
                        <a:t>3.</a:t>
                      </a:r>
                    </a:p>
                  </a:txBody>
                  <a:tcPr/>
                </a:tc>
                <a:tc>
                  <a:txBody>
                    <a:bodyPr/>
                    <a:lstStyle/>
                    <a:p>
                      <a:r>
                        <a:rPr lang="en-US" sz="1200" b="1" dirty="0">
                          <a:latin typeface="Copperplate Gothic Light"/>
                          <a:cs typeface="Copperplate Gothic Light"/>
                        </a:rPr>
                        <a:t>6163</a:t>
                      </a:r>
                    </a:p>
                  </a:txBody>
                  <a:tcPr/>
                </a:tc>
                <a:tc>
                  <a:txBody>
                    <a:bodyPr/>
                    <a:lstStyle/>
                    <a:p>
                      <a:r>
                        <a:rPr lang="en-US" sz="1200" b="1" dirty="0">
                          <a:latin typeface="Copperplate Gothic Light"/>
                          <a:cs typeface="Copperplate Gothic Light"/>
                        </a:rPr>
                        <a:t>8.</a:t>
                      </a:r>
                    </a:p>
                  </a:txBody>
                  <a:tcPr/>
                </a:tc>
                <a:tc>
                  <a:txBody>
                    <a:bodyPr/>
                    <a:lstStyle/>
                    <a:p>
                      <a:r>
                        <a:rPr lang="en-US" sz="1200" b="1" dirty="0">
                          <a:latin typeface="Copperplate Gothic Light"/>
                          <a:cs typeface="Copperplate Gothic Light"/>
                        </a:rPr>
                        <a:t>1034</a:t>
                      </a:r>
                    </a:p>
                  </a:txBody>
                  <a:tcPr/>
                </a:tc>
                <a:extLst>
                  <a:ext uri="{0D108BD9-81ED-4DB2-BD59-A6C34878D82A}">
                    <a16:rowId xmlns:a16="http://schemas.microsoft.com/office/drawing/2014/main" val="10002"/>
                  </a:ext>
                </a:extLst>
              </a:tr>
              <a:tr h="370840">
                <a:tc>
                  <a:txBody>
                    <a:bodyPr/>
                    <a:lstStyle/>
                    <a:p>
                      <a:r>
                        <a:rPr lang="en-US" sz="1200" b="1" dirty="0">
                          <a:latin typeface="Copperplate Gothic Light"/>
                          <a:cs typeface="Copperplate Gothic Light"/>
                        </a:rPr>
                        <a:t>4.</a:t>
                      </a:r>
                    </a:p>
                  </a:txBody>
                  <a:tcPr/>
                </a:tc>
                <a:tc>
                  <a:txBody>
                    <a:bodyPr/>
                    <a:lstStyle/>
                    <a:p>
                      <a:r>
                        <a:rPr lang="en-US" sz="1200" b="1" dirty="0">
                          <a:latin typeface="Copperplate Gothic Light"/>
                          <a:cs typeface="Copperplate Gothic Light"/>
                        </a:rPr>
                        <a:t>2973</a:t>
                      </a:r>
                    </a:p>
                  </a:txBody>
                  <a:tcPr/>
                </a:tc>
                <a:tc>
                  <a:txBody>
                    <a:bodyPr/>
                    <a:lstStyle/>
                    <a:p>
                      <a:r>
                        <a:rPr lang="en-US" sz="1200" b="1" dirty="0">
                          <a:latin typeface="Copperplate Gothic Light"/>
                          <a:cs typeface="Copperplate Gothic Light"/>
                        </a:rPr>
                        <a:t>9.</a:t>
                      </a:r>
                    </a:p>
                  </a:txBody>
                  <a:tcPr/>
                </a:tc>
                <a:tc>
                  <a:txBody>
                    <a:bodyPr/>
                    <a:lstStyle/>
                    <a:p>
                      <a:r>
                        <a:rPr lang="en-US" sz="1200" b="1" dirty="0">
                          <a:latin typeface="Copperplate Gothic Light"/>
                          <a:cs typeface="Copperplate Gothic Light"/>
                        </a:rPr>
                        <a:t>1031</a:t>
                      </a:r>
                    </a:p>
                  </a:txBody>
                  <a:tcPr/>
                </a:tc>
                <a:extLst>
                  <a:ext uri="{0D108BD9-81ED-4DB2-BD59-A6C34878D82A}">
                    <a16:rowId xmlns:a16="http://schemas.microsoft.com/office/drawing/2014/main" val="10003"/>
                  </a:ext>
                </a:extLst>
              </a:tr>
              <a:tr h="370840">
                <a:tc>
                  <a:txBody>
                    <a:bodyPr/>
                    <a:lstStyle/>
                    <a:p>
                      <a:r>
                        <a:rPr lang="en-US" sz="1200" b="1" dirty="0">
                          <a:latin typeface="Copperplate Gothic Light"/>
                          <a:cs typeface="Copperplate Gothic Light"/>
                        </a:rPr>
                        <a:t>5.</a:t>
                      </a:r>
                    </a:p>
                  </a:txBody>
                  <a:tcPr/>
                </a:tc>
                <a:tc>
                  <a:txBody>
                    <a:bodyPr/>
                    <a:lstStyle/>
                    <a:p>
                      <a:r>
                        <a:rPr lang="en-US" sz="1200" b="1" dirty="0">
                          <a:latin typeface="Copperplate Gothic Light"/>
                          <a:cs typeface="Copperplate Gothic Light"/>
                        </a:rPr>
                        <a:t>1152</a:t>
                      </a:r>
                    </a:p>
                  </a:txBody>
                  <a:tcPr/>
                </a:tc>
                <a:tc>
                  <a:txBody>
                    <a:bodyPr/>
                    <a:lstStyle/>
                    <a:p>
                      <a:r>
                        <a:rPr lang="en-US" sz="1200" b="1" dirty="0">
                          <a:latin typeface="Copperplate Gothic Light"/>
                          <a:cs typeface="Copperplate Gothic Light"/>
                        </a:rPr>
                        <a:t>10.</a:t>
                      </a:r>
                    </a:p>
                  </a:txBody>
                  <a:tcPr/>
                </a:tc>
                <a:tc>
                  <a:txBody>
                    <a:bodyPr/>
                    <a:lstStyle/>
                    <a:p>
                      <a:r>
                        <a:rPr lang="en-US" sz="1200" b="1" dirty="0">
                          <a:latin typeface="Copperplate Gothic Light"/>
                          <a:cs typeface="Copperplate Gothic Light"/>
                        </a:rPr>
                        <a:t>1029</a:t>
                      </a:r>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62585546"/>
              </p:ext>
            </p:extLst>
          </p:nvPr>
        </p:nvGraphicFramePr>
        <p:xfrm>
          <a:off x="1587500" y="3903132"/>
          <a:ext cx="6604000" cy="1854200"/>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gridCol w="1651000">
                  <a:extLst>
                    <a:ext uri="{9D8B030D-6E8A-4147-A177-3AD203B41FA5}">
                      <a16:colId xmlns:a16="http://schemas.microsoft.com/office/drawing/2014/main" val="20003"/>
                    </a:ext>
                  </a:extLst>
                </a:gridCol>
              </a:tblGrid>
              <a:tr h="370840">
                <a:tc>
                  <a:txBody>
                    <a:bodyPr/>
                    <a:lstStyle/>
                    <a:p>
                      <a:r>
                        <a:rPr lang="en-US" sz="1200" b="1" dirty="0">
                          <a:latin typeface="Copperplate Gothic Light"/>
                          <a:cs typeface="Copperplate Gothic Light"/>
                        </a:rPr>
                        <a:t>1.</a:t>
                      </a:r>
                    </a:p>
                  </a:txBody>
                  <a:tcPr/>
                </a:tc>
                <a:tc>
                  <a:txBody>
                    <a:bodyPr/>
                    <a:lstStyle/>
                    <a:p>
                      <a:r>
                        <a:rPr lang="en-US" sz="1200" b="1" dirty="0">
                          <a:latin typeface="Copperplate Gothic Light"/>
                          <a:cs typeface="Copperplate Gothic Light"/>
                        </a:rPr>
                        <a:t>-6555</a:t>
                      </a:r>
                    </a:p>
                  </a:txBody>
                  <a:tcPr/>
                </a:tc>
                <a:tc>
                  <a:txBody>
                    <a:bodyPr/>
                    <a:lstStyle/>
                    <a:p>
                      <a:r>
                        <a:rPr lang="en-US" sz="1200" b="1" dirty="0">
                          <a:latin typeface="Copperplate Gothic Light"/>
                          <a:cs typeface="Copperplate Gothic Light"/>
                        </a:rPr>
                        <a:t>6.</a:t>
                      </a:r>
                    </a:p>
                  </a:txBody>
                  <a:tcPr/>
                </a:tc>
                <a:tc>
                  <a:txBody>
                    <a:bodyPr/>
                    <a:lstStyle/>
                    <a:p>
                      <a:r>
                        <a:rPr lang="en-US" sz="1200" b="1" dirty="0">
                          <a:latin typeface="Copperplate Gothic Light"/>
                          <a:cs typeface="Copperplate Gothic Light"/>
                        </a:rPr>
                        <a:t>-1307</a:t>
                      </a:r>
                    </a:p>
                  </a:txBody>
                  <a:tcPr/>
                </a:tc>
                <a:extLst>
                  <a:ext uri="{0D108BD9-81ED-4DB2-BD59-A6C34878D82A}">
                    <a16:rowId xmlns:a16="http://schemas.microsoft.com/office/drawing/2014/main" val="10000"/>
                  </a:ext>
                </a:extLst>
              </a:tr>
              <a:tr h="370840">
                <a:tc>
                  <a:txBody>
                    <a:bodyPr/>
                    <a:lstStyle/>
                    <a:p>
                      <a:r>
                        <a:rPr lang="en-US" sz="1200" b="1" dirty="0">
                          <a:latin typeface="Copperplate Gothic Light"/>
                          <a:cs typeface="Copperplate Gothic Light"/>
                        </a:rPr>
                        <a:t>2.</a:t>
                      </a:r>
                    </a:p>
                  </a:txBody>
                  <a:tcPr/>
                </a:tc>
                <a:tc>
                  <a:txBody>
                    <a:bodyPr/>
                    <a:lstStyle/>
                    <a:p>
                      <a:r>
                        <a:rPr lang="en-US" sz="1200" b="1" dirty="0">
                          <a:latin typeface="Copperplate Gothic Light"/>
                          <a:cs typeface="Copperplate Gothic Light"/>
                        </a:rPr>
                        <a:t>-6513</a:t>
                      </a:r>
                    </a:p>
                  </a:txBody>
                  <a:tcPr/>
                </a:tc>
                <a:tc>
                  <a:txBody>
                    <a:bodyPr/>
                    <a:lstStyle/>
                    <a:p>
                      <a:r>
                        <a:rPr lang="en-US" sz="1200" b="1" dirty="0">
                          <a:latin typeface="Copperplate Gothic Light"/>
                          <a:cs typeface="Copperplate Gothic Light"/>
                        </a:rPr>
                        <a:t>7.</a:t>
                      </a:r>
                    </a:p>
                  </a:txBody>
                  <a:tcPr/>
                </a:tc>
                <a:tc>
                  <a:txBody>
                    <a:bodyPr/>
                    <a:lstStyle/>
                    <a:p>
                      <a:r>
                        <a:rPr lang="en-US" sz="1200" b="1" dirty="0">
                          <a:latin typeface="Copperplate Gothic Light"/>
                          <a:cs typeface="Copperplate Gothic Light"/>
                        </a:rPr>
                        <a:t>-1298</a:t>
                      </a:r>
                    </a:p>
                  </a:txBody>
                  <a:tcPr/>
                </a:tc>
                <a:extLst>
                  <a:ext uri="{0D108BD9-81ED-4DB2-BD59-A6C34878D82A}">
                    <a16:rowId xmlns:a16="http://schemas.microsoft.com/office/drawing/2014/main" val="10001"/>
                  </a:ext>
                </a:extLst>
              </a:tr>
              <a:tr h="370840">
                <a:tc>
                  <a:txBody>
                    <a:bodyPr/>
                    <a:lstStyle/>
                    <a:p>
                      <a:r>
                        <a:rPr lang="en-US" sz="1200" b="1" dirty="0">
                          <a:latin typeface="Copperplate Gothic Light"/>
                          <a:cs typeface="Copperplate Gothic Light"/>
                        </a:rPr>
                        <a:t>3.</a:t>
                      </a:r>
                    </a:p>
                  </a:txBody>
                  <a:tcPr/>
                </a:tc>
                <a:tc>
                  <a:txBody>
                    <a:bodyPr/>
                    <a:lstStyle/>
                    <a:p>
                      <a:r>
                        <a:rPr lang="en-US" sz="1200" b="1" dirty="0">
                          <a:latin typeface="Copperplate Gothic Light"/>
                          <a:cs typeface="Copperplate Gothic Light"/>
                        </a:rPr>
                        <a:t>-5837</a:t>
                      </a:r>
                    </a:p>
                  </a:txBody>
                  <a:tcPr/>
                </a:tc>
                <a:tc>
                  <a:txBody>
                    <a:bodyPr/>
                    <a:lstStyle/>
                    <a:p>
                      <a:r>
                        <a:rPr lang="en-US" sz="1200" b="1" dirty="0">
                          <a:latin typeface="Copperplate Gothic Light"/>
                          <a:cs typeface="Copperplate Gothic Light"/>
                        </a:rPr>
                        <a:t>8.</a:t>
                      </a:r>
                    </a:p>
                  </a:txBody>
                  <a:tcPr/>
                </a:tc>
                <a:tc>
                  <a:txBody>
                    <a:bodyPr/>
                    <a:lstStyle/>
                    <a:p>
                      <a:r>
                        <a:rPr lang="en-US" sz="1200" b="1" dirty="0">
                          <a:latin typeface="Copperplate Gothic Light"/>
                          <a:cs typeface="Copperplate Gothic Light"/>
                        </a:rPr>
                        <a:t>-1284</a:t>
                      </a:r>
                    </a:p>
                  </a:txBody>
                  <a:tcPr/>
                </a:tc>
                <a:extLst>
                  <a:ext uri="{0D108BD9-81ED-4DB2-BD59-A6C34878D82A}">
                    <a16:rowId xmlns:a16="http://schemas.microsoft.com/office/drawing/2014/main" val="10002"/>
                  </a:ext>
                </a:extLst>
              </a:tr>
              <a:tr h="370840">
                <a:tc>
                  <a:txBody>
                    <a:bodyPr/>
                    <a:lstStyle/>
                    <a:p>
                      <a:r>
                        <a:rPr lang="en-US" sz="1200" b="1" dirty="0">
                          <a:latin typeface="Copperplate Gothic Light"/>
                          <a:cs typeface="Copperplate Gothic Light"/>
                        </a:rPr>
                        <a:t>4.</a:t>
                      </a:r>
                    </a:p>
                  </a:txBody>
                  <a:tcPr/>
                </a:tc>
                <a:tc>
                  <a:txBody>
                    <a:bodyPr/>
                    <a:lstStyle/>
                    <a:p>
                      <a:r>
                        <a:rPr lang="en-US" sz="1200" b="1" dirty="0">
                          <a:latin typeface="Copperplate Gothic Light"/>
                          <a:cs typeface="Copperplate Gothic Light"/>
                        </a:rPr>
                        <a:t>-2740</a:t>
                      </a:r>
                    </a:p>
                  </a:txBody>
                  <a:tcPr/>
                </a:tc>
                <a:tc>
                  <a:txBody>
                    <a:bodyPr/>
                    <a:lstStyle/>
                    <a:p>
                      <a:r>
                        <a:rPr lang="en-US" sz="1200" b="1" dirty="0">
                          <a:latin typeface="Copperplate Gothic Light"/>
                          <a:cs typeface="Copperplate Gothic Light"/>
                        </a:rPr>
                        <a:t>9.</a:t>
                      </a:r>
                    </a:p>
                  </a:txBody>
                  <a:tcPr/>
                </a:tc>
                <a:tc>
                  <a:txBody>
                    <a:bodyPr/>
                    <a:lstStyle/>
                    <a:p>
                      <a:r>
                        <a:rPr lang="en-US" sz="1200" b="1" dirty="0">
                          <a:latin typeface="Copperplate Gothic Light"/>
                          <a:cs typeface="Copperplate Gothic Light"/>
                        </a:rPr>
                        <a:t>-1211</a:t>
                      </a:r>
                    </a:p>
                  </a:txBody>
                  <a:tcPr/>
                </a:tc>
                <a:extLst>
                  <a:ext uri="{0D108BD9-81ED-4DB2-BD59-A6C34878D82A}">
                    <a16:rowId xmlns:a16="http://schemas.microsoft.com/office/drawing/2014/main" val="10003"/>
                  </a:ext>
                </a:extLst>
              </a:tr>
              <a:tr h="370840">
                <a:tc>
                  <a:txBody>
                    <a:bodyPr/>
                    <a:lstStyle/>
                    <a:p>
                      <a:r>
                        <a:rPr lang="en-US" sz="1200" b="1" dirty="0">
                          <a:latin typeface="Copperplate Gothic Light"/>
                          <a:cs typeface="Copperplate Gothic Light"/>
                        </a:rPr>
                        <a:t>5.</a:t>
                      </a:r>
                    </a:p>
                  </a:txBody>
                  <a:tcPr/>
                </a:tc>
                <a:tc>
                  <a:txBody>
                    <a:bodyPr/>
                    <a:lstStyle/>
                    <a:p>
                      <a:r>
                        <a:rPr lang="en-US" sz="1200" b="1" dirty="0">
                          <a:latin typeface="Copperplate Gothic Light"/>
                          <a:cs typeface="Copperplate Gothic Light"/>
                        </a:rPr>
                        <a:t>-1639</a:t>
                      </a:r>
                    </a:p>
                  </a:txBody>
                  <a:tcPr/>
                </a:tc>
                <a:tc>
                  <a:txBody>
                    <a:bodyPr/>
                    <a:lstStyle/>
                    <a:p>
                      <a:r>
                        <a:rPr lang="en-US" sz="1200" b="1" dirty="0">
                          <a:latin typeface="Copperplate Gothic Light"/>
                          <a:cs typeface="Copperplate Gothic Light"/>
                        </a:rPr>
                        <a:t>10.</a:t>
                      </a:r>
                    </a:p>
                  </a:txBody>
                  <a:tcPr/>
                </a:tc>
                <a:tc>
                  <a:txBody>
                    <a:bodyPr/>
                    <a:lstStyle/>
                    <a:p>
                      <a:r>
                        <a:rPr lang="en-US" sz="1200" b="1" dirty="0">
                          <a:latin typeface="Copperplate Gothic Light"/>
                          <a:cs typeface="Copperplate Gothic Light"/>
                        </a:rPr>
                        <a:t>-1188</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2785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6452</TotalTime>
  <Words>1820</Words>
  <Application>Microsoft Office PowerPoint</Application>
  <PresentationFormat>A4 Paper (210x297 mm)</PresentationFormat>
  <Paragraphs>199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ERCOT Electricity Market Design, SCED,  Data and May 30, 2019</vt:lpstr>
      <vt:lpstr>Review of What We Know</vt:lpstr>
      <vt:lpstr>Five Issues</vt:lpstr>
      <vt:lpstr>First Issue – Market Design Part 1</vt:lpstr>
      <vt:lpstr>Second Issue – Market Design Part 2</vt:lpstr>
      <vt:lpstr>Third Issue – SCED Operation Part 1</vt:lpstr>
      <vt:lpstr>Third Issue – SCED Operation Part 2</vt:lpstr>
      <vt:lpstr>Third Issue – SCED Operation Part 3</vt:lpstr>
      <vt:lpstr>Third Issue – SCED Operation Part 3</vt:lpstr>
      <vt:lpstr>Third Issue – SCED Operation Part 3</vt:lpstr>
      <vt:lpstr>Fourth Issue – QSE Data Provision and Market Monitoring</vt:lpstr>
    </vt:vector>
  </TitlesOfParts>
  <Manager/>
  <Company>First Principles Economics,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Market Design Training</dc:title>
  <dc:subject/>
  <dc:creator>Ron McNamara</dc:creator>
  <cp:keywords/>
  <dc:description/>
  <cp:lastModifiedBy>Ron McNamara</cp:lastModifiedBy>
  <cp:revision>292</cp:revision>
  <cp:lastPrinted>2019-06-23T16:44:26Z</cp:lastPrinted>
  <dcterms:created xsi:type="dcterms:W3CDTF">2011-11-29T04:27:09Z</dcterms:created>
  <dcterms:modified xsi:type="dcterms:W3CDTF">2019-06-24T15:28:54Z</dcterms:modified>
  <cp:category/>
</cp:coreProperties>
</file>