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  <p:sldMasterId id="2147483648" r:id="rId2"/>
    <p:sldMasterId id="2147483663" r:id="rId3"/>
  </p:sldMasterIdLst>
  <p:notesMasterIdLst>
    <p:notesMasterId r:id="rId52"/>
  </p:notesMasterIdLst>
  <p:handoutMasterIdLst>
    <p:handoutMasterId r:id="rId53"/>
  </p:handoutMasterIdLst>
  <p:sldIdLst>
    <p:sldId id="260" r:id="rId4"/>
    <p:sldId id="336" r:id="rId5"/>
    <p:sldId id="285" r:id="rId6"/>
    <p:sldId id="287" r:id="rId7"/>
    <p:sldId id="288" r:id="rId8"/>
    <p:sldId id="337" r:id="rId9"/>
    <p:sldId id="284" r:id="rId10"/>
    <p:sldId id="338" r:id="rId11"/>
    <p:sldId id="348" r:id="rId12"/>
    <p:sldId id="339" r:id="rId13"/>
    <p:sldId id="340" r:id="rId14"/>
    <p:sldId id="316" r:id="rId15"/>
    <p:sldId id="350" r:id="rId16"/>
    <p:sldId id="328" r:id="rId17"/>
    <p:sldId id="349" r:id="rId18"/>
    <p:sldId id="341" r:id="rId19"/>
    <p:sldId id="300" r:id="rId20"/>
    <p:sldId id="299" r:id="rId21"/>
    <p:sldId id="347" r:id="rId22"/>
    <p:sldId id="342" r:id="rId23"/>
    <p:sldId id="275" r:id="rId24"/>
    <p:sldId id="296" r:id="rId25"/>
    <p:sldId id="330" r:id="rId26"/>
    <p:sldId id="276" r:id="rId27"/>
    <p:sldId id="278" r:id="rId28"/>
    <p:sldId id="363" r:id="rId29"/>
    <p:sldId id="295" r:id="rId30"/>
    <p:sldId id="343" r:id="rId31"/>
    <p:sldId id="344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45" r:id="rId45"/>
    <p:sldId id="293" r:id="rId46"/>
    <p:sldId id="346" r:id="rId47"/>
    <p:sldId id="314" r:id="rId48"/>
    <p:sldId id="279" r:id="rId49"/>
    <p:sldId id="277" r:id="rId50"/>
    <p:sldId id="301" r:id="rId5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  <a:srgbClr val="00AEC7"/>
    <a:srgbClr val="FF7171"/>
    <a:srgbClr val="FFD9D9"/>
    <a:srgbClr val="FFD5C9"/>
    <a:srgbClr val="00ACC8"/>
    <a:srgbClr val="BB6C99"/>
    <a:srgbClr val="C2BEE8"/>
    <a:srgbClr val="E0DEF3"/>
    <a:srgbClr val="CC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5171" autoAdjust="0"/>
  </p:normalViewPr>
  <p:slideViewPr>
    <p:cSldViewPr showGuides="1">
      <p:cViewPr varScale="1">
        <p:scale>
          <a:sx n="110" d="100"/>
          <a:sy n="110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2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003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7" tIns="46958" rIns="93917" bIns="469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7" tIns="46958" rIns="93917" bIns="469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3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1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3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9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2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C9CA-3356-4D74-97F9-5A9EC8C59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CSI@ercot.com" TargetMode="Externa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736229"/>
            <a:ext cx="52536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NPRR928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Cybersecurity Incident Notification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Workshop I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Juliana Morehead, Assistant General Counsel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Brandon Gleason, Senior Corporate Counsel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Mike Allgeier, Director of Critical Infrastructure Security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June 25, 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685800"/>
            <a:ext cx="6781800" cy="5486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AEC7"/>
                </a:solidFill>
              </a:rPr>
              <a:t>What is a Cybersecurity Incident?</a:t>
            </a:r>
          </a:p>
          <a:p>
            <a:pPr marL="0" indent="0" algn="ctr">
              <a:buNone/>
            </a:pPr>
            <a:endParaRPr lang="en-US" sz="11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NPRR928 v. CIP-008-05</a:t>
            </a:r>
          </a:p>
        </p:txBody>
      </p:sp>
    </p:spTree>
    <p:extLst>
      <p:ext uri="{BB962C8B-B14F-4D97-AF65-F5344CB8AC3E}">
        <p14:creationId xmlns:p14="http://schemas.microsoft.com/office/powerpoint/2010/main" val="7179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MPs Registered with NERC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09085" y="1181100"/>
            <a:ext cx="4572000" cy="46712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66CEDD"/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ERCOT MPs: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939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/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/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/>
            </a:r>
            <a:br>
              <a:rPr lang="en-US" sz="2000" b="1" dirty="0" smtClean="0">
                <a:solidFill>
                  <a:srgbClr val="FFFFFF"/>
                </a:solidFill>
              </a:rPr>
            </a:b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79845" y="3586433"/>
            <a:ext cx="1828800" cy="170119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9DA4A9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ERCOT MPs registered with NERC: 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191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82341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464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Only NERC-registered </a:t>
            </a:r>
            <a:r>
              <a:rPr lang="en-US" dirty="0">
                <a:solidFill>
                  <a:srgbClr val="5B6770"/>
                </a:solidFill>
              </a:rPr>
              <a:t>entities are subject to the NERC Reliability Standards, including </a:t>
            </a:r>
            <a:r>
              <a:rPr lang="en-US" dirty="0" smtClean="0">
                <a:solidFill>
                  <a:srgbClr val="5B6770"/>
                </a:solidFill>
              </a:rPr>
              <a:t>CIP-008</a:t>
            </a:r>
          </a:p>
          <a:p>
            <a:endParaRPr lang="en-US" dirty="0">
              <a:solidFill>
                <a:srgbClr val="5B6770"/>
              </a:solidFill>
            </a:endParaRPr>
          </a:p>
          <a:p>
            <a:pPr marL="283464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Less </a:t>
            </a:r>
            <a:r>
              <a:rPr lang="en-US" dirty="0">
                <a:solidFill>
                  <a:srgbClr val="5B6770"/>
                </a:solidFill>
              </a:rPr>
              <a:t>than 25% of ERCOT MPs are registered with NERC </a:t>
            </a:r>
            <a:endParaRPr lang="en-US" dirty="0" smtClean="0">
              <a:solidFill>
                <a:srgbClr val="5B6770"/>
              </a:solidFill>
            </a:endParaRPr>
          </a:p>
          <a:p>
            <a:endParaRPr lang="en-US" dirty="0">
              <a:solidFill>
                <a:srgbClr val="5B6770"/>
              </a:solidFill>
            </a:endParaRPr>
          </a:p>
          <a:p>
            <a:pPr marL="283464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B6770"/>
                </a:solidFill>
              </a:rPr>
              <a:t>ERCOT </a:t>
            </a:r>
            <a:r>
              <a:rPr lang="en-US" dirty="0">
                <a:solidFill>
                  <a:srgbClr val="5B6770"/>
                </a:solidFill>
              </a:rPr>
              <a:t>MPs currently have no legal obligation to report cybersecurity incidents directly to ERCOT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0147"/>
            <a:ext cx="8458200" cy="518318"/>
          </a:xfrm>
        </p:spPr>
        <p:txBody>
          <a:bodyPr/>
          <a:lstStyle/>
          <a:p>
            <a:r>
              <a:rPr lang="en-US" dirty="0"/>
              <a:t>Definition – NPRR928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32" y="1133018"/>
            <a:ext cx="84795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Cybersecurity Incident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malicious act or suspicious act that compromises or disrupts a computer network or system of ERCOT, a [MP], or a [MP’s] agent that transacts with </a:t>
            </a:r>
            <a:r>
              <a:rPr lang="en-US" dirty="0" smtClean="0">
                <a:solidFill>
                  <a:schemeClr val="tx2"/>
                </a:solidFill>
              </a:rPr>
              <a:t>ERCOT, </a:t>
            </a:r>
            <a:r>
              <a:rPr lang="en-US" dirty="0">
                <a:solidFill>
                  <a:schemeClr val="tx2"/>
                </a:solidFill>
              </a:rPr>
              <a:t>or its agent, which could foreseeably jeopardize the reliability or integrity of the ERCOT System or ERCOT market operations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80" y="5715000"/>
            <a:ext cx="8699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See </a:t>
            </a:r>
            <a:r>
              <a:rPr lang="en-US" sz="1200" dirty="0">
                <a:solidFill>
                  <a:schemeClr val="tx2"/>
                </a:solidFill>
              </a:rPr>
              <a:t>Appendix A for explanation as to why ERCOT chose to utilize Cybersecurity as a single word.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0147"/>
            <a:ext cx="8458200" cy="518318"/>
          </a:xfrm>
        </p:spPr>
        <p:txBody>
          <a:bodyPr/>
          <a:lstStyle/>
          <a:p>
            <a:r>
              <a:rPr lang="en-US" dirty="0"/>
              <a:t>Definition – NPRR928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981200"/>
            <a:ext cx="2880019" cy="2743200"/>
            <a:chOff x="152399" y="685800"/>
            <a:chExt cx="2880019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685800"/>
              <a:ext cx="2880019" cy="2743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2933" y="1641901"/>
              <a:ext cx="2338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/>
                  </a:solidFill>
                </a:rPr>
                <a:t>Malicious/</a:t>
              </a:r>
              <a:br>
                <a:rPr lang="en-US" sz="1600" b="1" dirty="0" smtClean="0">
                  <a:solidFill>
                    <a:schemeClr val="bg2"/>
                  </a:solidFill>
                </a:rPr>
              </a:br>
              <a:r>
                <a:rPr lang="en-US" sz="1600" b="1" dirty="0">
                  <a:solidFill>
                    <a:schemeClr val="bg2"/>
                  </a:solidFill>
                </a:rPr>
                <a:t>S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uspicious </a:t>
              </a:r>
              <a:br>
                <a:rPr lang="en-US" sz="1600" b="1" dirty="0" smtClean="0">
                  <a:solidFill>
                    <a:schemeClr val="bg2"/>
                  </a:solidFill>
                </a:rPr>
              </a:br>
              <a:r>
                <a:rPr lang="en-US" sz="1600" b="1" dirty="0" smtClean="0">
                  <a:solidFill>
                    <a:schemeClr val="bg2"/>
                  </a:solidFill>
                </a:rPr>
                <a:t>Act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71427" y="2243618"/>
            <a:ext cx="1828800" cy="2362200"/>
            <a:chOff x="3861662" y="1676400"/>
            <a:chExt cx="1828800" cy="2362200"/>
          </a:xfrm>
          <a:effectLst>
            <a:outerShdw blurRad="50800" dist="38100" dir="16200000" rotWithShape="0">
              <a:prstClr val="black">
                <a:alpha val="23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3924300" y="1676400"/>
              <a:ext cx="1752600" cy="2362200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rgbClr val="66CED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61662" y="2163477"/>
              <a:ext cx="18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ERCOT/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MP/ 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MP’s Agent</a:t>
              </a:r>
            </a:p>
            <a:p>
              <a:pPr algn="ctr"/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Computer </a:t>
              </a:r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Network/System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32104" y="2300372"/>
            <a:ext cx="1755648" cy="2362200"/>
            <a:chOff x="6934200" y="1676400"/>
            <a:chExt cx="1755648" cy="2362200"/>
          </a:xfrm>
          <a:effectLst>
            <a:outerShdw blurRad="50800" dist="38100" dir="10800000" algn="r" rotWithShape="0">
              <a:prstClr val="black">
                <a:alpha val="23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6934200" y="1676400"/>
              <a:ext cx="1755648" cy="2362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7C858D"/>
                </a:gs>
              </a:gsLst>
              <a:path path="circle">
                <a:fillToRect l="50000" t="50000" r="50000" b="50000"/>
              </a:path>
            </a:gradFill>
            <a:ln w="152400" cap="sq">
              <a:gradFill>
                <a:gsLst>
                  <a:gs pos="0">
                    <a:schemeClr val="accent3"/>
                  </a:gs>
                  <a:gs pos="100000">
                    <a:srgbClr val="37D895"/>
                  </a:gs>
                </a:gsLst>
                <a:lin ang="5400000" scaled="1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5092" y="2529533"/>
              <a:ext cx="14112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ERCOT System </a:t>
              </a:r>
              <a:br>
                <a:rPr lang="en-US" sz="1400" b="1" dirty="0" smtClean="0">
                  <a:solidFill>
                    <a:schemeClr val="bg2"/>
                  </a:solidFill>
                </a:rPr>
              </a:br>
              <a:r>
                <a:rPr lang="en-US" sz="1400" b="1" dirty="0" smtClean="0">
                  <a:solidFill>
                    <a:schemeClr val="bg2"/>
                  </a:solidFill>
                </a:rPr>
                <a:t>or 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Market Operations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90373" y="2975485"/>
            <a:ext cx="1126451" cy="970639"/>
            <a:chOff x="2759749" y="2911788"/>
            <a:chExt cx="1126451" cy="970639"/>
          </a:xfrm>
        </p:grpSpPr>
        <p:sp>
          <p:nvSpPr>
            <p:cNvPr id="17" name="Right Arrow 16"/>
            <p:cNvSpPr/>
            <p:nvPr/>
          </p:nvSpPr>
          <p:spPr>
            <a:xfrm>
              <a:off x="2788336" y="2911788"/>
              <a:ext cx="1097864" cy="970639"/>
            </a:xfrm>
            <a:prstGeom prst="rightArrow">
              <a:avLst/>
            </a:prstGeom>
            <a:solidFill>
              <a:srgbClr val="7C8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9749" y="3197052"/>
              <a:ext cx="1047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Compromises/Disrupts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43916" y="2996153"/>
            <a:ext cx="1126451" cy="970639"/>
            <a:chOff x="5731549" y="2908373"/>
            <a:chExt cx="1126451" cy="970639"/>
          </a:xfrm>
        </p:grpSpPr>
        <p:sp>
          <p:nvSpPr>
            <p:cNvPr id="21" name="Right Arrow 20"/>
            <p:cNvSpPr/>
            <p:nvPr/>
          </p:nvSpPr>
          <p:spPr>
            <a:xfrm>
              <a:off x="5760136" y="2908373"/>
              <a:ext cx="1097864" cy="970639"/>
            </a:xfrm>
            <a:prstGeom prst="rightArrow">
              <a:avLst/>
            </a:prstGeom>
            <a:solidFill>
              <a:srgbClr val="7C8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1549" y="3193637"/>
              <a:ext cx="1047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Foreseeably Jeopardizes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 rot="20009489">
            <a:off x="6895598" y="2317061"/>
            <a:ext cx="1527052" cy="512176"/>
          </a:xfrm>
          <a:prstGeom prst="rect">
            <a:avLst/>
          </a:prstGeom>
          <a:solidFill>
            <a:srgbClr val="6C777F"/>
          </a:solidFill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Reliability/</a:t>
            </a:r>
          </a:p>
          <a:p>
            <a:pPr algn="ctr"/>
            <a:r>
              <a:rPr lang="en-US" sz="1400" b="1" dirty="0" smtClean="0"/>
              <a:t>Integrity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81000" y="972091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Cybersecurity Incident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0147"/>
            <a:ext cx="8458200" cy="518318"/>
          </a:xfrm>
        </p:spPr>
        <p:txBody>
          <a:bodyPr/>
          <a:lstStyle/>
          <a:p>
            <a:r>
              <a:rPr lang="en-US" dirty="0" smtClean="0"/>
              <a:t>Definitions </a:t>
            </a:r>
            <a:r>
              <a:rPr lang="en-US" dirty="0"/>
              <a:t>– NERC </a:t>
            </a:r>
            <a:r>
              <a:rPr lang="en-US" dirty="0" smtClean="0"/>
              <a:t>CIP-008-5*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658" y="838200"/>
            <a:ext cx="8338485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Cyber </a:t>
            </a:r>
            <a:r>
              <a:rPr lang="en-US" sz="2000" b="1" dirty="0">
                <a:solidFill>
                  <a:schemeClr val="tx2"/>
                </a:solidFill>
              </a:rPr>
              <a:t>Security Incident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 malicious act or suspicious event that: (1) Compromises, or was an attempt to compromise, the Electronic Security Perimeter or Physical Security </a:t>
            </a:r>
            <a:r>
              <a:rPr lang="en-US" dirty="0" smtClean="0">
                <a:solidFill>
                  <a:schemeClr val="tx2"/>
                </a:solidFill>
              </a:rPr>
              <a:t>Perimeter, or </a:t>
            </a:r>
            <a:r>
              <a:rPr lang="en-US" dirty="0">
                <a:solidFill>
                  <a:schemeClr val="tx2"/>
                </a:solidFill>
              </a:rPr>
              <a:t>(2) </a:t>
            </a:r>
            <a:r>
              <a:rPr lang="en-US" dirty="0" smtClean="0">
                <a:solidFill>
                  <a:schemeClr val="tx2"/>
                </a:solidFill>
              </a:rPr>
              <a:t>Disrupts, </a:t>
            </a:r>
            <a:r>
              <a:rPr lang="en-US" dirty="0">
                <a:solidFill>
                  <a:schemeClr val="tx2"/>
                </a:solidFill>
              </a:rPr>
              <a:t>or was an attempt to disrupt, the </a:t>
            </a:r>
            <a:r>
              <a:rPr lang="en-US" dirty="0" smtClean="0">
                <a:solidFill>
                  <a:schemeClr val="tx2"/>
                </a:solidFill>
              </a:rPr>
              <a:t>operation </a:t>
            </a:r>
            <a:r>
              <a:rPr lang="en-US" dirty="0">
                <a:solidFill>
                  <a:schemeClr val="tx2"/>
                </a:solidFill>
              </a:rPr>
              <a:t>of a BES Cyber System.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Reportable </a:t>
            </a:r>
            <a:r>
              <a:rPr lang="en-US" sz="2000" b="1" dirty="0">
                <a:solidFill>
                  <a:schemeClr val="tx2"/>
                </a:solidFill>
              </a:rPr>
              <a:t>Cyber Security Incident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2"/>
                </a:solidFill>
              </a:rPr>
              <a:t>A Cyber Security Incident that has compromised or disrupted one or more reliability tasks of a functional entity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solidFill>
                <a:schemeClr val="tx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*FERC approved CIP-008-</a:t>
            </a:r>
            <a:r>
              <a:rPr lang="en-US" sz="1200" u="sng" dirty="0" smtClean="0">
                <a:solidFill>
                  <a:schemeClr val="tx2"/>
                </a:solidFill>
              </a:rPr>
              <a:t>6</a:t>
            </a:r>
            <a:r>
              <a:rPr lang="en-US" sz="1200" dirty="0" smtClean="0">
                <a:solidFill>
                  <a:schemeClr val="tx2"/>
                </a:solidFill>
              </a:rPr>
              <a:t> on June 20, 2019 with an 18 month implementation timeline. Version 6 expands the definition of Cyber </a:t>
            </a:r>
            <a:r>
              <a:rPr lang="en-US" sz="1200" dirty="0">
                <a:solidFill>
                  <a:schemeClr val="tx2"/>
                </a:solidFill>
              </a:rPr>
              <a:t>Security Incident to include Electronic Access Control or Monitoring Systems (EACMS) and the scope of the reporting requirement to include attempts to compromise “Applicable Systems</a:t>
            </a:r>
            <a:r>
              <a:rPr lang="en-US" sz="1200" dirty="0" smtClean="0">
                <a:solidFill>
                  <a:schemeClr val="tx2"/>
                </a:solidFill>
              </a:rPr>
              <a:t>.”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1100" dirty="0" smtClean="0">
              <a:solidFill>
                <a:schemeClr val="tx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>
                <a:solidFill>
                  <a:schemeClr val="tx2"/>
                </a:solidFill>
              </a:rPr>
              <a:t>See </a:t>
            </a:r>
            <a:r>
              <a:rPr lang="en-US" sz="1100" dirty="0">
                <a:solidFill>
                  <a:schemeClr val="tx2"/>
                </a:solidFill>
              </a:rPr>
              <a:t>also </a:t>
            </a:r>
            <a:r>
              <a:rPr lang="en-US" sz="1100" dirty="0" smtClean="0">
                <a:solidFill>
                  <a:schemeClr val="tx2"/>
                </a:solidFill>
              </a:rPr>
              <a:t>Appendix B </a:t>
            </a:r>
            <a:r>
              <a:rPr lang="en-US" sz="1100" dirty="0">
                <a:solidFill>
                  <a:schemeClr val="tx2"/>
                </a:solidFill>
              </a:rPr>
              <a:t>- NERC Reliability Standard </a:t>
            </a:r>
            <a:r>
              <a:rPr lang="en-US" sz="1100" dirty="0" smtClean="0">
                <a:solidFill>
                  <a:schemeClr val="tx2"/>
                </a:solidFill>
              </a:rPr>
              <a:t>CIP-008-5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0147"/>
            <a:ext cx="8458200" cy="518318"/>
          </a:xfrm>
        </p:spPr>
        <p:txBody>
          <a:bodyPr/>
          <a:lstStyle/>
          <a:p>
            <a:r>
              <a:rPr lang="en-US" dirty="0" smtClean="0"/>
              <a:t>Definitions </a:t>
            </a:r>
            <a:r>
              <a:rPr lang="en-US" dirty="0"/>
              <a:t>– NERC </a:t>
            </a:r>
            <a:r>
              <a:rPr lang="en-US" dirty="0" smtClean="0"/>
              <a:t>CIP-008-5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21140162">
            <a:off x="11902" y="2489497"/>
            <a:ext cx="2893458" cy="2737040"/>
            <a:chOff x="78311" y="1141262"/>
            <a:chExt cx="2880019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1" y="1141262"/>
              <a:ext cx="2880019" cy="2743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459838">
              <a:off x="346262" y="2185374"/>
              <a:ext cx="23389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Malicious Act/</a:t>
              </a:r>
              <a:br>
                <a:rPr lang="en-US" sz="1400" b="1" dirty="0" smtClean="0">
                  <a:solidFill>
                    <a:schemeClr val="bg2"/>
                  </a:solidFill>
                </a:rPr>
              </a:br>
              <a:r>
                <a:rPr lang="en-US" sz="1400" b="1" dirty="0">
                  <a:solidFill>
                    <a:schemeClr val="bg2"/>
                  </a:solidFill>
                </a:rPr>
                <a:t>S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uspicious </a:t>
              </a:r>
              <a:br>
                <a:rPr lang="en-US" sz="1400" b="1" dirty="0" smtClean="0">
                  <a:solidFill>
                    <a:schemeClr val="bg2"/>
                  </a:solidFill>
                </a:rPr>
              </a:br>
              <a:r>
                <a:rPr lang="en-US" sz="1400" b="1" dirty="0" smtClean="0">
                  <a:solidFill>
                    <a:schemeClr val="bg2"/>
                  </a:solidFill>
                </a:rPr>
                <a:t>Event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329" y="2286000"/>
            <a:ext cx="1828800" cy="1166513"/>
            <a:chOff x="3873432" y="1418853"/>
            <a:chExt cx="1828800" cy="2362200"/>
          </a:xfrm>
          <a:effectLst>
            <a:outerShdw blurRad="50800" dist="38100" dir="16200000" rotWithShape="0">
              <a:prstClr val="black">
                <a:alpha val="23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3911532" y="1418853"/>
              <a:ext cx="1752600" cy="2362200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rgbClr val="66CED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73432" y="1693072"/>
              <a:ext cx="1828800" cy="15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Functional Entity’s Electronic/Physical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Security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Perimeter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42869" y="2413783"/>
            <a:ext cx="1755648" cy="2993470"/>
            <a:chOff x="6934200" y="1676400"/>
            <a:chExt cx="1755648" cy="2362200"/>
          </a:xfrm>
          <a:effectLst>
            <a:outerShdw blurRad="50800" dist="38100" dir="10800000" algn="r" rotWithShape="0">
              <a:prstClr val="black">
                <a:alpha val="23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6934200" y="1676400"/>
              <a:ext cx="1755648" cy="2362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7C858D"/>
                </a:gs>
              </a:gsLst>
              <a:path path="circle">
                <a:fillToRect l="50000" t="50000" r="50000" b="50000"/>
              </a:path>
            </a:gradFill>
            <a:ln w="152400" cap="sq">
              <a:gradFill>
                <a:gsLst>
                  <a:gs pos="0">
                    <a:schemeClr val="accent3"/>
                  </a:gs>
                  <a:gs pos="100000">
                    <a:srgbClr val="37D895"/>
                  </a:gs>
                </a:gsLst>
                <a:lin ang="5400000" scaled="1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6412" y="2481602"/>
              <a:ext cx="1411224" cy="85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/>
                  </a:solidFill>
                </a:rPr>
                <a:t>of  a </a:t>
              </a:r>
            </a:p>
            <a:p>
              <a:pPr algn="ctr"/>
              <a:r>
                <a:rPr lang="en-US" sz="1600" b="1" dirty="0" smtClean="0">
                  <a:solidFill>
                    <a:schemeClr val="bg2"/>
                  </a:solidFill>
                </a:rPr>
                <a:t>NERC-registered entity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549522">
            <a:off x="2673783" y="4078493"/>
            <a:ext cx="1297447" cy="970639"/>
            <a:chOff x="2703374" y="2911788"/>
            <a:chExt cx="1182826" cy="970639"/>
          </a:xfrm>
        </p:grpSpPr>
        <p:sp>
          <p:nvSpPr>
            <p:cNvPr id="17" name="Right Arrow 16"/>
            <p:cNvSpPr/>
            <p:nvPr/>
          </p:nvSpPr>
          <p:spPr>
            <a:xfrm>
              <a:off x="2788336" y="2911788"/>
              <a:ext cx="1097864" cy="970639"/>
            </a:xfrm>
            <a:prstGeom prst="rightArrow">
              <a:avLst/>
            </a:prstGeom>
            <a:solidFill>
              <a:srgbClr val="7C8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3374" y="3128044"/>
              <a:ext cx="1047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Disrupts/</a:t>
              </a:r>
            </a:p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Attempted Disruption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91129" y="2938286"/>
            <a:ext cx="1126451" cy="1839461"/>
            <a:chOff x="5731549" y="2908373"/>
            <a:chExt cx="1126451" cy="970639"/>
          </a:xfrm>
        </p:grpSpPr>
        <p:sp>
          <p:nvSpPr>
            <p:cNvPr id="21" name="Right Arrow 20"/>
            <p:cNvSpPr/>
            <p:nvPr/>
          </p:nvSpPr>
          <p:spPr>
            <a:xfrm>
              <a:off x="5760136" y="2908373"/>
              <a:ext cx="1097864" cy="970639"/>
            </a:xfrm>
            <a:prstGeom prst="rightArrow">
              <a:avLst/>
            </a:prstGeom>
            <a:solidFill>
              <a:srgbClr val="7C8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1549" y="3193637"/>
              <a:ext cx="1047775" cy="29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Compromises/Disrupts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20619697">
            <a:off x="2725114" y="2642105"/>
            <a:ext cx="1182826" cy="970639"/>
            <a:chOff x="2703374" y="2911788"/>
            <a:chExt cx="1182826" cy="970639"/>
          </a:xfrm>
        </p:grpSpPr>
        <p:sp>
          <p:nvSpPr>
            <p:cNvPr id="26" name="Right Arrow 25"/>
            <p:cNvSpPr/>
            <p:nvPr/>
          </p:nvSpPr>
          <p:spPr>
            <a:xfrm>
              <a:off x="2788336" y="2911788"/>
              <a:ext cx="1097864" cy="970639"/>
            </a:xfrm>
            <a:prstGeom prst="rightArrow">
              <a:avLst/>
            </a:prstGeom>
            <a:solidFill>
              <a:srgbClr val="7C8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3374" y="3128044"/>
              <a:ext cx="1047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Compromises/</a:t>
              </a:r>
            </a:p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Attempted Compromise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62329" y="4240740"/>
            <a:ext cx="1828800" cy="1166513"/>
            <a:chOff x="3873432" y="1676400"/>
            <a:chExt cx="1828800" cy="2362200"/>
          </a:xfrm>
          <a:effectLst>
            <a:outerShdw blurRad="50800" dist="38100" dir="16200000" rotWithShape="0">
              <a:prstClr val="black">
                <a:alpha val="23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3924300" y="1676400"/>
              <a:ext cx="1752600" cy="2362200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rgbClr val="66CED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73432" y="1984084"/>
              <a:ext cx="1828800" cy="149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Operation of a Functional Entity’s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BES Cyber System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 rot="20009489">
            <a:off x="6764316" y="2560622"/>
            <a:ext cx="2336147" cy="512176"/>
          </a:xfrm>
          <a:prstGeom prst="rect">
            <a:avLst/>
          </a:prstGeom>
          <a:solidFill>
            <a:srgbClr val="6C777F"/>
          </a:solidFill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Reliability Tasks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24041" y="1090845"/>
            <a:ext cx="847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Reportable </a:t>
            </a:r>
            <a:r>
              <a:rPr lang="en-US" sz="2400" b="1" dirty="0">
                <a:solidFill>
                  <a:schemeClr val="tx2"/>
                </a:solidFill>
              </a:rPr>
              <a:t>Cyber Security Incident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0AEC7"/>
                </a:solidFill>
              </a:rPr>
              <a:t>Reporting Requirements</a:t>
            </a:r>
          </a:p>
          <a:p>
            <a:pPr marL="0" indent="0">
              <a:buNone/>
            </a:pPr>
            <a:endParaRPr lang="en-US" sz="1000" b="1" dirty="0">
              <a:solidFill>
                <a:srgbClr val="00AEC7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NPRR928 v. CIP-008-05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Reporting Requirements: NPRR928 Information Flow</a:t>
            </a:r>
            <a:endParaRPr lang="en-US" sz="2400" dirty="0"/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65760" y="838200"/>
            <a:ext cx="8592194" cy="4114800"/>
            <a:chOff x="297179" y="1789141"/>
            <a:chExt cx="8586500" cy="393479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7179" y="1789141"/>
              <a:ext cx="3605766" cy="2095500"/>
            </a:xfrm>
            <a:prstGeom prst="rect">
              <a:avLst/>
            </a:prstGeom>
            <a:gradFill rotWithShape="0">
              <a:gsLst>
                <a:gs pos="0">
                  <a:schemeClr val="accent4"/>
                </a:gs>
                <a:gs pos="100000">
                  <a:srgbClr val="335F82"/>
                </a:gs>
              </a:gsLst>
              <a:lin ang="5400000" scaled="1"/>
            </a:gradFill>
            <a:ln w="9525" algn="ctr">
              <a:solidFill>
                <a:srgbClr val="013253"/>
              </a:solidFill>
              <a:round/>
              <a:headEnd/>
              <a:tailEnd/>
            </a:ln>
          </p:spPr>
          <p:txBody>
            <a:bodyPr lIns="82124" tIns="41061" rIns="82124" bIns="41061" anchor="ctr"/>
            <a:lstStyle>
              <a:lvl1pPr defTabSz="814388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1pPr>
              <a:lvl2pPr marL="742950" indent="-285750" defTabSz="814388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2pPr>
              <a:lvl3pPr marL="1143000" indent="-228600" defTabSz="814388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3pPr>
              <a:lvl4pPr marL="1600200" indent="-228600" defTabSz="814388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4pPr>
              <a:lvl5pPr marL="2057400" indent="-228600" defTabSz="814388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5pPr>
              <a:lvl6pPr marL="2514600" indent="-228600" defTabSz="814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6pPr>
              <a:lvl7pPr marL="2971800" indent="-228600" defTabSz="814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7pPr>
              <a:lvl8pPr marL="3429000" indent="-228600" defTabSz="814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8pPr>
              <a:lvl9pPr marL="3886200" indent="-228600" defTabSz="814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2674113" y="1789141"/>
              <a:ext cx="3654107" cy="2840391"/>
              <a:chOff x="2674113" y="1789141"/>
              <a:chExt cx="3654107" cy="2840391"/>
            </a:xfrm>
          </p:grpSpPr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2674363" y="2532450"/>
                <a:ext cx="3653857" cy="2097082"/>
              </a:xfrm>
              <a:prstGeom prst="rect">
                <a:avLst/>
              </a:prstGeom>
              <a:gradFill rotWithShape="0">
                <a:gsLst>
                  <a:gs pos="0">
                    <a:schemeClr val="accent5">
                      <a:lumMod val="100000"/>
                    </a:schemeClr>
                  </a:gs>
                  <a:gs pos="100000">
                    <a:srgbClr val="857DD1"/>
                  </a:gs>
                </a:gsLst>
                <a:lin ang="5400000" scaled="1"/>
              </a:gradFill>
              <a:ln w="9525" algn="ctr">
                <a:gradFill>
                  <a:gsLst>
                    <a:gs pos="0">
                      <a:srgbClr val="857DD1"/>
                    </a:gs>
                    <a:gs pos="100000">
                      <a:srgbClr val="857DD1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lIns="82124" tIns="41061" rIns="82124" bIns="41061" anchor="ctr"/>
              <a:lstStyle>
                <a:lvl1pPr defTabSz="814388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 defTabSz="814388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 defTabSz="814388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 defTabSz="814388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 defTabSz="814388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defTabSz="814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defTabSz="814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defTabSz="814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defTabSz="814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674113" y="1789141"/>
                <a:ext cx="1228833" cy="743310"/>
              </a:xfrm>
              <a:custGeom>
                <a:avLst/>
                <a:gdLst>
                  <a:gd name="T0" fmla="*/ 1228833 w 777"/>
                  <a:gd name="T1" fmla="*/ 0 h 463"/>
                  <a:gd name="T2" fmla="*/ 0 w 777"/>
                  <a:gd name="T3" fmla="*/ 732239 h 463"/>
                  <a:gd name="T4" fmla="*/ 1228833 w 777"/>
                  <a:gd name="T5" fmla="*/ 732239 h 463"/>
                  <a:gd name="T6" fmla="*/ 1228833 w 777"/>
                  <a:gd name="T7" fmla="*/ 0 h 4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7" h="463">
                    <a:moveTo>
                      <a:pt x="777" y="0"/>
                    </a:moveTo>
                    <a:lnTo>
                      <a:pt x="0" y="463"/>
                    </a:lnTo>
                    <a:lnTo>
                      <a:pt x="777" y="463"/>
                    </a:lnTo>
                    <a:lnTo>
                      <a:pt x="777" y="0"/>
                    </a:lnTo>
                    <a:close/>
                  </a:path>
                </a:pathLst>
              </a:custGeom>
              <a:gradFill rotWithShape="1">
                <a:gsLst>
                  <a:gs pos="100000">
                    <a:schemeClr val="accent4"/>
                  </a:gs>
                  <a:gs pos="0">
                    <a:schemeClr val="accent5"/>
                  </a:gs>
                </a:gsLst>
                <a:lin ang="5400000"/>
              </a:gradFill>
              <a:ln w="9525" cap="flat" cmpd="sng" algn="ctr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2124" tIns="41061" rIns="82124" bIns="41061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5143788" y="2520856"/>
              <a:ext cx="3739891" cy="3203080"/>
              <a:chOff x="5143788" y="2520856"/>
              <a:chExt cx="3739891" cy="3203080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143788" y="2520856"/>
                <a:ext cx="1169475" cy="732239"/>
              </a:xfrm>
              <a:custGeom>
                <a:avLst/>
                <a:gdLst>
                  <a:gd name="T0" fmla="*/ 1228833 w 777"/>
                  <a:gd name="T1" fmla="*/ 0 h 463"/>
                  <a:gd name="T2" fmla="*/ 0 w 777"/>
                  <a:gd name="T3" fmla="*/ 732239 h 463"/>
                  <a:gd name="T4" fmla="*/ 1228833 w 777"/>
                  <a:gd name="T5" fmla="*/ 732239 h 463"/>
                  <a:gd name="T6" fmla="*/ 1228833 w 777"/>
                  <a:gd name="T7" fmla="*/ 0 h 4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7" h="463">
                    <a:moveTo>
                      <a:pt x="777" y="0"/>
                    </a:moveTo>
                    <a:lnTo>
                      <a:pt x="0" y="463"/>
                    </a:lnTo>
                    <a:lnTo>
                      <a:pt x="777" y="463"/>
                    </a:lnTo>
                    <a:lnTo>
                      <a:pt x="777" y="0"/>
                    </a:lnTo>
                    <a:close/>
                  </a:path>
                </a:pathLst>
              </a:custGeom>
              <a:gradFill rotWithShape="1">
                <a:gsLst>
                  <a:gs pos="100000">
                    <a:schemeClr val="accent1"/>
                  </a:gs>
                  <a:gs pos="0">
                    <a:srgbClr val="857DD1"/>
                  </a:gs>
                </a:gsLst>
                <a:lin ang="16200000"/>
              </a:gradFill>
              <a:ln w="9525" cap="flat" cmpd="sng" algn="ctr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2124" tIns="41061" rIns="82124" bIns="41061" anchor="ctr"/>
              <a:lstStyle/>
              <a:p>
                <a:endParaRPr lang="en-US" dirty="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185977" y="2899360"/>
                <a:ext cx="3697702" cy="2824576"/>
              </a:xfrm>
              <a:custGeom>
                <a:avLst/>
                <a:gdLst>
                  <a:gd name="T0" fmla="*/ 4078713 w 2579"/>
                  <a:gd name="T1" fmla="*/ 1412288 h 1786"/>
                  <a:gd name="T2" fmla="*/ 2857788 w 2579"/>
                  <a:gd name="T3" fmla="*/ 0 h 1786"/>
                  <a:gd name="T4" fmla="*/ 2857788 w 2579"/>
                  <a:gd name="T5" fmla="*/ 362166 h 1786"/>
                  <a:gd name="T6" fmla="*/ 0 w 2579"/>
                  <a:gd name="T7" fmla="*/ 362166 h 1786"/>
                  <a:gd name="T8" fmla="*/ 0 w 2579"/>
                  <a:gd name="T9" fmla="*/ 2457666 h 1786"/>
                  <a:gd name="T10" fmla="*/ 2857788 w 2579"/>
                  <a:gd name="T11" fmla="*/ 2457666 h 1786"/>
                  <a:gd name="T12" fmla="*/ 2857788 w 2579"/>
                  <a:gd name="T13" fmla="*/ 2824576 h 1786"/>
                  <a:gd name="T14" fmla="*/ 4078713 w 2579"/>
                  <a:gd name="T15" fmla="*/ 1412288 h 17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79" h="1786">
                    <a:moveTo>
                      <a:pt x="2579" y="893"/>
                    </a:moveTo>
                    <a:lnTo>
                      <a:pt x="1807" y="0"/>
                    </a:lnTo>
                    <a:lnTo>
                      <a:pt x="1807" y="229"/>
                    </a:lnTo>
                    <a:lnTo>
                      <a:pt x="0" y="229"/>
                    </a:lnTo>
                    <a:lnTo>
                      <a:pt x="0" y="1554"/>
                    </a:lnTo>
                    <a:lnTo>
                      <a:pt x="1807" y="1554"/>
                    </a:lnTo>
                    <a:lnTo>
                      <a:pt x="1807" y="1786"/>
                    </a:lnTo>
                    <a:lnTo>
                      <a:pt x="2579" y="89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rgbClr val="33BED2"/>
                  </a:gs>
                </a:gsLst>
                <a:lin ang="5400000" scaled="1"/>
              </a:gradFill>
              <a:ln w="9525" cap="flat" cmpd="sng" algn="ctr">
                <a:gradFill>
                  <a:gsLst>
                    <a:gs pos="0">
                      <a:schemeClr val="accent1"/>
                    </a:gs>
                    <a:gs pos="100000">
                      <a:srgbClr val="33BED2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2124" tIns="41061" rIns="82124" bIns="41061" anchor="ctr"/>
              <a:lstStyle/>
              <a:p>
                <a:endParaRPr lang="en-US" dirty="0"/>
              </a:p>
            </p:txBody>
          </p:sp>
        </p:grp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20964" y="1379883"/>
            <a:ext cx="2230437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MPs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report </a:t>
            </a:r>
            <a:r>
              <a:rPr lang="en-US" u="sng" dirty="0" smtClean="0">
                <a:solidFill>
                  <a:srgbClr val="FFFFFF"/>
                </a:solidFill>
                <a:latin typeface="Arial"/>
              </a:rPr>
              <a:t>or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ERCOT identifies a Cybersecurity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ncident</a:t>
            </a: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786736" y="1848368"/>
            <a:ext cx="2377945" cy="1661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ERCOT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determines if </a:t>
            </a:r>
            <a:br>
              <a:rPr lang="en-US" dirty="0" smtClean="0">
                <a:solidFill>
                  <a:srgbClr val="FFFFFF"/>
                </a:solidFill>
                <a:latin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</a:rPr>
              <a:t>the event may materially impact</a:t>
            </a:r>
            <a:br>
              <a:rPr lang="en-US" dirty="0" smtClean="0">
                <a:solidFill>
                  <a:srgbClr val="FFFFFF"/>
                </a:solidFill>
                <a:latin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</a:rPr>
              <a:t>computer networks </a:t>
            </a:r>
            <a:br>
              <a:rPr lang="en-US" dirty="0" smtClean="0">
                <a:solidFill>
                  <a:srgbClr val="FFFFFF"/>
                </a:solidFill>
                <a:latin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</a:rPr>
              <a:t>or systems of </a:t>
            </a:r>
            <a:br>
              <a:rPr lang="en-US" dirty="0" smtClean="0">
                <a:solidFill>
                  <a:srgbClr val="FFFFFF"/>
                </a:solidFill>
                <a:latin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</a:rPr>
              <a:t>ERCOT/MPs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57281" y="3222639"/>
            <a:ext cx="3184553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ERCOT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will notify MPs via Market Notice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19" y="4702753"/>
            <a:ext cx="723008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Broader reporting requirement focused on the ERCOT System (reliability) </a:t>
            </a:r>
            <a:r>
              <a:rPr lang="en-US" sz="1600" u="sng" dirty="0">
                <a:solidFill>
                  <a:schemeClr val="accent2"/>
                </a:solidFill>
              </a:rPr>
              <a:t>and</a:t>
            </a:r>
            <a:r>
              <a:rPr lang="en-US" sz="1600" dirty="0">
                <a:solidFill>
                  <a:schemeClr val="accent2"/>
                </a:solidFill>
              </a:rPr>
              <a:t> ERCOT market operations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All MPs subject to reporting requirement, regardless of NERC registration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Provides ERCOT greater visibility and a more direct communication path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Requires ERCOT to alert MPs of </a:t>
            </a:r>
            <a:r>
              <a:rPr lang="en-US" sz="1600" dirty="0" smtClean="0">
                <a:solidFill>
                  <a:schemeClr val="accent2"/>
                </a:solidFill>
              </a:rPr>
              <a:t>potential material </a:t>
            </a:r>
            <a:r>
              <a:rPr lang="en-US" sz="1600" dirty="0">
                <a:solidFill>
                  <a:schemeClr val="accent2"/>
                </a:solidFill>
              </a:rPr>
              <a:t>impacts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Reporting Requirements: E-ISAC Information Flow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1000" y="900052"/>
            <a:ext cx="8686800" cy="3855854"/>
            <a:chOff x="304800" y="782284"/>
            <a:chExt cx="8686800" cy="408622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4800" y="2691827"/>
              <a:ext cx="3516009" cy="217668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33BED2"/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</a:ln>
            <a:effectLst>
              <a:outerShdw blurRad="38100" dist="25400" dir="5400000" algn="ctr" rotWithShape="0">
                <a:srgbClr val="000000">
                  <a:alpha val="27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2566871" y="1923733"/>
              <a:ext cx="3515206" cy="2936563"/>
              <a:chOff x="2523534" y="2891247"/>
              <a:chExt cx="3459703" cy="2827216"/>
            </a:xfrm>
          </p:grpSpPr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524277" y="2890919"/>
                <a:ext cx="3458906" cy="2095630"/>
              </a:xfrm>
              <a:prstGeom prst="rect">
                <a:avLst/>
              </a:prstGeom>
              <a:gradFill flip="none" rotWithShape="1">
                <a:gsLst>
                  <a:gs pos="100000">
                    <a:srgbClr val="335F82"/>
                  </a:gs>
                  <a:gs pos="0">
                    <a:schemeClr val="accent4"/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01568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524277" y="4986549"/>
                <a:ext cx="1233396" cy="731882"/>
              </a:xfrm>
              <a:custGeom>
                <a:avLst/>
                <a:gdLst>
                  <a:gd name="T0" fmla="*/ 780 w 780"/>
                  <a:gd name="T1" fmla="*/ 463 h 463"/>
                  <a:gd name="T2" fmla="*/ 0 w 780"/>
                  <a:gd name="T3" fmla="*/ 0 h 463"/>
                  <a:gd name="T4" fmla="*/ 780 w 780"/>
                  <a:gd name="T5" fmla="*/ 0 h 463"/>
                  <a:gd name="T6" fmla="*/ 780 w 780"/>
                  <a:gd name="T7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463">
                    <a:moveTo>
                      <a:pt x="780" y="463"/>
                    </a:moveTo>
                    <a:lnTo>
                      <a:pt x="0" y="0"/>
                    </a:lnTo>
                    <a:lnTo>
                      <a:pt x="780" y="0"/>
                    </a:lnTo>
                    <a:lnTo>
                      <a:pt x="780" y="46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43E72"/>
                  </a:gs>
                  <a:gs pos="0">
                    <a:schemeClr val="accent1"/>
                  </a:gs>
                </a:gsLst>
                <a:lin ang="16200000" scaled="1"/>
                <a:tileRect/>
              </a:gradFill>
              <a:ln w="9525" cap="flat" cmpd="sng" algn="ctr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4843400" y="782284"/>
              <a:ext cx="4148200" cy="3317594"/>
              <a:chOff x="4764118" y="1792301"/>
              <a:chExt cx="4082702" cy="3194059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64073" y="4254666"/>
                <a:ext cx="1233395" cy="731883"/>
              </a:xfrm>
              <a:custGeom>
                <a:avLst/>
                <a:gdLst>
                  <a:gd name="T0" fmla="*/ 780 w 780"/>
                  <a:gd name="T1" fmla="*/ 463 h 463"/>
                  <a:gd name="T2" fmla="*/ 0 w 780"/>
                  <a:gd name="T3" fmla="*/ 0 h 463"/>
                  <a:gd name="T4" fmla="*/ 780 w 780"/>
                  <a:gd name="T5" fmla="*/ 0 h 463"/>
                  <a:gd name="T6" fmla="*/ 780 w 780"/>
                  <a:gd name="T7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463">
                    <a:moveTo>
                      <a:pt x="780" y="463"/>
                    </a:moveTo>
                    <a:lnTo>
                      <a:pt x="0" y="0"/>
                    </a:lnTo>
                    <a:lnTo>
                      <a:pt x="780" y="0"/>
                    </a:lnTo>
                    <a:lnTo>
                      <a:pt x="780" y="4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4"/>
                  </a:gs>
                </a:gsLst>
                <a:lin ang="5400000" scaled="1"/>
                <a:tileRect/>
              </a:gradFill>
              <a:ln w="9525" cap="flat" cmpd="sng" algn="ctr">
                <a:gradFill>
                  <a:gsLst>
                    <a:gs pos="0">
                      <a:schemeClr val="accent6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 dirty="0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764118" y="1792301"/>
                <a:ext cx="4082702" cy="2828797"/>
              </a:xfrm>
              <a:custGeom>
                <a:avLst/>
                <a:gdLst>
                  <a:gd name="T0" fmla="*/ 4082702 w 2582"/>
                  <a:gd name="T1" fmla="*/ 1412027 h 1789"/>
                  <a:gd name="T2" fmla="*/ 2857259 w 2582"/>
                  <a:gd name="T3" fmla="*/ 2828797 h 1789"/>
                  <a:gd name="T4" fmla="*/ 2857259 w 2582"/>
                  <a:gd name="T5" fmla="*/ 2461955 h 1789"/>
                  <a:gd name="T6" fmla="*/ 0 w 2582"/>
                  <a:gd name="T7" fmla="*/ 2461955 h 1789"/>
                  <a:gd name="T8" fmla="*/ 0 w 2582"/>
                  <a:gd name="T9" fmla="*/ 366842 h 1789"/>
                  <a:gd name="T10" fmla="*/ 2857259 w 2582"/>
                  <a:gd name="T11" fmla="*/ 366842 h 1789"/>
                  <a:gd name="T12" fmla="*/ 2857259 w 2582"/>
                  <a:gd name="T13" fmla="*/ 0 h 1789"/>
                  <a:gd name="T14" fmla="*/ 4082702 w 2582"/>
                  <a:gd name="T15" fmla="*/ 1412027 h 17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82" h="1789">
                    <a:moveTo>
                      <a:pt x="2582" y="893"/>
                    </a:moveTo>
                    <a:lnTo>
                      <a:pt x="1807" y="1789"/>
                    </a:lnTo>
                    <a:lnTo>
                      <a:pt x="1807" y="1557"/>
                    </a:lnTo>
                    <a:lnTo>
                      <a:pt x="0" y="1557"/>
                    </a:lnTo>
                    <a:lnTo>
                      <a:pt x="0" y="232"/>
                    </a:lnTo>
                    <a:lnTo>
                      <a:pt x="1807" y="232"/>
                    </a:lnTo>
                    <a:lnTo>
                      <a:pt x="1807" y="0"/>
                    </a:lnTo>
                    <a:lnTo>
                      <a:pt x="2582" y="89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/>
                  </a:gs>
                  <a:gs pos="100000">
                    <a:srgbClr val="A43B77"/>
                  </a:gs>
                </a:gsLst>
                <a:lin ang="5400000" scaled="1"/>
              </a:gra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2124" tIns="41061" rIns="82124" bIns="41061" anchor="ctr"/>
              <a:lstStyle/>
              <a:p>
                <a:endParaRPr lang="en-US" dirty="0"/>
              </a:p>
            </p:txBody>
          </p:sp>
        </p:grpSp>
      </p:grp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5469" y="3256766"/>
            <a:ext cx="2230437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NERC-registered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Entity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reports a Cyber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ecurity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ncident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763659" y="2746884"/>
            <a:ext cx="2230437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E-ISAC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analyzes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6256"/>
            <a:ext cx="2272296" cy="669613"/>
          </a:xfrm>
          <a:prstGeom prst="rect">
            <a:avLst/>
          </a:prstGeom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61849" y="1522795"/>
            <a:ext cx="2695327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E-ISAC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determines whether communication to its membership via portal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or other method to its membership is warranted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950828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Reporting </a:t>
            </a:r>
            <a:r>
              <a:rPr lang="en-US" sz="1600" dirty="0">
                <a:solidFill>
                  <a:schemeClr val="tx2"/>
                </a:solidFill>
              </a:rPr>
              <a:t>requirement focused on ensuring </a:t>
            </a:r>
            <a:r>
              <a:rPr lang="en-US" sz="1600" dirty="0" smtClean="0">
                <a:solidFill>
                  <a:schemeClr val="tx2"/>
                </a:solidFill>
              </a:rPr>
              <a:t>reliability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Only </a:t>
            </a:r>
            <a:r>
              <a:rPr lang="en-US" sz="1600" dirty="0">
                <a:solidFill>
                  <a:schemeClr val="tx2"/>
                </a:solidFill>
              </a:rPr>
              <a:t>NERC-registered entities are subject to </a:t>
            </a:r>
            <a:r>
              <a:rPr lang="en-US" sz="1600" dirty="0" smtClean="0">
                <a:solidFill>
                  <a:schemeClr val="tx2"/>
                </a:solidFill>
              </a:rPr>
              <a:t>reporting requirement under CIP-008-5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Limited scope of “Reportable Cyber Security Incidents”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Membership in E-ISAC is </a:t>
            </a:r>
            <a:r>
              <a:rPr lang="en-US" sz="1600" b="1" dirty="0">
                <a:solidFill>
                  <a:schemeClr val="accent6"/>
                </a:solidFill>
              </a:rPr>
              <a:t>VOLUNTARY </a:t>
            </a:r>
            <a:r>
              <a:rPr lang="en-US" sz="1600" dirty="0">
                <a:solidFill>
                  <a:schemeClr val="tx2"/>
                </a:solidFill>
              </a:rPr>
              <a:t>and reporting is typically </a:t>
            </a:r>
            <a:r>
              <a:rPr lang="en-US" sz="1600" b="1" dirty="0" smtClean="0">
                <a:solidFill>
                  <a:schemeClr val="accent6"/>
                </a:solidFill>
              </a:rPr>
              <a:t>ANONYMOUS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102537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n w="9525"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875179" y="3303558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4979997" y="3578085"/>
            <a:ext cx="1287459" cy="1498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511327" y="3680572"/>
            <a:ext cx="1555976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endParaRPr lang="en-US" sz="450" dirty="0">
              <a:solidFill>
                <a:schemeClr val="tx2"/>
              </a:solidFill>
            </a:endParaRPr>
          </a:p>
          <a:p>
            <a:r>
              <a:rPr lang="en-US" sz="675" dirty="0">
                <a:solidFill>
                  <a:schemeClr val="tx2"/>
                </a:solidFill>
              </a:rPr>
              <a:t>CRR 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33400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4946024" y="5248012"/>
            <a:ext cx="1290514" cy="453694"/>
          </a:xfrm>
          <a:prstGeom prst="roundRect">
            <a:avLst/>
          </a:prstGeom>
          <a:solidFill>
            <a:srgbClr val="FFD9D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497242" y="5367137"/>
            <a:ext cx="1560536" cy="215444"/>
          </a:xfrm>
          <a:prstGeom prst="rect">
            <a:avLst/>
          </a:prstGeom>
          <a:solidFill>
            <a:srgbClr val="FFD9D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29580" y="2116924"/>
            <a:ext cx="771493" cy="521378"/>
          </a:xfrm>
          <a:prstGeom prst="roundRect">
            <a:avLst/>
          </a:prstGeom>
          <a:solidFill>
            <a:srgbClr val="F2F2F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36" name="Elbow Connector 35"/>
          <p:cNvCxnSpPr/>
          <p:nvPr/>
        </p:nvCxnSpPr>
        <p:spPr>
          <a:xfrm>
            <a:off x="2801073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2801075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3" idx="1"/>
          </p:cNvCxnSpPr>
          <p:nvPr/>
        </p:nvCxnSpPr>
        <p:spPr>
          <a:xfrm>
            <a:off x="2801073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>
            <a:off x="1607395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0" idx="3"/>
          </p:cNvCxnSpPr>
          <p:nvPr/>
        </p:nvCxnSpPr>
        <p:spPr>
          <a:xfrm>
            <a:off x="2801073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2801072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801073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30" idx="1"/>
          </p:cNvCxnSpPr>
          <p:nvPr/>
        </p:nvCxnSpPr>
        <p:spPr>
          <a:xfrm>
            <a:off x="1607395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2792254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49963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259887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267600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" idx="3"/>
            <a:endCxn id="8" idx="1"/>
          </p:cNvCxnSpPr>
          <p:nvPr/>
        </p:nvCxnSpPr>
        <p:spPr>
          <a:xfrm flipV="1">
            <a:off x="6267456" y="4326903"/>
            <a:ext cx="243871" cy="58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3" idx="3"/>
            <a:endCxn id="14" idx="1"/>
          </p:cNvCxnSpPr>
          <p:nvPr/>
        </p:nvCxnSpPr>
        <p:spPr>
          <a:xfrm>
            <a:off x="6236538" y="5474859"/>
            <a:ext cx="260704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259887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001378" y="2929017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2"/>
                </a:solidFill>
              </a:rPr>
              <a:t>Citrix</a:t>
            </a:r>
            <a:endParaRPr lang="en-US" sz="75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497242" y="3005553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014334" y="2358324"/>
            <a:ext cx="1247990" cy="468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489946" y="2453637"/>
            <a:ext cx="156053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4996697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489946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5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006620" y="1779753"/>
            <a:ext cx="1247990" cy="454380"/>
          </a:xfrm>
          <a:prstGeom prst="roundRect">
            <a:avLst/>
          </a:prstGeom>
          <a:solidFill>
            <a:srgbClr val="F2F2F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489946" y="1921448"/>
            <a:ext cx="1560536" cy="196208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/>
          <a:lstStyle/>
          <a:p>
            <a:r>
              <a:rPr lang="en-US" dirty="0"/>
              <a:t>ERCOT Systems Subject to CIP-008-5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028534" y="4828431"/>
            <a:ext cx="773738" cy="4684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(QSEs</a:t>
            </a:r>
            <a:r>
              <a:rPr lang="en-US" sz="825" dirty="0" smtClean="0">
                <a:solidFill>
                  <a:schemeClr val="tx2"/>
                </a:solidFill>
              </a:rPr>
              <a:t>/</a:t>
            </a:r>
            <a:br>
              <a:rPr lang="en-US" sz="825" dirty="0" smtClean="0">
                <a:solidFill>
                  <a:schemeClr val="tx2"/>
                </a:solidFill>
              </a:rPr>
            </a:br>
            <a:r>
              <a:rPr lang="en-US" sz="825" dirty="0" smtClean="0">
                <a:solidFill>
                  <a:schemeClr val="tx2"/>
                </a:solidFill>
              </a:rPr>
              <a:t>TDSPs</a:t>
            </a:r>
            <a:r>
              <a:rPr lang="en-US" sz="825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1327" y="3690840"/>
            <a:ext cx="1539155" cy="261615"/>
          </a:xfrm>
          <a:prstGeom prst="rect">
            <a:avLst/>
          </a:prstGeom>
          <a:solidFill>
            <a:srgbClr val="FFD9D9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7242" y="3649606"/>
            <a:ext cx="1553240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800" dirty="0">
                <a:solidFill>
                  <a:schemeClr val="tx2"/>
                </a:solidFill>
              </a:rPr>
              <a:t>MMS</a:t>
            </a:r>
          </a:p>
          <a:p>
            <a:r>
              <a:rPr lang="en-US" sz="800" dirty="0">
                <a:solidFill>
                  <a:schemeClr val="tx2"/>
                </a:solidFill>
              </a:rPr>
              <a:t>Outage Scheduler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6024" y="5248012"/>
            <a:ext cx="3240097" cy="45369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45108" y="3690840"/>
            <a:ext cx="457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8630322" y="3695615"/>
            <a:ext cx="0" cy="6490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90985" y="5701706"/>
            <a:ext cx="457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643321" y="4970186"/>
            <a:ext cx="0" cy="73152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45108" y="4389120"/>
            <a:ext cx="770291" cy="6001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BES </a:t>
            </a:r>
            <a:br>
              <a:rPr lang="en-US" sz="1100" b="1" dirty="0" smtClean="0">
                <a:solidFill>
                  <a:srgbClr val="FF0000"/>
                </a:solidFill>
              </a:rPr>
            </a:br>
            <a:r>
              <a:rPr lang="en-US" sz="1100" b="1" dirty="0" smtClean="0">
                <a:solidFill>
                  <a:srgbClr val="FF0000"/>
                </a:solidFill>
              </a:rPr>
              <a:t>Cyber Systems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ln w="12700">
            <a:noFill/>
          </a:ln>
        </p:spPr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685800"/>
            <a:ext cx="7162800" cy="5486400"/>
          </a:xfrm>
        </p:spPr>
        <p:txBody>
          <a:bodyPr anchor="ctr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00ACC8"/>
                </a:solidFill>
              </a:rPr>
              <a:t>Workshop Overview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Why</a:t>
            </a:r>
            <a:r>
              <a:rPr lang="en-US" sz="2000" dirty="0">
                <a:solidFill>
                  <a:schemeClr val="tx2"/>
                </a:solidFill>
              </a:rPr>
              <a:t>? How?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Texas Legislation: 86th Legislature – Update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NPRR928 v. </a:t>
            </a:r>
            <a:r>
              <a:rPr lang="en-US" sz="2000" dirty="0" smtClean="0">
                <a:solidFill>
                  <a:schemeClr val="tx2"/>
                </a:solidFill>
              </a:rPr>
              <a:t>NERC Reliability Standard CIP-008-5</a:t>
            </a:r>
            <a:endParaRPr lang="en-US" sz="2000" dirty="0">
              <a:solidFill>
                <a:schemeClr val="tx2"/>
              </a:solidFill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NPRR928 Details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Examples – Cybersecurity Incident Notification Form </a:t>
            </a:r>
            <a:endParaRPr lang="en-US" sz="2000" dirty="0">
              <a:solidFill>
                <a:schemeClr val="tx2"/>
              </a:solidFill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Next </a:t>
            </a:r>
            <a:r>
              <a:rPr lang="en-US" sz="2000" dirty="0" smtClean="0">
                <a:solidFill>
                  <a:schemeClr val="tx2"/>
                </a:solidFill>
              </a:rPr>
              <a:t>Steps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0AEC7"/>
                </a:solidFill>
              </a:rPr>
              <a:t>NPRR928</a:t>
            </a:r>
          </a:p>
          <a:p>
            <a:pPr marL="0" indent="0">
              <a:buNone/>
            </a:pPr>
            <a:endParaRPr lang="en-US" sz="1000" b="1" dirty="0">
              <a:solidFill>
                <a:srgbClr val="00AEC7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PROTOCOL CHANGES</a:t>
            </a:r>
          </a:p>
        </p:txBody>
      </p:sp>
    </p:spTree>
    <p:extLst>
      <p:ext uri="{BB962C8B-B14F-4D97-AF65-F5344CB8AC3E}">
        <p14:creationId xmlns:p14="http://schemas.microsoft.com/office/powerpoint/2010/main" val="18526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smtClean="0"/>
              <a:t>Cybersecurity Incident Information 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Protocol Section 1.3.1.1(hh)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Information provided to ERCOT under new Protocol Section 16.19, Cybersecurity Incident Notification, will be considered </a:t>
            </a:r>
            <a:r>
              <a:rPr lang="en-US" sz="2000" b="1" dirty="0" smtClean="0">
                <a:solidFill>
                  <a:srgbClr val="00AEC7"/>
                </a:solidFill>
              </a:rPr>
              <a:t>Protected Information</a:t>
            </a:r>
            <a:r>
              <a:rPr lang="en-US" sz="2000" dirty="0" smtClean="0"/>
              <a:t> under the Protocols. </a:t>
            </a:r>
            <a:endParaRPr 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Caveat:</a:t>
            </a:r>
            <a:r>
              <a:rPr lang="en-US" sz="2000" dirty="0" smtClean="0"/>
              <a:t> ERCOT may disclose “general information” concerning a Cybersecurity Incident in a </a:t>
            </a:r>
            <a:r>
              <a:rPr lang="en-US" sz="2000" b="1" dirty="0" smtClean="0">
                <a:solidFill>
                  <a:srgbClr val="00AEC7"/>
                </a:solidFill>
              </a:rPr>
              <a:t>Market Notice </a:t>
            </a:r>
            <a:r>
              <a:rPr lang="en-US" sz="2000" dirty="0" smtClean="0"/>
              <a:t>for the purpose of assisting MPs in mitigating risk associated with such incident.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Any such Market Notice </a:t>
            </a:r>
            <a:r>
              <a:rPr lang="en-US" sz="1800" u="sng" dirty="0" smtClean="0"/>
              <a:t>will not contain</a:t>
            </a:r>
            <a:r>
              <a:rPr lang="en-US" sz="1800" dirty="0" smtClean="0"/>
              <a:t>:</a:t>
            </a:r>
            <a:r>
              <a:rPr lang="en-US" sz="1800" u="sng" dirty="0" smtClean="0"/>
              <a:t>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I</a:t>
            </a:r>
            <a:r>
              <a:rPr lang="en-US" sz="1600" dirty="0" smtClean="0"/>
              <a:t>nformation identifiable to a specific MP; or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Critical Energy Infrastructure Information (CEII).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1381"/>
            <a:ext cx="8534400" cy="5780088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000" b="1" dirty="0" smtClean="0"/>
              <a:t>Exception </a:t>
            </a:r>
            <a:r>
              <a:rPr lang="en-US" sz="1800" dirty="0" smtClean="0"/>
              <a:t>- Protocol </a:t>
            </a:r>
            <a:r>
              <a:rPr lang="en-US" sz="1800" dirty="0"/>
              <a:t>Section 1.3.6(1)(l</a:t>
            </a:r>
            <a:r>
              <a:rPr lang="en-US" sz="1800" dirty="0" smtClean="0"/>
              <a:t>)</a:t>
            </a:r>
            <a:endParaRPr lang="en-US" sz="18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ERCOT </a:t>
            </a:r>
            <a:r>
              <a:rPr lang="en-US" sz="1600" u="sng" dirty="0" smtClean="0"/>
              <a:t>may</a:t>
            </a:r>
            <a:r>
              <a:rPr lang="en-US" sz="1600" dirty="0" smtClean="0"/>
              <a:t> disclose Cybersecurity Incident information to a “</a:t>
            </a:r>
            <a:r>
              <a:rPr lang="en-US" sz="1600" b="1" dirty="0">
                <a:solidFill>
                  <a:srgbClr val="00AEC7"/>
                </a:solidFill>
              </a:rPr>
              <a:t>governmental cybersecurity oversight agency</a:t>
            </a:r>
            <a:r>
              <a:rPr lang="en-US" sz="1600" dirty="0"/>
              <a:t> or delegated entity” for the purpose of ensuring the safety and/or security of the ERCOT System or market operations. </a:t>
            </a:r>
            <a:endParaRPr lang="en-US" sz="1600" dirty="0" smtClean="0"/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ERCOT considers a “governmental cybersecurity oversight agency” to be a government </a:t>
            </a:r>
            <a:r>
              <a:rPr lang="en-US" sz="1400" dirty="0"/>
              <a:t>agency (or delegate) with cybersecurity oversight under its </a:t>
            </a:r>
            <a:r>
              <a:rPr lang="en-US" sz="1400" dirty="0" smtClean="0"/>
              <a:t>purview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Disclosure Parameters: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O</a:t>
            </a:r>
            <a:r>
              <a:rPr lang="en-US" sz="1400" dirty="0" smtClean="0"/>
              <a:t>nly to a </a:t>
            </a:r>
            <a:r>
              <a:rPr lang="en-US" sz="1400" dirty="0"/>
              <a:t>governmental cybersecurity oversight agency or delegated </a:t>
            </a:r>
            <a:r>
              <a:rPr lang="en-US" sz="1400" dirty="0" smtClean="0"/>
              <a:t>entity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For the </a:t>
            </a:r>
            <a:r>
              <a:rPr lang="en-US" sz="1400" u="sng" dirty="0" smtClean="0"/>
              <a:t>sole purpose </a:t>
            </a:r>
            <a:r>
              <a:rPr lang="en-US" sz="1400" dirty="0" smtClean="0"/>
              <a:t>of ensuring the safety/security of the ERCOT System/market operations</a:t>
            </a:r>
          </a:p>
          <a:p>
            <a:pPr marL="0" indent="0" algn="just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sz="2000" b="1" dirty="0" smtClean="0"/>
              <a:t>Confidentiality Assurance </a:t>
            </a:r>
            <a:r>
              <a:rPr lang="en-US" sz="1800" dirty="0" smtClean="0"/>
              <a:t>- </a:t>
            </a:r>
            <a:r>
              <a:rPr lang="en-US" sz="1600" dirty="0" smtClean="0"/>
              <a:t>Protocol Section 1.3.4(3)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Before disclosure, ERCOT </a:t>
            </a:r>
            <a:r>
              <a:rPr lang="en-US" sz="1600" u="sng" dirty="0" smtClean="0"/>
              <a:t>will obtain assurance</a:t>
            </a:r>
            <a:r>
              <a:rPr lang="en-US" sz="1600" dirty="0" smtClean="0"/>
              <a:t> that the recipient agency/entity will maintain confidentiality of the information. </a:t>
            </a:r>
          </a:p>
          <a:p>
            <a:pPr marL="0" indent="0" algn="just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sz="2000" b="1" dirty="0" smtClean="0"/>
              <a:t>MP Notification </a:t>
            </a:r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1600" dirty="0" smtClean="0"/>
              <a:t>Protocol Section 1.3.6(1)(l)</a:t>
            </a:r>
            <a:endParaRPr lang="en-US" sz="1600" b="1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As soon as practicable, ERCOT </a:t>
            </a:r>
            <a:r>
              <a:rPr lang="en-US" sz="1600" u="sng" dirty="0"/>
              <a:t>will</a:t>
            </a:r>
            <a:r>
              <a:rPr lang="en-US" sz="1600" dirty="0"/>
              <a:t> </a:t>
            </a:r>
            <a:r>
              <a:rPr lang="en-US" sz="1600" dirty="0" smtClean="0"/>
              <a:t>notify </a:t>
            </a:r>
            <a:r>
              <a:rPr lang="en-US" sz="1600" dirty="0"/>
              <a:t>MP </a:t>
            </a:r>
            <a:r>
              <a:rPr lang="en-US" sz="1600" dirty="0" smtClean="0"/>
              <a:t>of any disclosure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50494"/>
          </a:xfrm>
        </p:spPr>
        <p:txBody>
          <a:bodyPr/>
          <a:lstStyle/>
          <a:p>
            <a:r>
              <a:rPr lang="en-US" sz="2000" dirty="0" smtClean="0"/>
              <a:t>Governmental Cybersecurity Oversight Agency Examples </a:t>
            </a:r>
            <a:endParaRPr lang="en-US" sz="2000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2148840" y="3413760"/>
            <a:ext cx="4846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876300" y="970194"/>
            <a:ext cx="3263999" cy="4834652"/>
            <a:chOff x="253951" y="956548"/>
            <a:chExt cx="3263999" cy="4834652"/>
          </a:xfrm>
        </p:grpSpPr>
        <p:sp>
          <p:nvSpPr>
            <p:cNvPr id="22" name="TextBox 21"/>
            <p:cNvSpPr txBox="1"/>
            <p:nvPr/>
          </p:nvSpPr>
          <p:spPr>
            <a:xfrm>
              <a:off x="253951" y="956548"/>
              <a:ext cx="326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Federal/National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1848" y="1404482"/>
              <a:ext cx="3128204" cy="4386718"/>
              <a:chOff x="312258" y="1404482"/>
              <a:chExt cx="3128204" cy="438671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80" y="1404482"/>
                <a:ext cx="823456" cy="805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38" y="3165680"/>
                <a:ext cx="799541" cy="799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258" y="2251125"/>
                <a:ext cx="836900" cy="7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86" y="4103356"/>
                <a:ext cx="773444" cy="77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450" y="3644328"/>
                <a:ext cx="1428421" cy="470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450" y="2995011"/>
                <a:ext cx="1967285" cy="40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450" y="1640756"/>
                <a:ext cx="1914893" cy="33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254" y="4970291"/>
                <a:ext cx="820909" cy="820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C:\Users\adelenela\AppData\Local\Microsoft\Windows\Temporary Internet Files\Content.Outlook\IVUJ2W6Z\Picture1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450" y="4368308"/>
                <a:ext cx="1369885" cy="381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2450" y="5003694"/>
                <a:ext cx="2018012" cy="530233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5689990" y="990600"/>
            <a:ext cx="1405772" cy="4225052"/>
            <a:chOff x="3742362" y="956548"/>
            <a:chExt cx="1405772" cy="4225052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592" y="2742192"/>
              <a:ext cx="875313" cy="87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093" y="3925204"/>
              <a:ext cx="1096311" cy="570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7026" y="1546394"/>
              <a:ext cx="896444" cy="88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42362" y="956548"/>
              <a:ext cx="140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State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783" y="4799592"/>
              <a:ext cx="1338931" cy="382008"/>
            </a:xfrm>
            <a:prstGeom prst="rect">
              <a:avLst/>
            </a:prstGeom>
          </p:spPr>
        </p:pic>
      </p:grpSp>
      <p:pic>
        <p:nvPicPr>
          <p:cNvPr id="1026" name="Picture 2" descr="U.S. Department of Homeland Security Seal. ICS-CERT. Industrial Control Systems Cyber Emergency Response Team.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4389" y="2352949"/>
            <a:ext cx="108037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Contact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42960" cy="52578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New Definition &amp; Contact Type: Cybersecurity Contact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Contact designated </a:t>
            </a:r>
            <a:r>
              <a:rPr lang="en-US" sz="1600" dirty="0"/>
              <a:t>by </a:t>
            </a:r>
            <a:r>
              <a:rPr lang="en-US" sz="1600" dirty="0" smtClean="0"/>
              <a:t>MP, as the </a:t>
            </a:r>
            <a:r>
              <a:rPr lang="en-US" sz="1600" dirty="0"/>
              <a:t>primary point of contact for communications between the </a:t>
            </a:r>
            <a:r>
              <a:rPr lang="en-US" sz="1600" dirty="0" smtClean="0"/>
              <a:t>MP and </a:t>
            </a:r>
            <a:r>
              <a:rPr lang="en-US" sz="1600" dirty="0"/>
              <a:t>ERCOT with respect to Cybersecurity </a:t>
            </a:r>
            <a:r>
              <a:rPr lang="en-US" sz="1600" dirty="0" smtClean="0"/>
              <a:t>Incidents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Temporary Cybersecurity Contact </a:t>
            </a:r>
            <a:r>
              <a:rPr lang="en-US" sz="1600" dirty="0" smtClean="0"/>
              <a:t>- Protocol </a:t>
            </a:r>
            <a:r>
              <a:rPr lang="en-US" sz="1600" dirty="0"/>
              <a:t>Section 16.19(3)(a</a:t>
            </a:r>
            <a:r>
              <a:rPr lang="en-US" sz="1600" dirty="0" smtClean="0"/>
              <a:t>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MP may designate </a:t>
            </a:r>
            <a:r>
              <a:rPr lang="en-US" sz="1600" dirty="0"/>
              <a:t>a temporary Cybersecurity Contact for a particular Cybersecurity Incident pursuant to Section 16.19, Cybersecurity Incident </a:t>
            </a:r>
            <a:r>
              <a:rPr lang="en-US" sz="1600" dirty="0" smtClean="0"/>
              <a:t>Notification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Updating/Maintaining Cybersecurity Contact Information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Notice of Change of Information (NCI) (Protocol Section 23, Form E)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90600"/>
            <a:ext cx="8321040" cy="1828800"/>
          </a:xfrm>
        </p:spPr>
        <p:txBody>
          <a:bodyPr/>
          <a:lstStyle/>
          <a:p>
            <a:pPr algn="just"/>
            <a:r>
              <a:rPr lang="en-US" sz="2000" b="1" dirty="0" smtClean="0"/>
              <a:t>ERCOT Determination</a:t>
            </a:r>
          </a:p>
          <a:p>
            <a:pPr lvl="1" algn="just"/>
            <a:r>
              <a:rPr lang="en-US" sz="1800" dirty="0" smtClean="0"/>
              <a:t>Any Cybersecurity Incident that may have a material impact on ERCOT/MP networks/systems</a:t>
            </a:r>
          </a:p>
          <a:p>
            <a:pPr algn="just">
              <a:spcBef>
                <a:spcPts val="1200"/>
              </a:spcBef>
            </a:pPr>
            <a:r>
              <a:rPr lang="en-US" sz="2000" b="1" dirty="0" smtClean="0"/>
              <a:t>Market Notice</a:t>
            </a:r>
          </a:p>
          <a:p>
            <a:pPr lvl="1" algn="just">
              <a:spcBef>
                <a:spcPts val="0"/>
              </a:spcBef>
            </a:pPr>
            <a:r>
              <a:rPr lang="en-US" sz="1800" dirty="0" smtClean="0"/>
              <a:t>Will not identify disclosing MP or CEII</a:t>
            </a:r>
          </a:p>
          <a:p>
            <a:pPr lvl="1" algn="just">
              <a:spcBef>
                <a:spcPts val="0"/>
              </a:spcBef>
            </a:pPr>
            <a:r>
              <a:rPr lang="en-US" sz="1800" dirty="0" smtClean="0"/>
              <a:t>May be limited to impacted MPs</a:t>
            </a:r>
          </a:p>
          <a:p>
            <a:pPr lvl="2" algn="just"/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24200"/>
            <a:ext cx="3124200" cy="3124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Notice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NOTICE DATE:  </a:t>
            </a:r>
            <a:r>
              <a:rPr lang="en-US" sz="1200" dirty="0" smtClean="0"/>
              <a:t>January 1, 2020</a:t>
            </a:r>
            <a:endParaRPr lang="en-US" sz="1200" dirty="0"/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NOTICE TYPE:  </a:t>
            </a:r>
            <a:r>
              <a:rPr lang="en-US" sz="1200" dirty="0" smtClean="0"/>
              <a:t>M-A010120-01 </a:t>
            </a:r>
            <a:r>
              <a:rPr lang="en-US" sz="1200" dirty="0"/>
              <a:t>General</a:t>
            </a: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SHORT DESCRIPTION: </a:t>
            </a:r>
            <a:r>
              <a:rPr lang="en-US" sz="1200" dirty="0"/>
              <a:t> </a:t>
            </a:r>
            <a:r>
              <a:rPr lang="en-US" sz="1200" dirty="0" smtClean="0"/>
              <a:t>Cybersecurity Incident</a:t>
            </a:r>
            <a:endParaRPr lang="en-US" sz="1200" dirty="0"/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INTENDED AUDIENCE:  </a:t>
            </a:r>
            <a:r>
              <a:rPr lang="en-US" sz="1200" dirty="0"/>
              <a:t>All Market Participants</a:t>
            </a: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DAY AFFECTED:  </a:t>
            </a:r>
            <a:r>
              <a:rPr lang="en-US" sz="1200" dirty="0" smtClean="0"/>
              <a:t>January 1, 2020</a:t>
            </a:r>
            <a:endParaRPr lang="en-US" sz="1200" dirty="0"/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LONG DESCRIPTION:  </a:t>
            </a:r>
            <a:r>
              <a:rPr lang="en-US" sz="1200" dirty="0"/>
              <a:t>On January 1, 2020</a:t>
            </a:r>
            <a:r>
              <a:rPr lang="en-US" sz="1200" dirty="0" smtClean="0"/>
              <a:t>, </a:t>
            </a:r>
            <a:r>
              <a:rPr lang="en-US" sz="1200" dirty="0"/>
              <a:t>a Market Participant reported </a:t>
            </a:r>
            <a:r>
              <a:rPr lang="en-US" sz="1200" dirty="0" smtClean="0"/>
              <a:t>the receipt of fraudulent </a:t>
            </a:r>
            <a:r>
              <a:rPr lang="en-US" sz="1200" dirty="0"/>
              <a:t>phishing emails from an </a:t>
            </a:r>
            <a:r>
              <a:rPr lang="en-US" sz="1200" dirty="0" smtClean="0"/>
              <a:t>address </a:t>
            </a:r>
            <a:r>
              <a:rPr lang="en-US" sz="1200" dirty="0"/>
              <a:t>appearing to </a:t>
            </a:r>
            <a:r>
              <a:rPr lang="en-US" sz="1200" dirty="0" smtClean="0"/>
              <a:t>have originated from </a:t>
            </a:r>
            <a:r>
              <a:rPr lang="en-US" sz="1200" dirty="0"/>
              <a:t>ERCOT. </a:t>
            </a:r>
            <a:r>
              <a:rPr lang="en-US" sz="1200" dirty="0" smtClean="0"/>
              <a:t>ERCOT </a:t>
            </a:r>
            <a:r>
              <a:rPr lang="en-US" sz="1200" dirty="0"/>
              <a:t>has determined that these email messages did not originate from ERCOT. </a:t>
            </a:r>
            <a:r>
              <a:rPr lang="en-US" sz="1200" dirty="0" smtClean="0"/>
              <a:t>The </a:t>
            </a:r>
            <a:r>
              <a:rPr lang="en-US" sz="1200" dirty="0"/>
              <a:t>emails include a URL that, when clicked, directs users to a malicious website where users are required to enter their user credentials.</a:t>
            </a: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dirty="0" smtClean="0"/>
              <a:t>The </a:t>
            </a:r>
            <a:r>
              <a:rPr lang="en-US" sz="1200" dirty="0"/>
              <a:t>email address used in </a:t>
            </a:r>
            <a:r>
              <a:rPr lang="en-US" sz="1200" dirty="0" smtClean="0"/>
              <a:t>these phishing </a:t>
            </a:r>
            <a:r>
              <a:rPr lang="en-US" sz="1200" dirty="0"/>
              <a:t>emails is </a:t>
            </a:r>
            <a:r>
              <a:rPr lang="en-US" sz="1200" u="sng" dirty="0" smtClean="0">
                <a:solidFill>
                  <a:srgbClr val="0070C0"/>
                </a:solidFill>
              </a:rPr>
              <a:t>services@ercot.com</a:t>
            </a:r>
            <a:r>
              <a:rPr lang="en-US" sz="1200" dirty="0" smtClean="0">
                <a:solidFill>
                  <a:srgbClr val="0070C0"/>
                </a:solidFill>
              </a:rPr>
              <a:t>,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smtClean="0"/>
              <a:t>the emails contain the following subject line: “</a:t>
            </a:r>
            <a:r>
              <a:rPr lang="en-US" sz="1200" b="1" dirty="0" smtClean="0"/>
              <a:t>ERCOT </a:t>
            </a:r>
            <a:r>
              <a:rPr lang="en-US" sz="1200" b="1" dirty="0"/>
              <a:t>market training </a:t>
            </a:r>
            <a:r>
              <a:rPr lang="en-US" sz="1200" b="1" dirty="0" smtClean="0"/>
              <a:t>opportunities</a:t>
            </a:r>
            <a:r>
              <a:rPr lang="en-US" sz="1200" dirty="0" smtClean="0"/>
              <a:t>.” </a:t>
            </a:r>
            <a:endParaRPr lang="en-US" sz="1200" dirty="0"/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dirty="0" smtClean="0"/>
              <a:t>The </a:t>
            </a:r>
            <a:r>
              <a:rPr lang="en-US" sz="1200" dirty="0"/>
              <a:t>email address </a:t>
            </a:r>
            <a:r>
              <a:rPr lang="en-US" sz="1200" u="sng" dirty="0">
                <a:solidFill>
                  <a:srgbClr val="0070C0"/>
                </a:solidFill>
              </a:rPr>
              <a:t>services@ercot.com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is </a:t>
            </a:r>
            <a:r>
              <a:rPr lang="en-US" sz="1200" dirty="0"/>
              <a:t>not </a:t>
            </a:r>
            <a:r>
              <a:rPr lang="en-US" sz="1200" dirty="0" smtClean="0"/>
              <a:t>an ERCOT email address. </a:t>
            </a:r>
            <a:r>
              <a:rPr lang="en-US" sz="1200" dirty="0"/>
              <a:t>Market Participants should not </a:t>
            </a:r>
            <a:r>
              <a:rPr lang="en-US" sz="1200" dirty="0" smtClean="0"/>
              <a:t>open emails </a:t>
            </a:r>
            <a:r>
              <a:rPr lang="en-US" sz="1200" dirty="0"/>
              <a:t>with this </a:t>
            </a:r>
            <a:r>
              <a:rPr lang="en-US" sz="1200" dirty="0" smtClean="0"/>
              <a:t>address.   </a:t>
            </a: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dirty="0" smtClean="0"/>
              <a:t>Please </a:t>
            </a:r>
            <a:r>
              <a:rPr lang="en-US" sz="1200" dirty="0"/>
              <a:t>be on alert for </a:t>
            </a:r>
            <a:r>
              <a:rPr lang="en-US" sz="1200" dirty="0" smtClean="0"/>
              <a:t>these fraudulent emails, </a:t>
            </a:r>
            <a:r>
              <a:rPr lang="en-US" sz="1200" dirty="0"/>
              <a:t>and take appropriate security measures </a:t>
            </a:r>
            <a:r>
              <a:rPr lang="en-US" sz="1200" dirty="0" smtClean="0"/>
              <a:t>to prevent opening/transmitting these emails.  </a:t>
            </a:r>
            <a:endParaRPr lang="en-US" sz="1200" dirty="0"/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 smtClean="0"/>
              <a:t>ADDITIONAL </a:t>
            </a:r>
            <a:r>
              <a:rPr lang="en-US" sz="1200" b="1" dirty="0"/>
              <a:t>INFORMATION:  </a:t>
            </a:r>
            <a:r>
              <a:rPr lang="en-US" sz="1200" dirty="0"/>
              <a:t>Market Participants that receive the phishing email are encouraged to report the event </a:t>
            </a:r>
            <a:r>
              <a:rPr lang="en-US" sz="1200" dirty="0" smtClean="0"/>
              <a:t>to ERCOT by </a:t>
            </a:r>
            <a:r>
              <a:rPr lang="en-US" sz="1200" dirty="0"/>
              <a:t>submitting a </a:t>
            </a:r>
            <a:r>
              <a:rPr lang="en-US" sz="1200" dirty="0" smtClean="0"/>
              <a:t>Cybersecurity </a:t>
            </a:r>
            <a:r>
              <a:rPr lang="en-US" sz="1200" dirty="0"/>
              <a:t>Incident </a:t>
            </a:r>
            <a:r>
              <a:rPr lang="en-US" sz="1200" dirty="0" smtClean="0"/>
              <a:t>Notification to </a:t>
            </a:r>
            <a:r>
              <a:rPr lang="en-US" sz="1200" u="sng" dirty="0" smtClean="0">
                <a:solidFill>
                  <a:srgbClr val="0070C0"/>
                </a:solidFill>
              </a:rPr>
              <a:t>NCSI@ercot.com</a:t>
            </a:r>
            <a:r>
              <a:rPr lang="en-US" sz="1200" dirty="0" smtClean="0"/>
              <a:t>, or if </a:t>
            </a:r>
            <a:r>
              <a:rPr lang="en-US" sz="1200" dirty="0"/>
              <a:t>you are unable to securely send the notice, </a:t>
            </a:r>
            <a:r>
              <a:rPr lang="en-US" sz="1200" dirty="0" smtClean="0"/>
              <a:t>you may call </a:t>
            </a:r>
            <a:r>
              <a:rPr lang="en-US" sz="1200" dirty="0"/>
              <a:t>the ERCOT </a:t>
            </a:r>
            <a:r>
              <a:rPr lang="en-US" sz="1200" dirty="0" err="1"/>
              <a:t>HelpDesk</a:t>
            </a:r>
            <a:r>
              <a:rPr lang="en-US" sz="1200" dirty="0"/>
              <a:t> at (512) 248-6800 or contact your ERCOT Account Manager to request a secure means of sending the Notice of Cybersecurity Incident.</a:t>
            </a: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dirty="0"/>
              <a:t>CONTACT:  </a:t>
            </a:r>
            <a:r>
              <a:rPr lang="en-US" sz="1200" dirty="0"/>
              <a:t>If you have any questions, please contact your ERCOT Account Manager. You may also call the general ERCOT Client Services phone number at (512) 248-3900 or contact ERCOT Client Services via email at </a:t>
            </a:r>
            <a:r>
              <a:rPr lang="en-US" sz="1200" u="sng" dirty="0">
                <a:solidFill>
                  <a:srgbClr val="0070C0"/>
                </a:solidFill>
              </a:rPr>
              <a:t>ClientServices@ercot.com</a:t>
            </a:r>
            <a:r>
              <a:rPr lang="en-US" sz="1200" dirty="0"/>
              <a:t>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Incident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MP Notification to </a:t>
            </a:r>
            <a:r>
              <a:rPr lang="en-US" sz="2000" b="1" dirty="0" smtClean="0"/>
              <a:t>ERCOT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Upon </a:t>
            </a:r>
            <a:r>
              <a:rPr lang="en-US" sz="1800" dirty="0"/>
              <a:t>discovery of a Cybersecurity Incident, MP must </a:t>
            </a:r>
            <a:r>
              <a:rPr lang="en-US" sz="1800" u="sng" dirty="0" smtClean="0"/>
              <a:t>immediately</a:t>
            </a:r>
            <a:r>
              <a:rPr lang="en-US" sz="1800" dirty="0" smtClean="0"/>
              <a:t> notify ERCOT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Extends </a:t>
            </a:r>
            <a:r>
              <a:rPr lang="en-US" sz="1800" dirty="0"/>
              <a:t>to incidents that compromise/disrupt the network/system of an </a:t>
            </a:r>
            <a:r>
              <a:rPr lang="en-US" sz="1800" b="1" dirty="0">
                <a:solidFill>
                  <a:srgbClr val="00AEC7"/>
                </a:solidFill>
              </a:rPr>
              <a:t>MP’s agent</a:t>
            </a:r>
            <a:r>
              <a:rPr lang="en-US" sz="1800" dirty="0"/>
              <a:t> that transacts with ERCOT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18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Notice </a:t>
            </a:r>
            <a:r>
              <a:rPr lang="en-US" sz="2000" b="1" dirty="0"/>
              <a:t>of Cybersecurity Incident </a:t>
            </a:r>
            <a:r>
              <a:rPr lang="en-US" sz="2000" b="1" dirty="0" smtClean="0"/>
              <a:t>(Form)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Alternatives </a:t>
            </a:r>
            <a:r>
              <a:rPr lang="en-US" sz="1800" dirty="0"/>
              <a:t>available if MP unable to securely send/submit 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54760" y="3474714"/>
            <a:ext cx="7834481" cy="2926086"/>
            <a:chOff x="838200" y="3474714"/>
            <a:chExt cx="7834481" cy="29260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474714"/>
              <a:ext cx="2926086" cy="29260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680457"/>
              <a:ext cx="2514600" cy="2514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886" y="3735610"/>
              <a:ext cx="2393795" cy="24042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Cybersecurity Incident </a:t>
            </a:r>
            <a:r>
              <a:rPr lang="en-US" sz="2400" dirty="0" smtClean="0"/>
              <a:t>Notification (Form)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3340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smtClean="0"/>
              <a:t>ERCOT Proposed Changes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Reportable Cybersecurity Incident Examples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Various methods for notifying ERCOT of a Cybersecurity In</a:t>
            </a:r>
            <a:r>
              <a:rPr lang="en-US" sz="1800" dirty="0" smtClean="0"/>
              <a:t>cident</a:t>
            </a:r>
            <a:endParaRPr lang="en-US" sz="1600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Email (</a:t>
            </a:r>
            <a:r>
              <a:rPr lang="en-US" sz="1800" dirty="0" smtClean="0">
                <a:hlinkClick r:id="rId5"/>
              </a:rPr>
              <a:t>NCSI@ercot.com</a:t>
            </a:r>
            <a:r>
              <a:rPr lang="en-US" sz="1800" dirty="0" smtClean="0"/>
              <a:t>); may be encrypted/PW protected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Other secure means upon MP request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Verbal with receipt verification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AEC7"/>
                </a:solidFill>
              </a:rPr>
              <a:t>Notification Examples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NPRR928</a:t>
            </a:r>
            <a:r>
              <a:rPr lang="en-US" sz="2400" dirty="0"/>
              <a:t>, Cybersecurity Incident </a:t>
            </a:r>
            <a:r>
              <a:rPr lang="en-US" sz="2400" dirty="0" smtClean="0"/>
              <a:t>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dirty="0" smtClean="0">
                <a:solidFill>
                  <a:srgbClr val="00AEC7"/>
                </a:solidFill>
              </a:rPr>
              <a:t>Why?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To provide ERCOT and Market Participants (MPs) with increased awareness of cybersecurity incidents that have the potential to impact systems and networks that interface with ERCOT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To help mitigate and prevent interruption to the ERCOT </a:t>
            </a:r>
            <a:r>
              <a:rPr lang="en-US" sz="2000" dirty="0"/>
              <a:t>System </a:t>
            </a:r>
            <a:r>
              <a:rPr lang="en-US" sz="2000" dirty="0" smtClean="0"/>
              <a:t>and market operations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To help protect against future Cybersecurity Incidents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200" b="1" i="1" dirty="0" smtClean="0">
                <a:solidFill>
                  <a:srgbClr val="00AEC7"/>
                </a:solidFill>
              </a:rPr>
              <a:t>How?</a:t>
            </a:r>
          </a:p>
          <a:p>
            <a:pPr algn="just"/>
            <a:r>
              <a:rPr lang="en-US" sz="2000" dirty="0" smtClean="0"/>
              <a:t>By establishing notification responsibilities for MPs and ERCOT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1: Ransomware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280821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Ransomware attack on QSE’s control network that interfaces with ERCOT; QSE represents various 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20493"/>
              </p:ext>
            </p:extLst>
          </p:nvPr>
        </p:nvGraphicFramePr>
        <p:xfrm>
          <a:off x="419100" y="1219200"/>
          <a:ext cx="8305799" cy="49953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CYBERSECURITY INCIDENT NOTIFICATION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and Time the Cybersecurity Incident was discovered: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12, 2019  08:00am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1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Has the Cybersecurity Incident been resolved?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Physical location of affected network(s), system(s) &amp;/or application(s):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 Any St., Somewhere, TX  76543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Have Local/State/Federal Authorities been notified of the Cybersecurity Incident? If so, please identify the notified entities.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OE-417 report filed June 12, 2019 at 08:45am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a description of the Cybersecurity Incident: </a:t>
                      </a:r>
                      <a:endParaRPr lang="en-US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June 12, 2019 at approximately 08:00 am, Company noticed several ransomware messages on computers containing Generation Management System (GMS). Information Technology (IT) notified employees, via email, of a potential infection on corporate workstations, and advised employees to power off their workstations. </a:t>
                      </a:r>
                      <a:r>
                        <a:rPr lang="en-US" sz="1100" i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1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ackup control plan implemented and QSE operations has been switched to backup control center. 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13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a description of the type of information/data that may have been compromised: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Loss of control system servers and unable to use the Corporate network.  Phones are working.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Incident Response 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Please provide a description of steps that have been taken to remediate the Cybersecurity Incident (e.g., no action taken; system disconnected from network; log files examined; etc.):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Notified Executive Management and IT.  Waiting for Incident Response team.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Please provide an ongoing log of activities taken during the Cybersecurity Incident response process: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Date/Time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12, 2019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08:25am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Notified Corporate IT, Incident Response Team on the way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Example 1: Ransomware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22216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94859" y="3443380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99676" y="3578085"/>
            <a:ext cx="1287459" cy="1498802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7831" y="3718223"/>
            <a:ext cx="1555976" cy="1223412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675" dirty="0" smtClean="0">
                <a:solidFill>
                  <a:schemeClr val="tx2"/>
                </a:solidFill>
              </a:rPr>
              <a:t>CRR </a:t>
            </a:r>
            <a:r>
              <a:rPr lang="en-US" sz="675" dirty="0">
                <a:solidFill>
                  <a:schemeClr val="tx2"/>
                </a:solidFill>
              </a:rPr>
              <a:t>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653079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65703" y="5248012"/>
            <a:ext cx="1290514" cy="453694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14901" y="5391553"/>
            <a:ext cx="1560536" cy="196208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258" y="4800600"/>
            <a:ext cx="773738" cy="447412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</a:rPr>
              <a:t>(</a:t>
            </a:r>
            <a:r>
              <a:rPr lang="en-US" sz="700" dirty="0" smtClean="0">
                <a:solidFill>
                  <a:schemeClr val="tx2"/>
                </a:solidFill>
              </a:rPr>
              <a:t>QSEs/ TDSPs</a:t>
            </a:r>
            <a:r>
              <a:rPr lang="en-US" sz="7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9259" y="2116924"/>
            <a:ext cx="771493" cy="521378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920752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2920754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5"/>
          <p:cNvCxnSpPr>
            <a:endCxn id="10" idx="1"/>
          </p:cNvCxnSpPr>
          <p:nvPr/>
        </p:nvCxnSpPr>
        <p:spPr>
          <a:xfrm>
            <a:off x="2920752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27074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>
            <a:off x="2920752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920751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920752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1727074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911933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9642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9566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7279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>
            <a:off x="6387135" y="4327486"/>
            <a:ext cx="240696" cy="244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6356217" y="5474859"/>
            <a:ext cx="258684" cy="14798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9566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1057" y="2929017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16921" y="3005553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34013" y="2358324"/>
            <a:ext cx="1247990" cy="468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2453637"/>
            <a:ext cx="156053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16376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6299" y="1779753"/>
            <a:ext cx="1247990" cy="45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921448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</p:spTree>
    <p:extLst>
      <p:ext uri="{BB962C8B-B14F-4D97-AF65-F5344CB8AC3E}">
        <p14:creationId xmlns:p14="http://schemas.microsoft.com/office/powerpoint/2010/main" val="1502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2: Distributed Denial of Service (DDOS)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8534400" cy="5084152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ym typeface="Wingdings" panose="05000000000000000000" pitchFamily="2" charset="2"/>
              </a:rPr>
              <a:t> </a:t>
            </a:r>
            <a:r>
              <a:rPr lang="en-US" sz="1200" b="1" dirty="0"/>
              <a:t>Ongoing DDOS attack against a REP, impacting its ability to send/receive retail transactions, </a:t>
            </a:r>
            <a:r>
              <a:rPr lang="en-US" sz="1200" b="1" dirty="0" smtClean="0"/>
              <a:t>submit </a:t>
            </a:r>
            <a:r>
              <a:rPr lang="en-US" sz="1200" b="1" dirty="0" err="1" smtClean="0"/>
              <a:t>MarkeTrak</a:t>
            </a:r>
            <a:r>
              <a:rPr lang="en-US" sz="1200" b="1" dirty="0" smtClean="0"/>
              <a:t> issues, </a:t>
            </a:r>
            <a:r>
              <a:rPr lang="en-US" sz="1200" b="1" dirty="0"/>
              <a:t>and access extract </a:t>
            </a:r>
            <a:r>
              <a:rPr lang="en-US" sz="1200" b="1" dirty="0" smtClean="0"/>
              <a:t>information</a:t>
            </a: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82342"/>
              </p:ext>
            </p:extLst>
          </p:nvPr>
        </p:nvGraphicFramePr>
        <p:xfrm>
          <a:off x="381000" y="1103450"/>
          <a:ext cx="8305799" cy="51452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INCIDENT NOTIFICATION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 the Cybersecurity Incident was discovered: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June 12, 2019  08:15am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1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Cybersecurity Incident been resolved?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location of affected network(s), system(s) &amp;/or application(s):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123 Any St., Somewhere, TX  76543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Local/State/Federal Authorities been notified of the Cybersecurity Incident? If so, please identify the notified entities.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Cybersecurity Incident: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June 12, 2019 at approximately 08:15 am, Company noticed a loss of internet. At 08:30 am Company’s Internet Service Provider (ISP) notified Company of a detected DDOS attack to Company’s network.  Company’s email and phones (VOIP) are currently disabled; Company is unable to interface and communicate with ERCOT and Market Participant systems. 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13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type of information/data that may have been compromised: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Loss of communication capabilities only; no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known 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loss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Response 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 description of steps that have been taken to remediate the Cybersecurity Incident (e.g., no action taken; system disconnected from network; log files examined; etc.):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Network troubleshooting with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 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an ongoing log of activities taken during the Cybersecurity Incident response process: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Date/Time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 12, 2019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08:30am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verifying loss of the Internet, email, website and phone services, the IR plan was initiated.  ISP also gave notice of DDOS outage.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Example 2: Distributed Denial of Service (DDOS)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ln w="12700">
            <a:noFill/>
          </a:ln>
        </p:spPr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22216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94859" y="3443380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99676" y="3578085"/>
            <a:ext cx="1287459" cy="1498802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7831" y="3718223"/>
            <a:ext cx="1555976" cy="1223412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675" dirty="0" smtClean="0">
                <a:solidFill>
                  <a:schemeClr val="tx2"/>
                </a:solidFill>
              </a:rPr>
              <a:t>CRR </a:t>
            </a:r>
            <a:r>
              <a:rPr lang="en-US" sz="675" dirty="0">
                <a:solidFill>
                  <a:schemeClr val="tx2"/>
                </a:solidFill>
              </a:rPr>
              <a:t>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653079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65703" y="5248012"/>
            <a:ext cx="1290514" cy="453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14901" y="5391553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258" y="4800600"/>
            <a:ext cx="773738" cy="4474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</a:rPr>
              <a:t>(</a:t>
            </a:r>
            <a:r>
              <a:rPr lang="en-US" sz="700" dirty="0" smtClean="0">
                <a:solidFill>
                  <a:schemeClr val="tx2"/>
                </a:solidFill>
              </a:rPr>
              <a:t>QSEs/ TDSPs</a:t>
            </a:r>
            <a:r>
              <a:rPr lang="en-US" sz="7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9259" y="2116924"/>
            <a:ext cx="771493" cy="521378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920752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2920754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5"/>
          <p:cNvCxnSpPr>
            <a:endCxn id="10" idx="1"/>
          </p:cNvCxnSpPr>
          <p:nvPr/>
        </p:nvCxnSpPr>
        <p:spPr>
          <a:xfrm>
            <a:off x="2920752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27074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>
            <a:off x="2920752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920751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920752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1727074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911933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9642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9566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7279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>
            <a:off x="6387135" y="4327486"/>
            <a:ext cx="240696" cy="244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6356217" y="5474859"/>
            <a:ext cx="258684" cy="14798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9566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1057" y="2929017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16921" y="3005553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34013" y="2358324"/>
            <a:ext cx="1247990" cy="46808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2453637"/>
            <a:ext cx="1560536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16376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6299" y="1779753"/>
            <a:ext cx="1247990" cy="454380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921448"/>
            <a:ext cx="1560536" cy="196208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</p:spTree>
    <p:extLst>
      <p:ext uri="{BB962C8B-B14F-4D97-AF65-F5344CB8AC3E}">
        <p14:creationId xmlns:p14="http://schemas.microsoft.com/office/powerpoint/2010/main" val="26796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3: Insider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280821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400" b="1" dirty="0">
                <a:sym typeface="Wingdings" panose="05000000000000000000" pitchFamily="2" charset="2"/>
              </a:rPr>
              <a:t>Digital Certificate belonging to QSE/CRRAH employee </a:t>
            </a:r>
            <a:r>
              <a:rPr lang="en-US" sz="1400" b="1" dirty="0" smtClean="0">
                <a:sym typeface="Wingdings" panose="05000000000000000000" pitchFamily="2" charset="2"/>
              </a:rPr>
              <a:t>compromised </a:t>
            </a:r>
            <a:r>
              <a:rPr lang="en-US" sz="1400" b="1" dirty="0">
                <a:sym typeface="Wingdings" panose="05000000000000000000" pitchFamily="2" charset="2"/>
              </a:rPr>
              <a:t>due to insider threat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10249"/>
              </p:ext>
            </p:extLst>
          </p:nvPr>
        </p:nvGraphicFramePr>
        <p:xfrm>
          <a:off x="381000" y="1280317"/>
          <a:ext cx="8305799" cy="49257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1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990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INCIDENT NOTIFICATION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351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3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 the Cybersecurity Incident was discovered: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June 12, 2019 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04:15am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3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Cybersecurity Incident been resolved?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3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location of affected network(s), system(s) &amp;/or application(s):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123 Any St., Somewhere, TX  76543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57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Local/State/Federal Authorities been notified of the Cybersecurity Incident? If so, please identify the notified entities.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351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80959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Cybersecurity Incident: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June 12, 2019 at approximately 04:15 am, Company noticed bids from the previous DAM that were allegedly sent from Company to ERCOT; these bids did not originate from Company; Company identified the transactions as potentially fraudulent, and began an internal investigation.  At 05:15 am, Company’s Human Resources (HR) Department received an email from a former employee, demanding 20 bitcoin; the former employee threatened additional action (continued submission of bids) if Company did not pay.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906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type of information/data that may have been compromised: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Certificate compromised.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351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Response 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575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 description of steps that have been taken to remediate the Cybersecurity Incident (e.g., no action taken; system disconnected from network; log files examined; etc.):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 revoked Digital</a:t>
                      </a:r>
                      <a:r>
                        <a:rPr lang="en-US" sz="1000" i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Certificate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351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an ongoing log of activities taken during the Cybersecurity Incident response process: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6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Date/Time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2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June 12, 2019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04:35am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Contacted USA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6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June 12, 2019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05:28am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USA Digital</a:t>
                      </a:r>
                      <a:r>
                        <a:rPr lang="en-US" sz="1000" i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Certificate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Example 3: Insider Threat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ln w="12700">
            <a:noFill/>
          </a:ln>
        </p:spPr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22216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94859" y="3443380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99676" y="3578085"/>
            <a:ext cx="1287459" cy="1498802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7831" y="3718223"/>
            <a:ext cx="1555976" cy="1223412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675" dirty="0" smtClean="0">
                <a:solidFill>
                  <a:schemeClr val="tx2"/>
                </a:solidFill>
              </a:rPr>
              <a:t>CRR </a:t>
            </a:r>
            <a:r>
              <a:rPr lang="en-US" sz="675" dirty="0">
                <a:solidFill>
                  <a:schemeClr val="tx2"/>
                </a:solidFill>
              </a:rPr>
              <a:t>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653079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65703" y="5248012"/>
            <a:ext cx="1290514" cy="453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14901" y="5391553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258" y="4800600"/>
            <a:ext cx="773738" cy="4474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</a:rPr>
              <a:t>(</a:t>
            </a:r>
            <a:r>
              <a:rPr lang="en-US" sz="700" dirty="0" smtClean="0">
                <a:solidFill>
                  <a:schemeClr val="tx2"/>
                </a:solidFill>
              </a:rPr>
              <a:t>QSEs/ TDSPs</a:t>
            </a:r>
            <a:r>
              <a:rPr lang="en-US" sz="7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9259" y="2116924"/>
            <a:ext cx="771493" cy="521378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920752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2920754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5"/>
          <p:cNvCxnSpPr>
            <a:endCxn id="10" idx="1"/>
          </p:cNvCxnSpPr>
          <p:nvPr/>
        </p:nvCxnSpPr>
        <p:spPr>
          <a:xfrm>
            <a:off x="2920752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27074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>
            <a:off x="2920752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920751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920752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1727074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911933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9642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9566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7279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>
            <a:off x="6387135" y="4327486"/>
            <a:ext cx="240696" cy="244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6356217" y="5474859"/>
            <a:ext cx="258684" cy="14798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9566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1057" y="2929017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16921" y="3005553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34013" y="2358324"/>
            <a:ext cx="1247990" cy="468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2453637"/>
            <a:ext cx="156053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16376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6299" y="1779753"/>
            <a:ext cx="1247990" cy="45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921448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</p:spTree>
    <p:extLst>
      <p:ext uri="{BB962C8B-B14F-4D97-AF65-F5344CB8AC3E}">
        <p14:creationId xmlns:p14="http://schemas.microsoft.com/office/powerpoint/2010/main" val="16285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4: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357021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sym typeface="Wingdings" panose="05000000000000000000" pitchFamily="2" charset="2"/>
              </a:rPr>
              <a:t> TDSP email account compromised causing the transmission of emails containing credential harvesting links </a:t>
            </a:r>
            <a:r>
              <a:rPr lang="en-US" sz="1100" b="1" dirty="0" smtClean="0">
                <a:sym typeface="Wingdings" panose="05000000000000000000" pitchFamily="2" charset="2"/>
              </a:rPr>
              <a:t>to </a:t>
            </a:r>
            <a:r>
              <a:rPr lang="en-US" sz="1100" b="1" dirty="0">
                <a:sym typeface="Wingdings" panose="05000000000000000000" pitchFamily="2" charset="2"/>
              </a:rPr>
              <a:t>ERCOT and other MPs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91865"/>
              </p:ext>
            </p:extLst>
          </p:nvPr>
        </p:nvGraphicFramePr>
        <p:xfrm>
          <a:off x="381000" y="1037862"/>
          <a:ext cx="8305799" cy="52267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3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INCIDENT NOTIFICATION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58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 the Cybersecurity Incident was discovered: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June 12, 2019  10:35am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5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Cybersecurity Incident been resolved?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5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location of affected network(s), system(s) &amp;/or application(s):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123 Any St., Somewhere, TX  76543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Local/State/Federal Authorities been notified of the Cybersecurity Incident? If so, please identify the notified entities.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Reported to E-</a:t>
                      </a:r>
                      <a:r>
                        <a:rPr lang="en-US" sz="1200" i="1" dirty="0" err="1">
                          <a:solidFill>
                            <a:srgbClr val="0070C0"/>
                          </a:solidFill>
                          <a:effectLst/>
                        </a:rPr>
                        <a:t>ISAC</a:t>
                      </a: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;</a:t>
                      </a:r>
                      <a:r>
                        <a:rPr lang="en-US" sz="1200" i="1" baseline="0" dirty="0">
                          <a:solidFill>
                            <a:srgbClr val="0070C0"/>
                          </a:solidFill>
                          <a:effectLst/>
                        </a:rPr>
                        <a:t> R</a:t>
                      </a: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eport # ABC123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58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58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3637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Cybersecurity Incident: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June 12, 2019 at 10:35 am, Company received an email that appeared to have originated from ERCOT. Following review of the email, Company determined that the email did not come from ERCOT, but was a credential harvesting/phishing email. Company has identified at two least two employees whose user IDs and passwords were compromised. Both employees have changed their passwords.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168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type of information/data that may have been compromised: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 ID and password but mitigated with changing the password soon after the compromise.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58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58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Response 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875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 description of steps that have been taken to remediate the Cybersecurity Incident (e.g., no action taken; system disconnected from network; log files examined; etc.):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Reviewed email and will block similar in the future.</a:t>
                      </a: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58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an ongoing log of activities taken during the Cybersecurity Incident response process: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Date/Time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1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June 12, 2019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10:35am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Received notification of a possible credential harvesting phishing email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1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June 12, 2019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10:40am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Sent in the Indicators of Compromise to the E-ISAC portal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5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Phishing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22216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94859" y="3443380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99676" y="3578085"/>
            <a:ext cx="1287459" cy="1498802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7831" y="3718223"/>
            <a:ext cx="1555976" cy="1223412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675" dirty="0" smtClean="0">
                <a:solidFill>
                  <a:schemeClr val="tx2"/>
                </a:solidFill>
              </a:rPr>
              <a:t>CRR </a:t>
            </a:r>
            <a:r>
              <a:rPr lang="en-US" sz="675" dirty="0">
                <a:solidFill>
                  <a:schemeClr val="tx2"/>
                </a:solidFill>
              </a:rPr>
              <a:t>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653079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65703" y="5248012"/>
            <a:ext cx="1290514" cy="453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3271" y="5376755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258" y="4800600"/>
            <a:ext cx="773738" cy="4474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</a:rPr>
              <a:t>(</a:t>
            </a:r>
            <a:r>
              <a:rPr lang="en-US" sz="700" dirty="0" smtClean="0">
                <a:solidFill>
                  <a:schemeClr val="tx2"/>
                </a:solidFill>
              </a:rPr>
              <a:t>QSEs/ TDSPs</a:t>
            </a:r>
            <a:r>
              <a:rPr lang="en-US" sz="7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9259" y="2116924"/>
            <a:ext cx="771493" cy="521378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920752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2920754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5"/>
          <p:cNvCxnSpPr>
            <a:endCxn id="10" idx="1"/>
          </p:cNvCxnSpPr>
          <p:nvPr/>
        </p:nvCxnSpPr>
        <p:spPr>
          <a:xfrm>
            <a:off x="2920752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27074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>
            <a:off x="2920752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920751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920752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1727074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911933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9642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9566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7279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>
            <a:off x="6387135" y="4327486"/>
            <a:ext cx="240696" cy="244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6356217" y="5474859"/>
            <a:ext cx="267054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9566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1057" y="2929017"/>
            <a:ext cx="1247990" cy="450485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16921" y="3005553"/>
            <a:ext cx="1560536" cy="403957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34013" y="2358324"/>
            <a:ext cx="1247990" cy="468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2453637"/>
            <a:ext cx="156053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16376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6299" y="1779753"/>
            <a:ext cx="1247990" cy="45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921448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</p:spTree>
    <p:extLst>
      <p:ext uri="{BB962C8B-B14F-4D97-AF65-F5344CB8AC3E}">
        <p14:creationId xmlns:p14="http://schemas.microsoft.com/office/powerpoint/2010/main" val="33736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5: Unexpected Third Party System Outage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357021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ym typeface="Wingdings" panose="05000000000000000000" pitchFamily="2" charset="2"/>
              </a:rPr>
              <a:t> Third Party Agent of LSE is unable to perform retail transactions with ERCOT on behalf of LSE due to actual/suspected Cybersecurity </a:t>
            </a:r>
            <a:r>
              <a:rPr lang="en-US" sz="1200" b="1" dirty="0" smtClean="0">
                <a:sym typeface="Wingdings" panose="05000000000000000000" pitchFamily="2" charset="2"/>
              </a:rPr>
              <a:t>Incident</a:t>
            </a: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3925"/>
              </p:ext>
            </p:extLst>
          </p:nvPr>
        </p:nvGraphicFramePr>
        <p:xfrm>
          <a:off x="384810" y="1219200"/>
          <a:ext cx="8305799" cy="5014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INCIDENT NOTIFICATION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 the Cybersecurity Incident was discovered: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June 12, 2019  08:00am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1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Cybersecurity Incident been resolved?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location of affected network(s), system(s) &amp;/or application(s):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123 Any St., Somewhere, TX  76543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Local/State/Federal Authorities been notified of the Cybersecurity Incident? If so, please identify the notified entities.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Cybersecurity Incident: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June 12, 2019 at approximately 08:00 am, Company was notified by its EDI service provider (Agent) of an unscheduled outage due to an unspecified cybersecurity issue; Agent did not provide Company with a timeframe for when services might return; Company is unable to reach Agent by phone or email.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13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type of information/data that may have been compromised: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Response 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 description of steps that have been taken to remediate the Cybersecurity Incident (e.g., no action taken; system disconnected from network; log files examined; etc.):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action taken; Awaiting</a:t>
                      </a:r>
                      <a:r>
                        <a:rPr lang="en-US" sz="1100" i="1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information from EDI service provider.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an ongoing log of activities taken during the Cybersecurity Incident response process: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Date/Time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June 12, 2019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8:25 am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Terminated all connectivity with EDI provider until their cybersecurity issue is resolved.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0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5: Unexpected Third Party System Outage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22216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94859" y="3443380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99676" y="3578085"/>
            <a:ext cx="1287459" cy="1498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7831" y="3718223"/>
            <a:ext cx="1555976" cy="1223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675" dirty="0" smtClean="0">
                <a:solidFill>
                  <a:schemeClr val="tx2"/>
                </a:solidFill>
              </a:rPr>
              <a:t>CRR </a:t>
            </a:r>
            <a:r>
              <a:rPr lang="en-US" sz="675" dirty="0">
                <a:solidFill>
                  <a:schemeClr val="tx2"/>
                </a:solidFill>
              </a:rPr>
              <a:t>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653079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65703" y="5248012"/>
            <a:ext cx="1290514" cy="453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14901" y="5391553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258" y="4800600"/>
            <a:ext cx="773738" cy="4474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</a:rPr>
              <a:t>(</a:t>
            </a:r>
            <a:r>
              <a:rPr lang="en-US" sz="700" dirty="0" smtClean="0">
                <a:solidFill>
                  <a:schemeClr val="tx2"/>
                </a:solidFill>
              </a:rPr>
              <a:t>QSEs/ TDSPs</a:t>
            </a:r>
            <a:r>
              <a:rPr lang="en-US" sz="7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9259" y="2116924"/>
            <a:ext cx="771493" cy="521378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920752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2920754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5"/>
          <p:cNvCxnSpPr>
            <a:endCxn id="10" idx="1"/>
          </p:cNvCxnSpPr>
          <p:nvPr/>
        </p:nvCxnSpPr>
        <p:spPr>
          <a:xfrm>
            <a:off x="2920752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27074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>
            <a:off x="2920752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920751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920752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1727074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911933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9642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9566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7279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>
            <a:off x="6387135" y="4327486"/>
            <a:ext cx="240696" cy="244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6356217" y="5474859"/>
            <a:ext cx="258684" cy="14798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9566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1057" y="2929017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16921" y="3005553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34013" y="2358324"/>
            <a:ext cx="1247990" cy="468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2453637"/>
            <a:ext cx="156053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16376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6299" y="1779753"/>
            <a:ext cx="1247990" cy="454380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921448"/>
            <a:ext cx="1560536" cy="196208"/>
          </a:xfrm>
          <a:prstGeom prst="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</p:spTree>
    <p:extLst>
      <p:ext uri="{BB962C8B-B14F-4D97-AF65-F5344CB8AC3E}">
        <p14:creationId xmlns:p14="http://schemas.microsoft.com/office/powerpoint/2010/main" val="38279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NPRR928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07285"/>
            <a:ext cx="8534400" cy="5486400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Definition: </a:t>
            </a:r>
            <a:r>
              <a:rPr lang="en-US" sz="1800" b="1" dirty="0" smtClean="0">
                <a:solidFill>
                  <a:srgbClr val="00AEC7"/>
                </a:solidFill>
              </a:rPr>
              <a:t>Cybersecurity Incident</a:t>
            </a:r>
          </a:p>
          <a:p>
            <a:pPr algn="just"/>
            <a:r>
              <a:rPr lang="en-US" sz="1400" dirty="0">
                <a:solidFill>
                  <a:schemeClr val="accent2"/>
                </a:solidFill>
              </a:rPr>
              <a:t>A </a:t>
            </a:r>
            <a:r>
              <a:rPr lang="en-US" sz="1400" dirty="0" smtClean="0">
                <a:solidFill>
                  <a:schemeClr val="accent2"/>
                </a:solidFill>
              </a:rPr>
              <a:t>malicious/suspicious </a:t>
            </a:r>
            <a:r>
              <a:rPr lang="en-US" sz="1400" dirty="0">
                <a:solidFill>
                  <a:schemeClr val="accent2"/>
                </a:solidFill>
              </a:rPr>
              <a:t>act that </a:t>
            </a:r>
            <a:r>
              <a:rPr lang="en-US" sz="1400" dirty="0" smtClean="0">
                <a:solidFill>
                  <a:schemeClr val="accent2"/>
                </a:solidFill>
              </a:rPr>
              <a:t>compromises/disrupts </a:t>
            </a:r>
            <a:r>
              <a:rPr lang="en-US" sz="1400" dirty="0">
                <a:solidFill>
                  <a:schemeClr val="accent2"/>
                </a:solidFill>
              </a:rPr>
              <a:t>a computer </a:t>
            </a:r>
            <a:r>
              <a:rPr lang="en-US" sz="1400" dirty="0" smtClean="0">
                <a:solidFill>
                  <a:schemeClr val="accent2"/>
                </a:solidFill>
              </a:rPr>
              <a:t>network/system </a:t>
            </a:r>
            <a:r>
              <a:rPr lang="en-US" sz="1400" dirty="0">
                <a:solidFill>
                  <a:schemeClr val="accent2"/>
                </a:solidFill>
              </a:rPr>
              <a:t>of ERCOT, a </a:t>
            </a:r>
            <a:r>
              <a:rPr lang="en-US" sz="1400" dirty="0" smtClean="0">
                <a:solidFill>
                  <a:schemeClr val="accent2"/>
                </a:solidFill>
              </a:rPr>
              <a:t>MP (or its agent) </a:t>
            </a:r>
            <a:r>
              <a:rPr lang="en-US" sz="1400" dirty="0">
                <a:solidFill>
                  <a:schemeClr val="accent2"/>
                </a:solidFill>
              </a:rPr>
              <a:t>that transacts with </a:t>
            </a:r>
            <a:r>
              <a:rPr lang="en-US" sz="1400" dirty="0" smtClean="0">
                <a:solidFill>
                  <a:schemeClr val="accent2"/>
                </a:solidFill>
              </a:rPr>
              <a:t>ERCOT, </a:t>
            </a:r>
            <a:r>
              <a:rPr lang="en-US" sz="1400" dirty="0">
                <a:solidFill>
                  <a:schemeClr val="accent2"/>
                </a:solidFill>
              </a:rPr>
              <a:t>which could foreseeably jeopardize the </a:t>
            </a:r>
            <a:r>
              <a:rPr lang="en-US" sz="1400" dirty="0" smtClean="0">
                <a:solidFill>
                  <a:schemeClr val="accent2"/>
                </a:solidFill>
              </a:rPr>
              <a:t>reliability/integrity </a:t>
            </a:r>
            <a:r>
              <a:rPr lang="en-US" sz="1400" dirty="0">
                <a:solidFill>
                  <a:schemeClr val="accent2"/>
                </a:solidFill>
              </a:rPr>
              <a:t>of the ERCOT System or </a:t>
            </a:r>
            <a:r>
              <a:rPr lang="en-US" sz="1400" dirty="0" smtClean="0">
                <a:solidFill>
                  <a:schemeClr val="accent2"/>
                </a:solidFill>
              </a:rPr>
              <a:t>market operations.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00AEC7"/>
                </a:solidFill>
              </a:rPr>
              <a:t>Protected Information </a:t>
            </a:r>
            <a:r>
              <a:rPr lang="en-US" sz="1800" dirty="0" smtClean="0">
                <a:solidFill>
                  <a:srgbClr val="00AEC7"/>
                </a:solidFill>
              </a:rPr>
              <a:t> </a:t>
            </a:r>
          </a:p>
          <a:p>
            <a:pPr marL="0" indent="0" algn="just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Disclosures to </a:t>
            </a:r>
            <a:r>
              <a:rPr lang="en-US" sz="1800" b="1" dirty="0" smtClean="0">
                <a:solidFill>
                  <a:srgbClr val="00AEC7"/>
                </a:solidFill>
              </a:rPr>
              <a:t>Governmental Cybersecurity Oversight Agencies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Government agency </a:t>
            </a:r>
            <a:r>
              <a:rPr lang="en-US" sz="1400" dirty="0"/>
              <a:t>(or </a:t>
            </a:r>
            <a:r>
              <a:rPr lang="en-US" sz="1400" dirty="0" smtClean="0"/>
              <a:t>delegate</a:t>
            </a:r>
            <a:r>
              <a:rPr lang="en-US" sz="1400" dirty="0"/>
              <a:t>) </a:t>
            </a:r>
            <a:r>
              <a:rPr lang="en-US" sz="1400" dirty="0" smtClean="0"/>
              <a:t>with cybersecurity oversight under its purview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Limited purpose: Ensuring the safety/security of the ERCOT System or market operations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Receiving agency/entity to maintain confidentiality; ERCOT to notify MP </a:t>
            </a:r>
            <a:r>
              <a:rPr lang="en-US" sz="1400" dirty="0"/>
              <a:t>of </a:t>
            </a:r>
            <a:r>
              <a:rPr lang="en-US" sz="1400" dirty="0" smtClean="0"/>
              <a:t>any disclosure</a:t>
            </a:r>
          </a:p>
          <a:p>
            <a:pPr marL="0" indent="0" algn="just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Definition/New Contact Type: </a:t>
            </a:r>
            <a:r>
              <a:rPr lang="en-US" sz="1800" b="1" dirty="0" smtClean="0">
                <a:solidFill>
                  <a:srgbClr val="00AEC7"/>
                </a:solidFill>
              </a:rPr>
              <a:t>Cybersecurity Contact</a:t>
            </a:r>
          </a:p>
          <a:p>
            <a:pPr marL="0" indent="0" algn="just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Notification: </a:t>
            </a:r>
            <a:r>
              <a:rPr lang="en-US" sz="1800" b="1" dirty="0">
                <a:solidFill>
                  <a:srgbClr val="00AEC7"/>
                </a:solidFill>
              </a:rPr>
              <a:t>Cybersecurity Incident Notification </a:t>
            </a:r>
            <a:r>
              <a:rPr lang="en-US" sz="1800" b="1" dirty="0" smtClean="0">
                <a:solidFill>
                  <a:srgbClr val="00AEC7"/>
                </a:solidFill>
              </a:rPr>
              <a:t>Form</a:t>
            </a:r>
            <a:endParaRPr lang="en-US" sz="1800" b="1" dirty="0">
              <a:solidFill>
                <a:srgbClr val="00AEC7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New standard form </a:t>
            </a:r>
            <a:endParaRPr lang="en-US" sz="14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Alternative methods for communicating Cybersecurity Incident information also available</a:t>
            </a:r>
            <a:endParaRPr lang="en-US" sz="1400" dirty="0"/>
          </a:p>
          <a:p>
            <a:pPr marL="0" indent="0" algn="just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rgbClr val="00AEC7"/>
                </a:solidFill>
              </a:rPr>
              <a:t>Market Notice</a:t>
            </a:r>
            <a:endParaRPr lang="en-US" sz="1800" b="1" dirty="0">
              <a:solidFill>
                <a:srgbClr val="00AEC7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Material impact to ERCOT or MP systems/networks </a:t>
            </a:r>
            <a:r>
              <a:rPr lang="en-US" sz="1400" dirty="0" smtClean="0">
                <a:sym typeface="Wingdings" panose="05000000000000000000" pitchFamily="2" charset="2"/>
              </a:rPr>
              <a:t> Market Notice with general information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</a:t>
            </a:r>
            <a:r>
              <a:rPr lang="en-US" sz="2400" dirty="0" smtClean="0"/>
              <a:t>6: </a:t>
            </a:r>
            <a:r>
              <a:rPr lang="en-US" sz="2400" dirty="0" smtClean="0">
                <a:solidFill>
                  <a:srgbClr val="00AEC7"/>
                </a:solidFill>
              </a:rPr>
              <a:t>Stolen Credentials</a:t>
            </a:r>
            <a:endParaRPr lang="en-US" sz="2400" dirty="0">
              <a:solidFill>
                <a:srgbClr val="00AEC7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745498"/>
            <a:ext cx="8534400" cy="5297323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ym typeface="Wingdings" panose="05000000000000000000" pitchFamily="2" charset="2"/>
              </a:rPr>
              <a:t> IMRE Digital Certificate possible compromise with associated attempted compromise of ERCOT’s MIS Portal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62092"/>
              </p:ext>
            </p:extLst>
          </p:nvPr>
        </p:nvGraphicFramePr>
        <p:xfrm>
          <a:off x="384810" y="1143000"/>
          <a:ext cx="8305799" cy="50144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INCIDENT NOTIFICATION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 the Cybersecurity Incident was discovered: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June 12, 2019  08:00am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1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Cybersecurity Incident been resolved?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location of affected network(s), system(s) &amp;/or application(s):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0C0"/>
                          </a:solidFill>
                          <a:effectLst/>
                        </a:rPr>
                        <a:t>123 Any St., Somewhere, TX  76543</a:t>
                      </a:r>
                      <a:endParaRPr lang="en-US" sz="12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Local/State/Federal Authorities been notified of the Cybersecurity Incident? If so, please identify the notified entities.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Notice sent at 09:15am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Cybersecurity Incident: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June 12, 2019 at approximately 08:00am ERCOT received cybersecurity alerts of attempted compromise of the MIS portal by an IMRE Digital Certificate user account.  At 08:40am the IMRE Cybersecurity Contact verified the user’s Digital Certificate might have been compromised from a stolen laptop.</a:t>
                      </a: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13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 description of the type of information/data that may have been compromised: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MIS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secure 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Response 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620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 description of steps that have been taken to remediate the Cybersecurity Incident (e.g., no action taken; system disconnected from network; log files examined; etc.): 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Certificate disabled and offending IP Address blocked</a:t>
                      </a: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07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provide an ongoing log of activities taken during the Cybersecurity Incident response process: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Date/Time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June 12, 2019 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8:15 am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Blocked offending IP Address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2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 12, 2019 08:45am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Disabled Digital Certificate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583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6</a:t>
            </a:r>
            <a:r>
              <a:rPr lang="en-US" sz="2400" dirty="0" smtClean="0"/>
              <a:t>: Stolen Credentials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22216" y="1153619"/>
            <a:ext cx="260903" cy="454808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94859" y="3443380"/>
            <a:ext cx="715618" cy="24820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tx2"/>
                </a:solidFill>
              </a:rPr>
              <a:t>Firewall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99676" y="3578085"/>
            <a:ext cx="1287459" cy="1498802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27426" y="3697829"/>
            <a:ext cx="1555976" cy="12695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675" dirty="0" smtClean="0">
                <a:solidFill>
                  <a:schemeClr val="tx2"/>
                </a:solidFill>
              </a:rPr>
              <a:t>CRR </a:t>
            </a:r>
            <a:r>
              <a:rPr lang="en-US" sz="675" dirty="0">
                <a:solidFill>
                  <a:schemeClr val="tx2"/>
                </a:solidFill>
              </a:rPr>
              <a:t>MUI</a:t>
            </a:r>
          </a:p>
          <a:p>
            <a:r>
              <a:rPr lang="en-US" sz="675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endParaRPr lang="en-US" sz="675" dirty="0" smtClean="0">
              <a:solidFill>
                <a:schemeClr val="tx2"/>
              </a:solidFill>
            </a:endParaRPr>
          </a:p>
          <a:p>
            <a:endParaRPr lang="en-US" sz="300" dirty="0" smtClean="0">
              <a:solidFill>
                <a:schemeClr val="tx2"/>
              </a:solidFill>
            </a:endParaRPr>
          </a:p>
          <a:p>
            <a:r>
              <a:rPr lang="en-US" sz="675" dirty="0" smtClean="0">
                <a:solidFill>
                  <a:schemeClr val="tx2"/>
                </a:solidFill>
              </a:rPr>
              <a:t>Testing </a:t>
            </a:r>
            <a:r>
              <a:rPr lang="en-US" sz="675" dirty="0">
                <a:solidFill>
                  <a:schemeClr val="tx2"/>
                </a:solidFill>
              </a:rPr>
              <a:t>Sites (SOTE,MOTE,RMTE)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653079" y="1137819"/>
            <a:ext cx="1090711" cy="461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Market Participant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065703" y="5248012"/>
            <a:ext cx="1290514" cy="453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640667" y="5376755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49258" y="4800600"/>
            <a:ext cx="773738" cy="4474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</a:rPr>
              <a:t>(</a:t>
            </a:r>
            <a:r>
              <a:rPr lang="en-US" sz="700" dirty="0" smtClean="0">
                <a:solidFill>
                  <a:schemeClr val="tx2"/>
                </a:solidFill>
              </a:rPr>
              <a:t>QSEs/ TDSPs</a:t>
            </a:r>
            <a:r>
              <a:rPr lang="en-US" sz="7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9259" y="2116924"/>
            <a:ext cx="771493" cy="521378"/>
          </a:xfrm>
          <a:prstGeom prst="roundRect">
            <a:avLst/>
          </a:prstGeom>
          <a:solidFill>
            <a:srgbClr val="FCD7D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2920752" y="2539953"/>
            <a:ext cx="2178925" cy="142663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2920754" y="4564545"/>
            <a:ext cx="2178020" cy="366127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5"/>
          <p:cNvCxnSpPr>
            <a:endCxn id="10" idx="1"/>
          </p:cNvCxnSpPr>
          <p:nvPr/>
        </p:nvCxnSpPr>
        <p:spPr>
          <a:xfrm>
            <a:off x="2920752" y="5101800"/>
            <a:ext cx="2144951" cy="37306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27074" y="5017514"/>
            <a:ext cx="422185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>
            <a:off x="2920752" y="2377614"/>
            <a:ext cx="2210824" cy="240601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920751" y="1999976"/>
            <a:ext cx="2200901" cy="283136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920752" y="1378862"/>
            <a:ext cx="2210824" cy="83381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1727074" y="2377613"/>
            <a:ext cx="42218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911933" y="2467423"/>
            <a:ext cx="2218538" cy="705723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9642" y="1999977"/>
            <a:ext cx="245259" cy="412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9566" y="2618214"/>
            <a:ext cx="235336" cy="1067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7279" y="3203408"/>
            <a:ext cx="227622" cy="22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8" idx="1"/>
          </p:cNvCxnSpPr>
          <p:nvPr/>
        </p:nvCxnSpPr>
        <p:spPr>
          <a:xfrm>
            <a:off x="6387135" y="4327486"/>
            <a:ext cx="240291" cy="5132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6356217" y="5474859"/>
            <a:ext cx="284450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9566" y="1378861"/>
            <a:ext cx="235336" cy="6485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1057" y="2929017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16921" y="3005553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675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675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34013" y="2358324"/>
            <a:ext cx="1247990" cy="468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2453637"/>
            <a:ext cx="156053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675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16376" y="1163463"/>
            <a:ext cx="1247990" cy="4504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254327"/>
            <a:ext cx="1560536" cy="4039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675" dirty="0">
                <a:solidFill>
                  <a:schemeClr val="tx2"/>
                </a:solidFill>
              </a:rPr>
              <a:t>(</a:t>
            </a:r>
            <a:r>
              <a:rPr lang="en-US" sz="675" u="sng" dirty="0">
                <a:solidFill>
                  <a:schemeClr val="tx2"/>
                </a:solidFill>
              </a:rPr>
              <a:t>www.texasrenewables.com</a:t>
            </a:r>
            <a:r>
              <a:rPr lang="en-US" sz="675" dirty="0">
                <a:solidFill>
                  <a:schemeClr val="tx2"/>
                </a:solidFill>
              </a:rPr>
              <a:t>)</a:t>
            </a:r>
            <a:endParaRPr lang="en-US" sz="675" u="sng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126299" y="1779753"/>
            <a:ext cx="1247990" cy="45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609625" y="1921448"/>
            <a:ext cx="1560536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tx2"/>
                </a:solidFill>
              </a:rPr>
              <a:t>Retail Transactions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3200" y="4653869"/>
            <a:ext cx="1529494" cy="15176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80" dirty="0">
                <a:solidFill>
                  <a:schemeClr val="tx2"/>
                </a:solidFill>
              </a:rPr>
              <a:t>MP Data Extracts/Reports</a:t>
            </a:r>
          </a:p>
        </p:txBody>
      </p:sp>
    </p:spTree>
    <p:extLst>
      <p:ext uri="{BB962C8B-B14F-4D97-AF65-F5344CB8AC3E}">
        <p14:creationId xmlns:p14="http://schemas.microsoft.com/office/powerpoint/2010/main" val="37537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AEC7"/>
                </a:solidFill>
              </a:rPr>
              <a:t>Next Steps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Continue </a:t>
            </a:r>
            <a:r>
              <a:rPr lang="en-US" sz="2000" dirty="0"/>
              <a:t>to table NPRR928 at </a:t>
            </a:r>
            <a:r>
              <a:rPr lang="en-US" sz="2000" dirty="0" smtClean="0"/>
              <a:t>PRS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ERCOT </a:t>
            </a:r>
            <a:r>
              <a:rPr lang="en-US" sz="2000" dirty="0"/>
              <a:t>C</a:t>
            </a:r>
            <a:r>
              <a:rPr lang="en-US" sz="2000" dirty="0" smtClean="0"/>
              <a:t>omments by </a:t>
            </a:r>
            <a:r>
              <a:rPr lang="en-US" sz="2000" dirty="0"/>
              <a:t>July 17, </a:t>
            </a:r>
            <a:r>
              <a:rPr lang="en-US" sz="2000" dirty="0" smtClean="0"/>
              <a:t>2019</a:t>
            </a:r>
            <a:endParaRPr lang="en-US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Stakeholder Comments by </a:t>
            </a:r>
            <a:r>
              <a:rPr lang="en-US" sz="2000" dirty="0"/>
              <a:t>August 9, </a:t>
            </a:r>
            <a:r>
              <a:rPr lang="en-US" sz="2000" dirty="0" smtClean="0"/>
              <a:t>2019</a:t>
            </a:r>
            <a:endParaRPr lang="en-US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Workshop August/September 2019</a:t>
            </a:r>
            <a:endParaRPr lang="en-US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AEC7"/>
                </a:solidFill>
              </a:rPr>
              <a:t>Appendix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 – “Cybersecurity” as a Single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14400"/>
            <a:ext cx="4939392" cy="5486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/>
              <a:t>Merriam-Webster </a:t>
            </a:r>
            <a:r>
              <a:rPr lang="en-US" sz="1600" dirty="0"/>
              <a:t>defines Cybersecurity as “measures taken to protect a computer or computer system (as on the Internet) against unauthorized access or attack.” </a:t>
            </a:r>
            <a:endParaRPr lang="en-US" sz="1600" dirty="0" smtClean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U.S. Department of Commerce’s National Institute of Standards and Technology (NIST) and Texas Legislature also utilize the term as a single </a:t>
            </a:r>
            <a:r>
              <a:rPr lang="en-US" sz="1600" dirty="0" smtClean="0"/>
              <a:t>word.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/>
              <a:t>On </a:t>
            </a:r>
            <a:r>
              <a:rPr lang="en-US" sz="1600" dirty="0"/>
              <a:t>occasion, NIST has split the term to distinguish security of cyber assets from physical security </a:t>
            </a:r>
            <a:r>
              <a:rPr lang="en-US" sz="1600" dirty="0" smtClean="0"/>
              <a:t>assets, as </a:t>
            </a:r>
            <a:r>
              <a:rPr lang="en-US" sz="1600" dirty="0"/>
              <a:t>“physicalsecurity” is not a commonly recognized/defined </a:t>
            </a:r>
            <a:r>
              <a:rPr lang="en-US" sz="1600" dirty="0" smtClean="0"/>
              <a:t>term.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/>
              <a:t>ERCOT </a:t>
            </a:r>
            <a:r>
              <a:rPr lang="en-US" sz="1600" dirty="0"/>
              <a:t>primarily chose to adopt the term as a single word based on how the Texas Legislature has chosen to utilize under </a:t>
            </a:r>
            <a:r>
              <a:rPr lang="en-US" sz="1600" dirty="0" smtClean="0"/>
              <a:t>statute.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/>
              <a:t>ERCOT </a:t>
            </a:r>
            <a:r>
              <a:rPr lang="en-US" sz="1600" dirty="0"/>
              <a:t>expects </a:t>
            </a:r>
            <a:r>
              <a:rPr lang="en-US" sz="1600" dirty="0" smtClean="0"/>
              <a:t>the Commission will </a:t>
            </a:r>
            <a:r>
              <a:rPr lang="en-US" sz="1600" dirty="0"/>
              <a:t>similarly </a:t>
            </a:r>
            <a:r>
              <a:rPr lang="en-US" sz="1600" dirty="0" smtClean="0"/>
              <a:t>use the single word “Cybersecurity” </a:t>
            </a:r>
            <a:r>
              <a:rPr lang="en-US" sz="1600" dirty="0"/>
              <a:t>in </a:t>
            </a:r>
            <a:r>
              <a:rPr lang="en-US" sz="1600" dirty="0" smtClean="0"/>
              <a:t>future rulemakings.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3667"/>
            <a:ext cx="2773686" cy="27736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 - </a:t>
            </a:r>
            <a:r>
              <a:rPr lang="en-US" sz="2400" dirty="0" smtClean="0"/>
              <a:t>NERC Reliability Standard CIP-008-5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2156"/>
            <a:ext cx="8534400" cy="54864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CIP-008-5 Requirement R1, Table R1, Part 1.2*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“Each </a:t>
            </a:r>
            <a:r>
              <a:rPr lang="en-US" sz="1600" dirty="0"/>
              <a:t>Responsible Entity shall document one or more Cyber Security Incident response plan(s) that collectively </a:t>
            </a:r>
            <a:r>
              <a:rPr lang="en-US" sz="1600" dirty="0" smtClean="0"/>
              <a:t>include . . . [o]ne </a:t>
            </a:r>
            <a:r>
              <a:rPr lang="en-US" sz="1600" dirty="0"/>
              <a:t>or </a:t>
            </a:r>
            <a:r>
              <a:rPr lang="en-US" sz="1600" dirty="0" smtClean="0"/>
              <a:t>more </a:t>
            </a:r>
            <a:r>
              <a:rPr lang="en-US" sz="1600" dirty="0"/>
              <a:t>processes to </a:t>
            </a:r>
            <a:r>
              <a:rPr lang="en-US" sz="1600" b="1" u="sng" dirty="0"/>
              <a:t>determine if an identified Cyber Security Incident is a </a:t>
            </a:r>
            <a:r>
              <a:rPr lang="en-US" sz="1600" b="1" u="sng" dirty="0" smtClean="0"/>
              <a:t>Reportable </a:t>
            </a:r>
            <a:r>
              <a:rPr lang="en-US" sz="1600" b="1" u="sng" dirty="0"/>
              <a:t>Cyber Security Incident</a:t>
            </a:r>
            <a:r>
              <a:rPr lang="en-US" sz="1600" u="sng" dirty="0"/>
              <a:t> </a:t>
            </a:r>
            <a:r>
              <a:rPr lang="en-US" sz="1600" b="1" u="sng" dirty="0"/>
              <a:t>and</a:t>
            </a:r>
            <a:r>
              <a:rPr lang="en-US" sz="1600" u="sng" dirty="0"/>
              <a:t> </a:t>
            </a:r>
            <a:r>
              <a:rPr lang="en-US" sz="1600" b="1" u="sng" dirty="0"/>
              <a:t>notify the Electricity </a:t>
            </a:r>
            <a:r>
              <a:rPr lang="en-US" sz="1600" b="1" u="sng" dirty="0" smtClean="0"/>
              <a:t>Sector </a:t>
            </a:r>
            <a:r>
              <a:rPr lang="en-US" sz="1600" b="1" u="sng" dirty="0"/>
              <a:t>Information Sharing and Analysis Center (ES-ISAC</a:t>
            </a:r>
            <a:r>
              <a:rPr lang="en-US" sz="1600" b="1" u="sng" dirty="0" smtClean="0"/>
              <a:t>)</a:t>
            </a:r>
            <a:r>
              <a:rPr lang="en-US" sz="1600" dirty="0" smtClean="0"/>
              <a:t>,</a:t>
            </a:r>
            <a:r>
              <a:rPr lang="en-US" sz="1600" u="sng" dirty="0" smtClean="0"/>
              <a:t> </a:t>
            </a:r>
            <a:r>
              <a:rPr lang="en-US" sz="1600" dirty="0"/>
              <a:t>unless prohibited by law. Initial notification to the ES-ISAC, which may </a:t>
            </a:r>
            <a:r>
              <a:rPr lang="en-US" sz="1600" dirty="0" smtClean="0"/>
              <a:t>be </a:t>
            </a:r>
            <a:r>
              <a:rPr lang="en-US" sz="1600" dirty="0"/>
              <a:t>only a preliminary notice, shall not exceed one hour from the determination of a Reportable Cyber Security </a:t>
            </a:r>
            <a:r>
              <a:rPr lang="en-US" sz="1600" dirty="0" smtClean="0"/>
              <a:t>Incident” (emphasis added).**</a:t>
            </a:r>
            <a:endParaRPr lang="en-US" sz="16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Cyber </a:t>
            </a:r>
            <a:r>
              <a:rPr lang="en-US" sz="2000" b="1" dirty="0"/>
              <a:t>Security </a:t>
            </a:r>
            <a:r>
              <a:rPr lang="en-US" sz="2000" b="1" dirty="0" smtClean="0"/>
              <a:t>Event:</a:t>
            </a:r>
            <a:endParaRPr lang="en-US" sz="2000" dirty="0"/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“</a:t>
            </a:r>
            <a:r>
              <a:rPr lang="en-US" sz="1600" dirty="0"/>
              <a:t>A malicious act or suspicious event that: (1) Compromises, or was an attempt to </a:t>
            </a:r>
            <a:r>
              <a:rPr lang="en-US" sz="1600" dirty="0" smtClean="0"/>
              <a:t>compromise, the </a:t>
            </a:r>
            <a:r>
              <a:rPr lang="en-US" sz="1600" dirty="0"/>
              <a:t>Electronic </a:t>
            </a:r>
            <a:r>
              <a:rPr lang="en-US" sz="1600" dirty="0" smtClean="0"/>
              <a:t>Security </a:t>
            </a:r>
            <a:r>
              <a:rPr lang="en-US" sz="1600" dirty="0"/>
              <a:t>Perimeter or Physical Security Perimeter or, (2) Disrupts, or was an </a:t>
            </a:r>
            <a:r>
              <a:rPr lang="en-US" sz="1600" dirty="0" smtClean="0"/>
              <a:t>attempt </a:t>
            </a:r>
            <a:r>
              <a:rPr lang="en-US" sz="1600" dirty="0"/>
              <a:t>to disrupt, the operation </a:t>
            </a:r>
            <a:r>
              <a:rPr lang="en-US" sz="1600" dirty="0" smtClean="0"/>
              <a:t>of </a:t>
            </a:r>
            <a:r>
              <a:rPr lang="en-US" sz="1600" dirty="0"/>
              <a:t>a BES Cyber </a:t>
            </a:r>
            <a:r>
              <a:rPr lang="en-US" sz="1600" dirty="0" smtClean="0"/>
              <a:t>System.”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Reportable Cyber </a:t>
            </a:r>
            <a:r>
              <a:rPr lang="en-US" sz="2000" b="1" dirty="0"/>
              <a:t>Security </a:t>
            </a:r>
            <a:r>
              <a:rPr lang="en-US" sz="2000" b="1" dirty="0" smtClean="0"/>
              <a:t>Event:</a:t>
            </a:r>
            <a:endParaRPr lang="en-US" sz="2000" dirty="0"/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“</a:t>
            </a:r>
            <a:r>
              <a:rPr lang="en-US" sz="1600" dirty="0"/>
              <a:t>A </a:t>
            </a:r>
            <a:r>
              <a:rPr lang="en-US" sz="1600" dirty="0" smtClean="0"/>
              <a:t>Cyber Security Incident that has compromised or disrupted one or more reliability tasks of a functional entity.”</a:t>
            </a:r>
            <a:endParaRPr lang="en-US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900" dirty="0" smtClean="0"/>
              <a:t>*FERC </a:t>
            </a:r>
            <a:r>
              <a:rPr lang="en-US" sz="900" dirty="0"/>
              <a:t>approved CIP-008-6 on June 20, 2019 with an 18 month implementation timeline. Version 6 expands the definition of Cyber Security Incident to include Electronic Access Control or Monitoring Systems (EACMS) and the scope of the reporting requirement to include attempts to compromise “Applicable Systems.”.</a:t>
            </a:r>
            <a:endParaRPr lang="en-US" sz="9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900" dirty="0" smtClean="0"/>
              <a:t>**The Electricity Sector Information Sharing and Analysis Center (ES-ISAC) is now known as the Electricity Information Sharing and Analysis Center (E-ISAC).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C - Acronym Key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694515"/>
              </p:ext>
            </p:extLst>
          </p:nvPr>
        </p:nvGraphicFramePr>
        <p:xfrm>
          <a:off x="628650" y="761997"/>
          <a:ext cx="7886700" cy="53260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19200"/>
                <a:gridCol w="1752600"/>
                <a:gridCol w="4914900"/>
              </a:tblGrid>
              <a:tr h="271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MPIM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Market Participant Identity Management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Digital Certificate access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MFA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Multi-Factor Authentication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User name, password &amp; additional means of authentication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RIOO-IS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Resource Integration &amp; Ongoing Operations Interconnection Services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GINR Process - Generation Interconnection or Change Request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EDI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Electronic Data Interchange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Electronic communications to facilitate retail transactions using American National Standards Institute Accredited Standards Committee X12 (ANSI ASC X12)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PGP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Pretty Good Privacy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Encryption program that provides privacy and authentication for data communication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TXSET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Texas Standard Electronic Transactions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Facilitates retail business processes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MIS 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Market Information System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Electronic communications interface (web portal) that provides a single point of access for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MPs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, PUCT, and ERCOT staff to view/transmit market information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MMS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Market 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Management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System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User interface that allows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MPs to 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create, update and cancel submissions with respect to trades, Resource-specific submissions, bids and offers, schedules, self-arranged Ancillary Services (AS), Resource parameters, awards, notices, Verbal Dispatch Instructions (VDI), etc.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CRR MUI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Congestion Revenue Rights Market User Interface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Application used by CRR Account Holders and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Counter-Parties to 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view and submit CRR market data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NMMS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Network Model Management System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ERCOT database that contains a model of the ERCOT interconnection; basis for applications used in reliability, market analysis and system planning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Outage Scheduler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Application used by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TSPs and QSEs 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to submit outage notices or requests for outages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9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MarkeTrak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Application used by ERCOT,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LSEs, 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and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</a:rPr>
                        <a:t>TDSPs 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to track retail market issues and data discrepancies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ICCP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Inter-Control Center Communications Protocol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Real-time data exchange protocol that provides features for data transfer, monitoring and control over WANs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WAN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Wide Area Network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Telecommunications network over a geographical distance for computer networking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EMS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Energy Management System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System of computer-aided tools used by ERCOT operators to monitor and control generation and transmission on the ERCOT Grid.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CITRIX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Software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that allows users to access applications without installing application on the end-user’s device.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SOTEEMS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Operations Test Environment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the Energy Management System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environment used by TSPs to view the current ERCOT System model.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WebFG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user interface used by TSPs to access the SOTEEMS – Accessed through CITRIX.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Macomber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Map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visualization tool used by ERCOT operations, and MPs for training simulations.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APPENDIX D - Reporting </a:t>
            </a:r>
            <a:r>
              <a:rPr lang="en-US" sz="2000" dirty="0"/>
              <a:t>Requirements: E-ISAC Information </a:t>
            </a:r>
            <a:r>
              <a:rPr lang="en-US" sz="2000" dirty="0" smtClean="0"/>
              <a:t>Flow</a:t>
            </a:r>
            <a:br>
              <a:rPr lang="en-US" sz="2000" dirty="0" smtClean="0"/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43" y="758757"/>
            <a:ext cx="8534400" cy="48307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43" y="5715000"/>
            <a:ext cx="1828800" cy="538921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NPRR928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			Noted MP concerns: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FF0000"/>
                </a:solidFill>
              </a:rPr>
              <a:t>PRS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FF0000"/>
                </a:solidFill>
              </a:rPr>
              <a:t>CIPWG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31692"/>
              </p:ext>
            </p:extLst>
          </p:nvPr>
        </p:nvGraphicFramePr>
        <p:xfrm>
          <a:off x="304800" y="914400"/>
          <a:ext cx="85344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713"/>
                <a:gridCol w="7198687"/>
              </a:tblGrid>
              <a:tr h="3496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03/20/2019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NPRR928 Posted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6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04/10/2019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ERCOT Comments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6470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04/11/2019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Protocol Revisions Subcommittee (PRS)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Discussion: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Good concept; Definition may be too broad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Why not “Cyber Security” instead of “Cybersecurity”?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Emailing a form may not be secure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Examples in form do not match definition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State legislation may address the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Many undefined “problems”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080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05/03/2019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Critical Infrastructure Protection Working Group (CIPWG)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Discussion: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Can ERCOT utilize E-ISAC for reporting?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Timing requirement for reporting: Suggested change from “immediate” notification to “as soon as practicable”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Should Interconnecting Entities (IEs) be subject to NPRR928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Delete examples from the notification form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</a:rPr>
                        <a:t>Form appears burdensome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609600"/>
            <a:ext cx="6324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AEC7"/>
                </a:solidFill>
              </a:rPr>
              <a:t>Texas </a:t>
            </a:r>
            <a:r>
              <a:rPr lang="en-US" sz="2400" b="1" dirty="0">
                <a:solidFill>
                  <a:srgbClr val="00AEC7"/>
                </a:solidFill>
              </a:rPr>
              <a:t>Legislation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86</a:t>
            </a:r>
            <a:r>
              <a:rPr lang="en-US" sz="1600" b="1" baseline="30000" dirty="0">
                <a:solidFill>
                  <a:schemeClr val="tx2"/>
                </a:solidFill>
              </a:rPr>
              <a:t>th</a:t>
            </a:r>
            <a:r>
              <a:rPr lang="en-US" sz="1600" b="1" dirty="0">
                <a:solidFill>
                  <a:schemeClr val="tx2"/>
                </a:solidFill>
              </a:rPr>
              <a:t> Legislature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22"/>
          <a:stretch/>
        </p:blipFill>
        <p:spPr>
          <a:xfrm>
            <a:off x="1828800" y="1611086"/>
            <a:ext cx="6705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Legislation — 86</a:t>
            </a:r>
            <a:r>
              <a:rPr lang="en-US" baseline="30000" dirty="0" smtClean="0"/>
              <a:t>th</a:t>
            </a:r>
            <a:r>
              <a:rPr lang="en-US" dirty="0" smtClean="0"/>
              <a:t>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0882"/>
            <a:ext cx="8482445" cy="5427518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rgbClr val="00ACC8"/>
                </a:solidFill>
              </a:rPr>
              <a:t>Senate Bill 64 (Cybersecurity for Information Resources)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/>
              <a:t>Effective 9/1/19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Public Utility Commission of Texas (Commission) to establish a program to monitor cybersecurity efforts among utilities that provides guidance on cybersecurity best practices and facilitates the sharing of information between utilities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Requires ERCOT to conduct an internal cybersecurity risk assessment and submit an annual report to the Commission regarding compliance with applicable cybersecurity and information security laws 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rgbClr val="00ACC8"/>
                </a:solidFill>
              </a:rPr>
              <a:t>Senate Bill 475 (Grid Security Council)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/>
              <a:t>Effective Immediately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Establishes </a:t>
            </a:r>
            <a:r>
              <a:rPr lang="en-US" sz="1400" dirty="0"/>
              <a:t>the Texas Electric Grid Security </a:t>
            </a:r>
            <a:r>
              <a:rPr lang="en-US" sz="1400" dirty="0" smtClean="0"/>
              <a:t>Council; Council to facilitate </a:t>
            </a:r>
            <a:r>
              <a:rPr lang="en-US" sz="1400" dirty="0"/>
              <a:t>the creation, aggregation, coordination, and dissemination of best security practices for the electric </a:t>
            </a:r>
            <a:r>
              <a:rPr lang="en-US" sz="1400" dirty="0" smtClean="0"/>
              <a:t>industry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</a:pPr>
            <a:r>
              <a:rPr lang="en-US" sz="1200" dirty="0" smtClean="0"/>
              <a:t>Council: Presiding Commissioner, ERCOT CEO &amp; Governor (or designated representative)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 smtClean="0">
                <a:solidFill>
                  <a:srgbClr val="00ACC8"/>
                </a:solidFill>
              </a:rPr>
              <a:t>Senate Bill 936 (Cybersecurity Monitor)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Effective 9/1/19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Requires engagement of a Cybersecurity </a:t>
            </a:r>
            <a:r>
              <a:rPr lang="en-US" sz="1400" dirty="0"/>
              <a:t>M</a:t>
            </a:r>
            <a:r>
              <a:rPr lang="en-US" sz="1400" dirty="0" smtClean="0"/>
              <a:t>onitor to: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Manage cybersecurity outreach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Facilitate best practices and training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Review voluntary self-assessments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Research and develop best practices for cybersecurity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Report to the Commission on cybersecurity preparedness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625683" y="4038600"/>
            <a:ext cx="2209800" cy="21916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66CEDD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Recent Texas legislation did not materially impact NPRR928.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0AEC7"/>
                </a:solidFill>
              </a:rPr>
              <a:t>Access to </a:t>
            </a:r>
            <a:r>
              <a:rPr lang="en-US" sz="3200" b="1" dirty="0" smtClean="0">
                <a:solidFill>
                  <a:srgbClr val="00AEC7"/>
                </a:solidFill>
              </a:rPr>
              <a:t>ERCOT </a:t>
            </a:r>
            <a:r>
              <a:rPr lang="en-US" sz="3200" b="1" dirty="0">
                <a:solidFill>
                  <a:srgbClr val="00AEC7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0058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ERCOT System Access Under NPRR928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3F48C1-AB53-4CB3-9C09-1DAF37A6D371}"/>
              </a:ext>
            </a:extLst>
          </p:cNvPr>
          <p:cNvSpPr/>
          <p:nvPr/>
        </p:nvSpPr>
        <p:spPr>
          <a:xfrm>
            <a:off x="3263577" y="1008076"/>
            <a:ext cx="284995" cy="5030579"/>
          </a:xfrm>
          <a:prstGeom prst="rect">
            <a:avLst/>
          </a:prstGeom>
          <a:pattFill prst="wdUpDiag">
            <a:fgClr>
              <a:srgbClr val="FFD5D5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FB577-3827-4B82-ADCE-C75A9593BF25}"/>
              </a:ext>
            </a:extLst>
          </p:cNvPr>
          <p:cNvSpPr txBox="1"/>
          <p:nvPr/>
        </p:nvSpPr>
        <p:spPr>
          <a:xfrm rot="16200000">
            <a:off x="2932417" y="3422507"/>
            <a:ext cx="947315" cy="201718"/>
          </a:xfrm>
          <a:prstGeom prst="rect">
            <a:avLst/>
          </a:prstGeom>
          <a:solidFill>
            <a:srgbClr val="FF717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314405" y="3689746"/>
            <a:ext cx="1406346" cy="1657805"/>
          </a:xfrm>
          <a:prstGeom prst="roundRect">
            <a:avLst/>
          </a:prstGeom>
          <a:solidFill>
            <a:srgbClr val="FFE6CC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MIS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(via Digital Cert)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968767" y="3958332"/>
            <a:ext cx="1699658" cy="1104148"/>
          </a:xfrm>
          <a:prstGeom prst="rect">
            <a:avLst/>
          </a:prstGeom>
          <a:solidFill>
            <a:srgbClr val="FFE6CC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MMS</a:t>
            </a:r>
          </a:p>
          <a:p>
            <a:r>
              <a:rPr lang="en-US" sz="800" dirty="0">
                <a:solidFill>
                  <a:schemeClr val="tx2"/>
                </a:solidFill>
              </a:rPr>
              <a:t>Outage Scheduler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CRR </a:t>
            </a:r>
            <a:r>
              <a:rPr lang="en-US" sz="800" dirty="0">
                <a:solidFill>
                  <a:schemeClr val="tx2"/>
                </a:solidFill>
              </a:rPr>
              <a:t>MUI</a:t>
            </a:r>
          </a:p>
          <a:p>
            <a:r>
              <a:rPr lang="en-US" sz="800" dirty="0">
                <a:solidFill>
                  <a:schemeClr val="tx2"/>
                </a:solidFill>
              </a:rPr>
              <a:t>NMMS</a:t>
            </a:r>
          </a:p>
          <a:p>
            <a:r>
              <a:rPr lang="en-US" sz="675" dirty="0">
                <a:solidFill>
                  <a:schemeClr val="tx2"/>
                </a:solidFill>
              </a:rPr>
              <a:t>MarkeTrak </a:t>
            </a:r>
            <a:r>
              <a:rPr lang="en-US" sz="600" dirty="0">
                <a:solidFill>
                  <a:schemeClr val="tx2"/>
                </a:solidFill>
              </a:rPr>
              <a:t>(Retail Transaction Resolution)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Service Requests</a:t>
            </a:r>
          </a:p>
          <a:p>
            <a:r>
              <a:rPr lang="en-US" sz="675" dirty="0">
                <a:solidFill>
                  <a:schemeClr val="tx2"/>
                </a:solidFill>
              </a:rPr>
              <a:t>Settlement/Billing Dispute Resolution</a:t>
            </a:r>
          </a:p>
          <a:p>
            <a:r>
              <a:rPr lang="en-US" sz="675" dirty="0">
                <a:solidFill>
                  <a:schemeClr val="tx2"/>
                </a:solidFill>
              </a:rPr>
              <a:t>MP Data Extracts/Reports</a:t>
            </a:r>
          </a:p>
          <a:p>
            <a:r>
              <a:rPr lang="en-US" sz="675" dirty="0">
                <a:solidFill>
                  <a:schemeClr val="tx2"/>
                </a:solidFill>
              </a:rPr>
              <a:t>Testing Sites (SOTE,MOTE,RMTE)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457200" y="990600"/>
            <a:ext cx="1191430" cy="510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2"/>
                </a:solidFill>
              </a:rPr>
              <a:t>Market Participant</a:t>
            </a:r>
            <a:endParaRPr lang="en-US" sz="1050" dirty="0">
              <a:solidFill>
                <a:schemeClr val="tx2"/>
              </a:solidFill>
            </a:endParaRP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Access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to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ERCOT Systems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xmlns="" id="{6F680281-35EC-43FA-BDA0-D514C8E90AE5}"/>
              </a:ext>
            </a:extLst>
          </p:cNvPr>
          <p:cNvSpPr/>
          <p:nvPr/>
        </p:nvSpPr>
        <p:spPr>
          <a:xfrm>
            <a:off x="5277295" y="5536830"/>
            <a:ext cx="1409683" cy="501825"/>
          </a:xfrm>
          <a:prstGeom prst="roundRect">
            <a:avLst/>
          </a:prstGeom>
          <a:solidFill>
            <a:srgbClr val="CCEFF4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ICCP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17FC14-B1B4-41B6-B804-6EE30C655A78}"/>
              </a:ext>
            </a:extLst>
          </p:cNvPr>
          <p:cNvSpPr txBox="1"/>
          <p:nvPr/>
        </p:nvSpPr>
        <p:spPr>
          <a:xfrm>
            <a:off x="6971755" y="5679230"/>
            <a:ext cx="1704639" cy="217023"/>
          </a:xfrm>
          <a:prstGeom prst="rect">
            <a:avLst/>
          </a:prstGeom>
          <a:solidFill>
            <a:srgbClr val="CCEFF4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EMS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91541" y="2073575"/>
            <a:ext cx="842734" cy="576689"/>
          </a:xfrm>
          <a:prstGeom prst="round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Internet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(all MP types)</a:t>
            </a:r>
          </a:p>
        </p:txBody>
      </p:sp>
      <p:cxnSp>
        <p:nvCxnSpPr>
          <p:cNvPr id="36" name="Elbow Connector 35"/>
          <p:cNvCxnSpPr/>
          <p:nvPr/>
        </p:nvCxnSpPr>
        <p:spPr>
          <a:xfrm>
            <a:off x="2934275" y="2541482"/>
            <a:ext cx="2380132" cy="157798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2934277" y="4780856"/>
            <a:ext cx="2379143" cy="404968"/>
          </a:xfrm>
          <a:prstGeom prst="bentConnector3">
            <a:avLst>
              <a:gd name="adj1" fmla="val 50913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3" idx="1"/>
          </p:cNvCxnSpPr>
          <p:nvPr/>
        </p:nvCxnSpPr>
        <p:spPr>
          <a:xfrm>
            <a:off x="2934275" y="5375107"/>
            <a:ext cx="2343020" cy="412637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>
            <a:off x="1630370" y="5281879"/>
            <a:ext cx="461170" cy="1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0" idx="3"/>
          </p:cNvCxnSpPr>
          <p:nvPr/>
        </p:nvCxnSpPr>
        <p:spPr>
          <a:xfrm>
            <a:off x="2934275" y="2361921"/>
            <a:ext cx="2414976" cy="266126"/>
          </a:xfrm>
          <a:prstGeom prst="bentConnector3">
            <a:avLst>
              <a:gd name="adj1" fmla="val 66634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2934274" y="1944220"/>
            <a:ext cx="2404137" cy="313173"/>
          </a:xfrm>
          <a:prstGeom prst="bentConnector3">
            <a:avLst>
              <a:gd name="adj1" fmla="val 66709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934275" y="1257214"/>
            <a:ext cx="2414976" cy="922276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30" idx="1"/>
          </p:cNvCxnSpPr>
          <p:nvPr/>
        </p:nvCxnSpPr>
        <p:spPr>
          <a:xfrm>
            <a:off x="1630370" y="2361920"/>
            <a:ext cx="461170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2924641" y="2461257"/>
            <a:ext cx="2423403" cy="780591"/>
          </a:xfrm>
          <a:prstGeom prst="bentConnector3">
            <a:avLst>
              <a:gd name="adj1" fmla="val 57616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701643" y="1944222"/>
            <a:ext cx="267907" cy="4558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12483" y="2628045"/>
            <a:ext cx="257067" cy="1180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720909" y="3275321"/>
            <a:ext cx="248641" cy="25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" idx="3"/>
            <a:endCxn id="8" idx="1"/>
          </p:cNvCxnSpPr>
          <p:nvPr/>
        </p:nvCxnSpPr>
        <p:spPr>
          <a:xfrm flipV="1">
            <a:off x="6720751" y="4510406"/>
            <a:ext cx="248016" cy="824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3" idx="3"/>
            <a:endCxn id="14" idx="1"/>
          </p:cNvCxnSpPr>
          <p:nvPr/>
        </p:nvCxnSpPr>
        <p:spPr>
          <a:xfrm flipV="1">
            <a:off x="6686978" y="5787742"/>
            <a:ext cx="284777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712483" y="1257213"/>
            <a:ext cx="257067" cy="7173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337761" y="2971820"/>
            <a:ext cx="1363232" cy="498275"/>
          </a:xfrm>
          <a:prstGeom prst="round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Citrix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(Digital Cert)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971756" y="3056476"/>
            <a:ext cx="1704639" cy="461665"/>
          </a:xfrm>
          <a:prstGeom prst="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Macomber Map</a:t>
            </a:r>
          </a:p>
          <a:p>
            <a:r>
              <a:rPr lang="en-US" sz="800" dirty="0">
                <a:solidFill>
                  <a:schemeClr val="tx2"/>
                </a:solidFill>
              </a:rPr>
              <a:t>SOTEEMS</a:t>
            </a:r>
          </a:p>
          <a:p>
            <a:r>
              <a:rPr lang="en-US" sz="800" dirty="0">
                <a:solidFill>
                  <a:schemeClr val="tx2"/>
                </a:solidFill>
              </a:rPr>
              <a:t>WebFG</a:t>
            </a: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351913" y="2340584"/>
            <a:ext cx="1363232" cy="517740"/>
          </a:xfrm>
          <a:prstGeom prst="round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MFA Applications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(Login/Password/Other)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963786" y="2446009"/>
            <a:ext cx="1704639" cy="338554"/>
          </a:xfrm>
          <a:prstGeom prst="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RIOO-IS (including IEs)</a:t>
            </a:r>
          </a:p>
          <a:p>
            <a:r>
              <a:rPr lang="en-US" sz="800" dirty="0">
                <a:solidFill>
                  <a:schemeClr val="tx2"/>
                </a:solidFill>
              </a:rPr>
              <a:t>FlighTrak</a:t>
            </a: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332648" y="1018964"/>
            <a:ext cx="1363232" cy="498275"/>
          </a:xfrm>
          <a:prstGeom prst="round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Public Website (Login/Password)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963786" y="1119468"/>
            <a:ext cx="1704639" cy="461665"/>
          </a:xfrm>
          <a:prstGeom prst="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Texas Renewable Energy Credit Account</a:t>
            </a:r>
          </a:p>
          <a:p>
            <a:r>
              <a:rPr lang="en-US" sz="800" dirty="0">
                <a:solidFill>
                  <a:schemeClr val="tx2"/>
                </a:solidFill>
              </a:rPr>
              <a:t>(</a:t>
            </a:r>
            <a:r>
              <a:rPr lang="en-US" sz="800" u="sng" dirty="0">
                <a:solidFill>
                  <a:schemeClr val="tx2"/>
                </a:solidFill>
              </a:rPr>
              <a:t>www.texasrenewables.com</a:t>
            </a:r>
            <a:r>
              <a:rPr lang="en-US" sz="800" dirty="0">
                <a:solidFill>
                  <a:schemeClr val="tx2"/>
                </a:solidFill>
              </a:rPr>
              <a:t>)</a:t>
            </a:r>
            <a:endParaRPr lang="en-US" sz="800" u="sng" dirty="0">
              <a:solidFill>
                <a:schemeClr val="tx2"/>
              </a:solidFill>
            </a:endParaRPr>
          </a:p>
        </p:txBody>
      </p:sp>
      <p:sp>
        <p:nvSpPr>
          <p:cNvPr id="51" name="Rectangle: Rounded Corners 4">
            <a:extLst>
              <a:ext uri="{FF2B5EF4-FFF2-40B4-BE49-F238E27FC236}">
                <a16:creationId xmlns:a16="http://schemas.microsoft.com/office/drawing/2014/main" xmlns="" id="{4B19C9C0-13C0-477C-9C71-602230BCA7C7}"/>
              </a:ext>
            </a:extLst>
          </p:cNvPr>
          <p:cNvSpPr/>
          <p:nvPr/>
        </p:nvSpPr>
        <p:spPr>
          <a:xfrm>
            <a:off x="5343487" y="1700635"/>
            <a:ext cx="1363232" cy="502584"/>
          </a:xfrm>
          <a:prstGeom prst="round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EDI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(ANSI ASC X12)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726B80E-48F9-4A05-92D7-7E6B6D6F7D2B}"/>
              </a:ext>
            </a:extLst>
          </p:cNvPr>
          <p:cNvSpPr txBox="1"/>
          <p:nvPr/>
        </p:nvSpPr>
        <p:spPr>
          <a:xfrm>
            <a:off x="6963786" y="1857362"/>
            <a:ext cx="1704639" cy="217023"/>
          </a:xfrm>
          <a:prstGeom prst="rect">
            <a:avLst/>
          </a:prstGeom>
          <a:solidFill>
            <a:srgbClr val="E0DEF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Retail Transactions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090398" y="5072737"/>
            <a:ext cx="845187" cy="518109"/>
          </a:xfrm>
          <a:prstGeom prst="roundRect">
            <a:avLst/>
          </a:prstGeom>
          <a:solidFill>
            <a:srgbClr val="CCEFF4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WAN</a:t>
            </a:r>
          </a:p>
          <a:p>
            <a:pPr algn="ctr"/>
            <a:r>
              <a:rPr lang="en-US" sz="825" dirty="0">
                <a:solidFill>
                  <a:schemeClr val="tx2"/>
                </a:solidFill>
              </a:rPr>
              <a:t>(QSEs</a:t>
            </a:r>
            <a:r>
              <a:rPr lang="en-US" sz="825" dirty="0" smtClean="0">
                <a:solidFill>
                  <a:schemeClr val="tx2"/>
                </a:solidFill>
              </a:rPr>
              <a:t>/</a:t>
            </a:r>
            <a:br>
              <a:rPr lang="en-US" sz="825" dirty="0" smtClean="0">
                <a:solidFill>
                  <a:schemeClr val="tx2"/>
                </a:solidFill>
              </a:rPr>
            </a:br>
            <a:r>
              <a:rPr lang="en-US" sz="825" dirty="0" smtClean="0">
                <a:solidFill>
                  <a:schemeClr val="tx2"/>
                </a:solidFill>
              </a:rPr>
              <a:t>TDSPs</a:t>
            </a:r>
            <a:r>
              <a:rPr lang="en-US" sz="825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23094" y="6216189"/>
            <a:ext cx="2220906" cy="24622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Appendix C for Acronym Key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ln w="12700">
            <a:noFill/>
          </a:ln>
        </p:spPr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5067</Words>
  <Application>Microsoft Office PowerPoint</Application>
  <PresentationFormat>On-screen Show (4:3)</PresentationFormat>
  <Paragraphs>845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NPRR928, Cybersecurity Incident Notification</vt:lpstr>
      <vt:lpstr>Summary of NPRR928</vt:lpstr>
      <vt:lpstr>History of NPRR928</vt:lpstr>
      <vt:lpstr>PowerPoint Presentation</vt:lpstr>
      <vt:lpstr>Texas Legislation — 86th Legislature</vt:lpstr>
      <vt:lpstr>PowerPoint Presentation</vt:lpstr>
      <vt:lpstr>ERCOT System Access Under NPRR928</vt:lpstr>
      <vt:lpstr>PowerPoint Presentation</vt:lpstr>
      <vt:lpstr>ERCOT MPs Registered with NERC</vt:lpstr>
      <vt:lpstr>Definition – NPRR928</vt:lpstr>
      <vt:lpstr>Definition – NPRR928</vt:lpstr>
      <vt:lpstr>Definitions – NERC CIP-008-5*</vt:lpstr>
      <vt:lpstr>Definitions – NERC CIP-008-5</vt:lpstr>
      <vt:lpstr>PowerPoint Presentation</vt:lpstr>
      <vt:lpstr>Reporting Requirements: NPRR928 Information Flow</vt:lpstr>
      <vt:lpstr>Reporting Requirements: E-ISAC Information Flow</vt:lpstr>
      <vt:lpstr>ERCOT Systems Subject to CIP-008-5</vt:lpstr>
      <vt:lpstr>PowerPoint Presentation</vt:lpstr>
      <vt:lpstr>Protected Information</vt:lpstr>
      <vt:lpstr>Disclosure Exception</vt:lpstr>
      <vt:lpstr>Governmental Cybersecurity Oversight Agency Examples </vt:lpstr>
      <vt:lpstr>Cybersecurity Contact </vt:lpstr>
      <vt:lpstr>Market Notice</vt:lpstr>
      <vt:lpstr>Market Notice Example</vt:lpstr>
      <vt:lpstr>Cybersecurity Incident Notification</vt:lpstr>
      <vt:lpstr>Cybersecurity Incident Notification (Form)</vt:lpstr>
      <vt:lpstr>PowerPoint Presentation</vt:lpstr>
      <vt:lpstr>Example 1: Ransomware</vt:lpstr>
      <vt:lpstr>Example 1: Ransomware</vt:lpstr>
      <vt:lpstr>Example 2: Distributed Denial of Service (DDOS)</vt:lpstr>
      <vt:lpstr>Example 2: Distributed Denial of Service (DDOS)</vt:lpstr>
      <vt:lpstr>Example 3: Insider Threat</vt:lpstr>
      <vt:lpstr>Example 3: Insider Threat</vt:lpstr>
      <vt:lpstr>Example 4: Phishing</vt:lpstr>
      <vt:lpstr>Example 4: Phishing</vt:lpstr>
      <vt:lpstr>Example 5: Unexpected Third Party System Outage</vt:lpstr>
      <vt:lpstr>Example 5: Unexpected Third Party System Outage</vt:lpstr>
      <vt:lpstr>Example 6: Stolen Credentials</vt:lpstr>
      <vt:lpstr>Example 6: Stolen Credentials</vt:lpstr>
      <vt:lpstr>PowerPoint Presentation</vt:lpstr>
      <vt:lpstr>Next Steps</vt:lpstr>
      <vt:lpstr>PowerPoint Presentation</vt:lpstr>
      <vt:lpstr>Appendix A – “Cybersecurity” as a Single Word</vt:lpstr>
      <vt:lpstr>APPENDIX B - NERC Reliability Standard CIP-008-5</vt:lpstr>
      <vt:lpstr>APPENDIX C - Acronym Key</vt:lpstr>
      <vt:lpstr>APPENDIX D - Reporting Requirements: E-ISAC Information Flow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2019-06-24T21:17:27Z</dcterms:created>
  <dcterms:modified xsi:type="dcterms:W3CDTF">2019-06-24T21:24:51Z</dcterms:modified>
</cp:coreProperties>
</file>