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700" r:id="rId5"/>
    <p:sldMasterId id="2147483702" r:id="rId6"/>
  </p:sldMasterIdLst>
  <p:notesMasterIdLst>
    <p:notesMasterId r:id="rId19"/>
  </p:notesMasterIdLst>
  <p:handoutMasterIdLst>
    <p:handoutMasterId r:id="rId20"/>
  </p:handoutMasterIdLst>
  <p:sldIdLst>
    <p:sldId id="270" r:id="rId7"/>
    <p:sldId id="572" r:id="rId8"/>
    <p:sldId id="584" r:id="rId9"/>
    <p:sldId id="585" r:id="rId10"/>
    <p:sldId id="588" r:id="rId11"/>
    <p:sldId id="587" r:id="rId12"/>
    <p:sldId id="589" r:id="rId13"/>
    <p:sldId id="575" r:id="rId14"/>
    <p:sldId id="581" r:id="rId15"/>
    <p:sldId id="586" r:id="rId16"/>
    <p:sldId id="583" r:id="rId17"/>
    <p:sldId id="59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32" d="100"/>
          <a:sy n="132" d="100"/>
        </p:scale>
        <p:origin x="876" y="13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6/21/2019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6/21/2019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10349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563112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572558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00013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www.ercot.com/services/rq/r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3"/>
          </p:nvPr>
        </p:nvSpPr>
        <p:spPr/>
        <p:txBody>
          <a:bodyPr/>
          <a:lstStyle/>
          <a:p>
            <a:r>
              <a:rPr lang="en-US" dirty="0" smtClean="0"/>
              <a:t>June 24, 2019</a:t>
            </a:r>
          </a:p>
          <a:p>
            <a:r>
              <a:rPr lang="en-US" dirty="0" smtClean="0"/>
              <a:t>WMWG Meeting</a:t>
            </a:r>
          </a:p>
        </p:txBody>
      </p:sp>
      <p:sp>
        <p:nvSpPr>
          <p:cNvPr id="5" name="Text Placeholder 4"/>
          <p:cNvSpPr>
            <a:spLocks noGrp="1"/>
          </p:cNvSpPr>
          <p:nvPr>
            <p:ph type="body" sz="quarter" idx="10"/>
          </p:nvPr>
        </p:nvSpPr>
        <p:spPr/>
        <p:txBody>
          <a:bodyPr/>
          <a:lstStyle/>
          <a:p>
            <a:r>
              <a:rPr lang="en-US" dirty="0" smtClean="0"/>
              <a:t>ERCOT Operations</a:t>
            </a:r>
            <a:endParaRPr lang="en-US" dirty="0"/>
          </a:p>
        </p:txBody>
      </p:sp>
      <p:sp>
        <p:nvSpPr>
          <p:cNvPr id="6" name="Text Placeholder 5"/>
          <p:cNvSpPr>
            <a:spLocks noGrp="1"/>
          </p:cNvSpPr>
          <p:nvPr>
            <p:ph type="body" sz="quarter" idx="11"/>
          </p:nvPr>
        </p:nvSpPr>
        <p:spPr/>
        <p:txBody>
          <a:bodyPr/>
          <a:lstStyle/>
          <a:p>
            <a:r>
              <a:rPr lang="en-US" sz="2800" cap="none" smtClean="0"/>
              <a:t>Current Telemetry </a:t>
            </a:r>
            <a:r>
              <a:rPr lang="en-US" sz="2800" cap="none" dirty="0" smtClean="0"/>
              <a:t>Validations in Resource </a:t>
            </a:r>
            <a:r>
              <a:rPr lang="en-US" sz="2800" cap="none" dirty="0"/>
              <a:t>Limit </a:t>
            </a:r>
            <a:r>
              <a:rPr lang="en-US" sz="2800" cap="none" dirty="0" smtClean="0"/>
              <a:t>Calculator</a:t>
            </a:r>
            <a:endParaRPr lang="en-US" sz="2800" cap="none" dirty="0"/>
          </a:p>
          <a:p>
            <a:endParaRPr lang="en-US" sz="2800" cap="none"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D93BD3E-1E9A-4970-A6F7-E7AC52762E0C}" type="slidenum">
              <a:rPr lang="en-US" smtClean="0"/>
              <a:pPr/>
              <a:t>10</a:t>
            </a:fld>
            <a:endParaRPr lang="en-US"/>
          </a:p>
        </p:txBody>
      </p:sp>
      <p:sp>
        <p:nvSpPr>
          <p:cNvPr id="5" name="Content Placeholder 4"/>
          <p:cNvSpPr>
            <a:spLocks noGrp="1"/>
          </p:cNvSpPr>
          <p:nvPr>
            <p:ph idx="13"/>
          </p:nvPr>
        </p:nvSpPr>
        <p:spPr/>
        <p:txBody>
          <a:bodyPr/>
          <a:lstStyle/>
          <a:p>
            <a:pPr lvl="1"/>
            <a:r>
              <a:rPr lang="en-US" sz="1400" dirty="0"/>
              <a:t>NA (0)</a:t>
            </a:r>
          </a:p>
          <a:p>
            <a:pPr lvl="1"/>
            <a:r>
              <a:rPr lang="en-US" sz="1400" dirty="0"/>
              <a:t>OUT (11)</a:t>
            </a:r>
          </a:p>
          <a:p>
            <a:pPr lvl="1"/>
            <a:r>
              <a:rPr lang="en-US" sz="1400" dirty="0"/>
              <a:t>OFFNS (12)</a:t>
            </a:r>
          </a:p>
          <a:p>
            <a:pPr lvl="1"/>
            <a:r>
              <a:rPr lang="en-US" sz="1400" dirty="0"/>
              <a:t>OFF (13)</a:t>
            </a:r>
          </a:p>
          <a:p>
            <a:pPr lvl="1"/>
            <a:r>
              <a:rPr lang="en-US" sz="1400" dirty="0"/>
              <a:t>EMR (14)</a:t>
            </a:r>
          </a:p>
          <a:p>
            <a:pPr lvl="1"/>
            <a:r>
              <a:rPr lang="en-US" sz="1400" dirty="0"/>
              <a:t>OFFQS (19)</a:t>
            </a:r>
          </a:p>
          <a:p>
            <a:pPr lvl="1"/>
            <a:r>
              <a:rPr lang="en-US" sz="1400" dirty="0"/>
              <a:t>EMRSWGR (20)</a:t>
            </a:r>
          </a:p>
          <a:p>
            <a:endParaRPr lang="en-US" b="1" dirty="0"/>
          </a:p>
        </p:txBody>
      </p:sp>
      <p:sp>
        <p:nvSpPr>
          <p:cNvPr id="3" name="Content Placeholder 2"/>
          <p:cNvSpPr>
            <a:spLocks noGrp="1"/>
          </p:cNvSpPr>
          <p:nvPr>
            <p:ph idx="1"/>
          </p:nvPr>
        </p:nvSpPr>
        <p:spPr/>
        <p:txBody>
          <a:bodyPr/>
          <a:lstStyle/>
          <a:p>
            <a:pPr lvl="1"/>
            <a:r>
              <a:rPr lang="en-US" sz="1400" dirty="0" smtClean="0"/>
              <a:t>ONRUC (1)</a:t>
            </a:r>
          </a:p>
          <a:p>
            <a:pPr lvl="1"/>
            <a:r>
              <a:rPr lang="en-US" sz="1400" dirty="0" smtClean="0"/>
              <a:t>ONREG (2)</a:t>
            </a:r>
          </a:p>
          <a:p>
            <a:pPr lvl="1"/>
            <a:r>
              <a:rPr lang="en-US" sz="1400" dirty="0" smtClean="0"/>
              <a:t>ON (3)</a:t>
            </a:r>
          </a:p>
          <a:p>
            <a:pPr lvl="1"/>
            <a:r>
              <a:rPr lang="en-US" sz="1400" dirty="0" smtClean="0"/>
              <a:t>ONDSR (4)</a:t>
            </a:r>
          </a:p>
          <a:p>
            <a:pPr lvl="1"/>
            <a:r>
              <a:rPr lang="en-US" sz="1400" dirty="0" smtClean="0"/>
              <a:t>ONOS (5)</a:t>
            </a:r>
          </a:p>
          <a:p>
            <a:pPr lvl="1"/>
            <a:r>
              <a:rPr lang="en-US" sz="1400" dirty="0" smtClean="0"/>
              <a:t>ONOSREG (6)</a:t>
            </a:r>
          </a:p>
          <a:p>
            <a:pPr lvl="1"/>
            <a:r>
              <a:rPr lang="en-US" sz="1400" dirty="0" smtClean="0"/>
              <a:t>ONDSRREG (7)</a:t>
            </a:r>
          </a:p>
          <a:p>
            <a:pPr lvl="1"/>
            <a:r>
              <a:rPr lang="en-US" sz="1400" dirty="0" smtClean="0"/>
              <a:t>ONTEST (8)</a:t>
            </a:r>
          </a:p>
          <a:p>
            <a:pPr lvl="1"/>
            <a:r>
              <a:rPr lang="en-US" sz="1400" dirty="0" smtClean="0"/>
              <a:t>ONEMR (9)</a:t>
            </a:r>
          </a:p>
          <a:p>
            <a:pPr lvl="1"/>
            <a:r>
              <a:rPr lang="en-US" sz="1400" dirty="0" smtClean="0"/>
              <a:t>ONRR (10)</a:t>
            </a:r>
          </a:p>
          <a:p>
            <a:pPr lvl="1"/>
            <a:r>
              <a:rPr lang="en-US" sz="1400" dirty="0" smtClean="0"/>
              <a:t>SHUTDOWN (15)</a:t>
            </a:r>
          </a:p>
          <a:p>
            <a:pPr lvl="1"/>
            <a:r>
              <a:rPr lang="en-US" sz="1400" dirty="0" smtClean="0"/>
              <a:t>STARTUP (16)</a:t>
            </a:r>
          </a:p>
          <a:p>
            <a:pPr lvl="1"/>
            <a:r>
              <a:rPr lang="en-US" sz="1400" dirty="0" smtClean="0"/>
              <a:t>FRRSUP (17)</a:t>
            </a:r>
          </a:p>
          <a:p>
            <a:pPr lvl="1"/>
            <a:r>
              <a:rPr lang="en-US" sz="1400" dirty="0" smtClean="0"/>
              <a:t>ONOPTOUT (18)</a:t>
            </a:r>
          </a:p>
          <a:p>
            <a:pPr marL="457200" lvl="1" indent="0">
              <a:buNone/>
            </a:pPr>
            <a:endParaRPr lang="en-US" sz="2400" dirty="0" smtClean="0"/>
          </a:p>
          <a:p>
            <a:endParaRPr lang="en-US" sz="2200" dirty="0"/>
          </a:p>
        </p:txBody>
      </p:sp>
      <p:sp>
        <p:nvSpPr>
          <p:cNvPr id="2" name="Title 1"/>
          <p:cNvSpPr>
            <a:spLocks noGrp="1"/>
          </p:cNvSpPr>
          <p:nvPr>
            <p:ph type="title"/>
          </p:nvPr>
        </p:nvSpPr>
        <p:spPr/>
        <p:txBody>
          <a:bodyPr/>
          <a:lstStyle/>
          <a:p>
            <a:r>
              <a:rPr lang="en-US" dirty="0" smtClean="0"/>
              <a:t>Generation Resource Status Codes</a:t>
            </a:r>
            <a:endParaRPr lang="en-US" dirty="0"/>
          </a:p>
        </p:txBody>
      </p:sp>
      <p:sp>
        <p:nvSpPr>
          <p:cNvPr id="7" name="TextBox 6"/>
          <p:cNvSpPr txBox="1"/>
          <p:nvPr/>
        </p:nvSpPr>
        <p:spPr>
          <a:xfrm>
            <a:off x="304799" y="5973155"/>
            <a:ext cx="8359877" cy="230832"/>
          </a:xfrm>
          <a:prstGeom prst="rect">
            <a:avLst/>
          </a:prstGeom>
          <a:noFill/>
        </p:spPr>
        <p:txBody>
          <a:bodyPr wrap="square" rtlCol="0">
            <a:spAutoFit/>
          </a:bodyPr>
          <a:lstStyle/>
          <a:p>
            <a:r>
              <a:rPr lang="en-US" sz="900" dirty="0">
                <a:solidFill>
                  <a:schemeClr val="tx2"/>
                </a:solidFill>
              </a:rPr>
              <a:t>*Refer to the </a:t>
            </a:r>
            <a:r>
              <a:rPr lang="en-US" sz="900" dirty="0">
                <a:solidFill>
                  <a:schemeClr val="tx2"/>
                </a:solidFill>
                <a:hlinkClick r:id="rId3"/>
              </a:rPr>
              <a:t>ERCOT Nodal ICCP Communications </a:t>
            </a:r>
            <a:r>
              <a:rPr lang="en-US" sz="900" dirty="0" smtClean="0">
                <a:solidFill>
                  <a:schemeClr val="tx2"/>
                </a:solidFill>
                <a:hlinkClick r:id="rId3"/>
              </a:rPr>
              <a:t>Handbook</a:t>
            </a:r>
            <a:r>
              <a:rPr lang="en-US" sz="900" dirty="0" smtClean="0">
                <a:solidFill>
                  <a:schemeClr val="tx2"/>
                </a:solidFill>
              </a:rPr>
              <a:t> Section </a:t>
            </a:r>
            <a:r>
              <a:rPr lang="en-US" sz="900" dirty="0">
                <a:solidFill>
                  <a:schemeClr val="tx2"/>
                </a:solidFill>
              </a:rPr>
              <a:t>4.5.2 for more information on Resource Status Codes: </a:t>
            </a:r>
            <a:r>
              <a:rPr lang="en-US" sz="900" dirty="0">
                <a:solidFill>
                  <a:schemeClr val="tx2"/>
                </a:solidFill>
                <a:hlinkClick r:id="rId3"/>
              </a:rPr>
              <a:t>http://</a:t>
            </a:r>
            <a:r>
              <a:rPr lang="en-US" sz="900" dirty="0" smtClean="0">
                <a:solidFill>
                  <a:schemeClr val="tx2"/>
                </a:solidFill>
                <a:hlinkClick r:id="rId3"/>
              </a:rPr>
              <a:t>www.ercot.com/services/rq/re</a:t>
            </a:r>
            <a:endParaRPr lang="en-US" sz="900" dirty="0">
              <a:solidFill>
                <a:schemeClr val="tx2"/>
              </a:solidFill>
            </a:endParaRPr>
          </a:p>
        </p:txBody>
      </p:sp>
    </p:spTree>
    <p:extLst>
      <p:ext uri="{BB962C8B-B14F-4D97-AF65-F5344CB8AC3E}">
        <p14:creationId xmlns:p14="http://schemas.microsoft.com/office/powerpoint/2010/main" val="1361816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RLC Ancillary Service and Dispatch Calculations</a:t>
            </a:r>
            <a:endParaRPr lang="en-US" sz="2400" dirty="0"/>
          </a:p>
        </p:txBody>
      </p:sp>
      <p:sp>
        <p:nvSpPr>
          <p:cNvPr id="10" name="Content Placeholder 2"/>
          <p:cNvSpPr>
            <a:spLocks noGrp="1"/>
          </p:cNvSpPr>
          <p:nvPr>
            <p:ph idx="1"/>
          </p:nvPr>
        </p:nvSpPr>
        <p:spPr/>
        <p:txBody>
          <a:bodyPr/>
          <a:lstStyle/>
          <a:p>
            <a:pPr marL="0" indent="0">
              <a:buNone/>
            </a:pPr>
            <a:r>
              <a:rPr lang="en-US" sz="2400" dirty="0" smtClean="0"/>
              <a:t>HASL</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pic>
        <p:nvPicPr>
          <p:cNvPr id="6" name="Picture 5"/>
          <p:cNvPicPr>
            <a:picLocks noChangeAspect="1"/>
          </p:cNvPicPr>
          <p:nvPr/>
        </p:nvPicPr>
        <p:blipFill>
          <a:blip r:embed="rId3"/>
          <a:stretch>
            <a:fillRect/>
          </a:stretch>
        </p:blipFill>
        <p:spPr>
          <a:xfrm>
            <a:off x="533400" y="1362267"/>
            <a:ext cx="3123809" cy="1590476"/>
          </a:xfrm>
          <a:prstGeom prst="rect">
            <a:avLst/>
          </a:prstGeom>
        </p:spPr>
      </p:pic>
      <p:pic>
        <p:nvPicPr>
          <p:cNvPr id="7" name="Picture 6"/>
          <p:cNvPicPr>
            <a:picLocks noChangeAspect="1"/>
          </p:cNvPicPr>
          <p:nvPr/>
        </p:nvPicPr>
        <p:blipFill>
          <a:blip r:embed="rId4"/>
          <a:stretch>
            <a:fillRect/>
          </a:stretch>
        </p:blipFill>
        <p:spPr>
          <a:xfrm>
            <a:off x="4795351" y="1362267"/>
            <a:ext cx="2780952" cy="400000"/>
          </a:xfrm>
          <a:prstGeom prst="rect">
            <a:avLst/>
          </a:prstGeom>
        </p:spPr>
      </p:pic>
      <p:pic>
        <p:nvPicPr>
          <p:cNvPr id="8" name="Picture 7"/>
          <p:cNvPicPr>
            <a:picLocks noChangeAspect="1"/>
          </p:cNvPicPr>
          <p:nvPr/>
        </p:nvPicPr>
        <p:blipFill>
          <a:blip r:embed="rId5"/>
          <a:stretch>
            <a:fillRect/>
          </a:stretch>
        </p:blipFill>
        <p:spPr>
          <a:xfrm>
            <a:off x="533400" y="3519531"/>
            <a:ext cx="2333333" cy="2600000"/>
          </a:xfrm>
          <a:prstGeom prst="rect">
            <a:avLst/>
          </a:prstGeom>
        </p:spPr>
      </p:pic>
      <p:pic>
        <p:nvPicPr>
          <p:cNvPr id="9" name="Picture 8"/>
          <p:cNvPicPr>
            <a:picLocks noChangeAspect="1"/>
          </p:cNvPicPr>
          <p:nvPr/>
        </p:nvPicPr>
        <p:blipFill>
          <a:blip r:embed="rId6"/>
          <a:stretch>
            <a:fillRect/>
          </a:stretch>
        </p:blipFill>
        <p:spPr>
          <a:xfrm>
            <a:off x="4790589" y="3519531"/>
            <a:ext cx="2790476" cy="2114286"/>
          </a:xfrm>
          <a:prstGeom prst="rect">
            <a:avLst/>
          </a:prstGeom>
        </p:spPr>
      </p:pic>
      <p:sp>
        <p:nvSpPr>
          <p:cNvPr id="11" name="Content Placeholder 2"/>
          <p:cNvSpPr txBox="1">
            <a:spLocks/>
          </p:cNvSpPr>
          <p:nvPr/>
        </p:nvSpPr>
        <p:spPr>
          <a:xfrm>
            <a:off x="381000" y="306233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HDL</a:t>
            </a:r>
            <a:endParaRPr lang="en-US" sz="2200" dirty="0"/>
          </a:p>
        </p:txBody>
      </p:sp>
      <p:sp>
        <p:nvSpPr>
          <p:cNvPr id="12" name="Content Placeholder 2"/>
          <p:cNvSpPr txBox="1">
            <a:spLocks/>
          </p:cNvSpPr>
          <p:nvPr/>
        </p:nvSpPr>
        <p:spPr>
          <a:xfrm>
            <a:off x="4560570" y="306233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LDL</a:t>
            </a:r>
            <a:endParaRPr lang="en-US" sz="2200" dirty="0"/>
          </a:p>
        </p:txBody>
      </p:sp>
      <p:sp>
        <p:nvSpPr>
          <p:cNvPr id="13" name="Content Placeholder 2"/>
          <p:cNvSpPr txBox="1">
            <a:spLocks/>
          </p:cNvSpPr>
          <p:nvPr/>
        </p:nvSpPr>
        <p:spPr>
          <a:xfrm>
            <a:off x="4564380" y="914401"/>
            <a:ext cx="1143000"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LASL</a:t>
            </a:r>
            <a:endParaRPr lang="en-US" sz="2200" dirty="0"/>
          </a:p>
        </p:txBody>
      </p:sp>
    </p:spTree>
    <p:extLst>
      <p:ext uri="{BB962C8B-B14F-4D97-AF65-F5344CB8AC3E}">
        <p14:creationId xmlns:p14="http://schemas.microsoft.com/office/powerpoint/2010/main" val="616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Alarms from RLC</a:t>
            </a:r>
            <a:endParaRPr lang="en-US" dirty="0"/>
          </a:p>
        </p:txBody>
      </p:sp>
      <p:sp>
        <p:nvSpPr>
          <p:cNvPr id="3" name="Content Placeholder 2"/>
          <p:cNvSpPr>
            <a:spLocks noGrp="1"/>
          </p:cNvSpPr>
          <p:nvPr>
            <p:ph idx="1"/>
          </p:nvPr>
        </p:nvSpPr>
        <p:spPr/>
        <p:txBody>
          <a:bodyPr/>
          <a:lstStyle/>
          <a:p>
            <a:r>
              <a:rPr lang="en-US" sz="1600" dirty="0" smtClean="0"/>
              <a:t>RLC issues the followings alarms as a result of its data sanity checks.</a:t>
            </a:r>
            <a:endParaRPr lang="en-US" sz="1600" dirty="0"/>
          </a:p>
          <a:p>
            <a:pPr lvl="1"/>
            <a:r>
              <a:rPr lang="en-US" sz="1100" dirty="0"/>
              <a:t>HSL – LSL is &lt; AS RESP</a:t>
            </a:r>
          </a:p>
          <a:p>
            <a:pPr lvl="1"/>
            <a:r>
              <a:rPr lang="en-US" sz="1100" dirty="0"/>
              <a:t>Alert: TEL HSL BELOW 0</a:t>
            </a:r>
          </a:p>
          <a:p>
            <a:pPr lvl="1"/>
            <a:r>
              <a:rPr lang="en-US" sz="1100" dirty="0"/>
              <a:t>Alert: TEL LSL BELOW 0</a:t>
            </a:r>
          </a:p>
          <a:p>
            <a:pPr lvl="1"/>
            <a:r>
              <a:rPr lang="en-US" sz="1100" dirty="0"/>
              <a:t>Alert: INVALID HSL SUM</a:t>
            </a:r>
          </a:p>
          <a:p>
            <a:pPr lvl="1"/>
            <a:r>
              <a:rPr lang="en-US" sz="1100" dirty="0"/>
              <a:t>Alert: SCEDURR BELOW 0</a:t>
            </a:r>
          </a:p>
          <a:p>
            <a:pPr lvl="1"/>
            <a:r>
              <a:rPr lang="en-US" sz="1100" dirty="0"/>
              <a:t>Alert: INVALID CC CONFIG</a:t>
            </a:r>
          </a:p>
          <a:p>
            <a:pPr lvl="1"/>
            <a:r>
              <a:rPr lang="en-US" sz="1100" dirty="0"/>
              <a:t>Alert: SUSPECT TEL HDL=LDL=MW</a:t>
            </a:r>
          </a:p>
          <a:p>
            <a:pPr lvl="1"/>
            <a:r>
              <a:rPr lang="en-US" sz="1100" dirty="0"/>
              <a:t>Alert: INVALID TEL HSL OR LSL</a:t>
            </a:r>
          </a:p>
          <a:p>
            <a:pPr lvl="1"/>
            <a:r>
              <a:rPr lang="en-US" sz="1100" dirty="0"/>
              <a:t>Alert: INVALID TEL RST</a:t>
            </a:r>
          </a:p>
          <a:p>
            <a:pPr lvl="1"/>
            <a:r>
              <a:rPr lang="en-US" sz="1100" dirty="0"/>
              <a:t>Alert: INCONSIST RST AND MW</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2050998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RLC Overview</a:t>
            </a:r>
            <a:endParaRPr lang="en-US" sz="2400" dirty="0"/>
          </a:p>
        </p:txBody>
      </p:sp>
      <p:sp>
        <p:nvSpPr>
          <p:cNvPr id="3" name="Content Placeholder 2"/>
          <p:cNvSpPr>
            <a:spLocks noGrp="1"/>
          </p:cNvSpPr>
          <p:nvPr>
            <p:ph idx="1"/>
          </p:nvPr>
        </p:nvSpPr>
        <p:spPr>
          <a:xfrm>
            <a:off x="397322" y="4000642"/>
            <a:ext cx="8214360" cy="1905821"/>
          </a:xfrm>
        </p:spPr>
        <p:txBody>
          <a:bodyPr/>
          <a:lstStyle/>
          <a:p>
            <a:pPr lvl="0"/>
            <a:r>
              <a:rPr lang="en-US" sz="1600" dirty="0" smtClean="0"/>
              <a:t>Protocol </a:t>
            </a:r>
            <a:r>
              <a:rPr lang="en-US" sz="1600" dirty="0"/>
              <a:t>Section </a:t>
            </a:r>
            <a:r>
              <a:rPr lang="en-US" sz="1600" dirty="0" smtClean="0"/>
              <a:t>6.5.7.2</a:t>
            </a:r>
            <a:r>
              <a:rPr lang="en-US" sz="1600" dirty="0"/>
              <a:t> </a:t>
            </a:r>
            <a:r>
              <a:rPr lang="en-US" sz="1600" dirty="0" smtClean="0"/>
              <a:t>drives the calculations and monitoring built into RLC today.</a:t>
            </a:r>
          </a:p>
          <a:p>
            <a:pPr lvl="0"/>
            <a:r>
              <a:rPr lang="en-US" sz="1600" dirty="0" smtClean="0"/>
              <a:t>RLC executes every 4 seconds.</a:t>
            </a:r>
          </a:p>
          <a:p>
            <a:pPr lvl="0"/>
            <a:r>
              <a:rPr lang="en-US" sz="1600" dirty="0" smtClean="0"/>
              <a:t>RLC uses telemetry from QSEs to compute limits such as HDL, LDL, HASL and LASL. These limits are then sent to MMS/SCED.</a:t>
            </a:r>
          </a:p>
          <a:p>
            <a:pPr lvl="1"/>
            <a:r>
              <a:rPr lang="en-US" sz="1600" dirty="0" smtClean="0"/>
              <a:t>RLC runs several sanity checks against input telemetry data and weeds out inconsistencies in telemetered data using pre-established business rules.</a:t>
            </a:r>
          </a:p>
          <a:p>
            <a:pPr lvl="0"/>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pSp>
        <p:nvGrpSpPr>
          <p:cNvPr id="15" name="Group 14"/>
          <p:cNvGrpSpPr/>
          <p:nvPr/>
        </p:nvGrpSpPr>
        <p:grpSpPr>
          <a:xfrm>
            <a:off x="3287478" y="833064"/>
            <a:ext cx="2498278" cy="2955810"/>
            <a:chOff x="2878575" y="1055914"/>
            <a:chExt cx="2814654" cy="3424812"/>
          </a:xfrm>
        </p:grpSpPr>
        <p:grpSp>
          <p:nvGrpSpPr>
            <p:cNvPr id="9" name="Group 8"/>
            <p:cNvGrpSpPr/>
            <p:nvPr/>
          </p:nvGrpSpPr>
          <p:grpSpPr>
            <a:xfrm>
              <a:off x="2884714" y="1055914"/>
              <a:ext cx="2808515" cy="3424812"/>
              <a:chOff x="2884714" y="1055914"/>
              <a:chExt cx="1719943" cy="1624986"/>
            </a:xfrm>
          </p:grpSpPr>
          <p:sp>
            <p:nvSpPr>
              <p:cNvPr id="5" name="Rectangle 4"/>
              <p:cNvSpPr/>
              <p:nvPr/>
            </p:nvSpPr>
            <p:spPr>
              <a:xfrm>
                <a:off x="2884714" y="1055914"/>
                <a:ext cx="1719943" cy="162498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Rectangle 6"/>
              <p:cNvSpPr/>
              <p:nvPr/>
            </p:nvSpPr>
            <p:spPr>
              <a:xfrm>
                <a:off x="2884714" y="1055915"/>
                <a:ext cx="1719943" cy="25308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Resource Limit Calculator</a:t>
                </a:r>
                <a:endParaRPr lang="en-US" sz="1400" b="1" cap="small" dirty="0">
                  <a:solidFill>
                    <a:schemeClr val="tx2"/>
                  </a:solidFill>
                </a:endParaRPr>
              </a:p>
            </p:txBody>
          </p:sp>
        </p:grpSp>
        <p:sp>
          <p:nvSpPr>
            <p:cNvPr id="8" name="Rectangle 7"/>
            <p:cNvSpPr/>
            <p:nvPr/>
          </p:nvSpPr>
          <p:spPr>
            <a:xfrm>
              <a:off x="2879765" y="1693852"/>
              <a:ext cx="2807335" cy="5696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Ancillary Service </a:t>
              </a:r>
              <a:r>
                <a:rPr lang="en-US" sz="1400" b="1" cap="small" dirty="0" err="1" smtClean="0">
                  <a:solidFill>
                    <a:schemeClr val="tx2"/>
                  </a:solidFill>
                </a:rPr>
                <a:t>Calcs</a:t>
              </a:r>
              <a:r>
                <a:rPr lang="en-US" sz="1400" b="1" cap="small" dirty="0" smtClean="0">
                  <a:solidFill>
                    <a:schemeClr val="tx2"/>
                  </a:solidFill>
                </a:rPr>
                <a:t>. </a:t>
              </a:r>
            </a:p>
            <a:p>
              <a:pPr algn="ctr"/>
              <a:r>
                <a:rPr lang="en-US" sz="1400" dirty="0" smtClean="0">
                  <a:solidFill>
                    <a:schemeClr val="tx2"/>
                  </a:solidFill>
                </a:rPr>
                <a:t>ex. HASL, LASL</a:t>
              </a:r>
              <a:endParaRPr lang="en-US" sz="1400" dirty="0">
                <a:solidFill>
                  <a:schemeClr val="tx2"/>
                </a:solidFill>
              </a:endParaRPr>
            </a:p>
          </p:txBody>
        </p:sp>
        <p:sp>
          <p:nvSpPr>
            <p:cNvPr id="10" name="Rectangle 9"/>
            <p:cNvSpPr/>
            <p:nvPr/>
          </p:nvSpPr>
          <p:spPr>
            <a:xfrm>
              <a:off x="2878575" y="2368051"/>
              <a:ext cx="2807337" cy="70987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Resource Limit </a:t>
              </a:r>
              <a:r>
                <a:rPr lang="en-US" sz="1400" b="1" cap="small" dirty="0" err="1" smtClean="0">
                  <a:solidFill>
                    <a:schemeClr val="tx2"/>
                  </a:solidFill>
                </a:rPr>
                <a:t>Calcs</a:t>
              </a:r>
              <a:r>
                <a:rPr lang="en-US" sz="1400" b="1" cap="small" dirty="0" smtClean="0">
                  <a:solidFill>
                    <a:schemeClr val="tx2"/>
                  </a:solidFill>
                </a:rPr>
                <a:t>. </a:t>
              </a:r>
            </a:p>
            <a:p>
              <a:pPr algn="ctr"/>
              <a:r>
                <a:rPr lang="en-US" sz="1400" dirty="0">
                  <a:solidFill>
                    <a:schemeClr val="tx2"/>
                  </a:solidFill>
                </a:rPr>
                <a:t>e</a:t>
              </a:r>
              <a:r>
                <a:rPr lang="en-US" sz="1400" dirty="0" smtClean="0">
                  <a:solidFill>
                    <a:schemeClr val="tx2"/>
                  </a:solidFill>
                </a:rPr>
                <a:t>x. SURAMP, SDRAMP, HDL, LDL</a:t>
              </a:r>
              <a:endParaRPr lang="en-US" sz="1400" dirty="0">
                <a:solidFill>
                  <a:schemeClr val="tx2"/>
                </a:solidFill>
              </a:endParaRPr>
            </a:p>
          </p:txBody>
        </p:sp>
        <p:sp>
          <p:nvSpPr>
            <p:cNvPr id="11" name="Rectangle 10"/>
            <p:cNvSpPr/>
            <p:nvPr/>
          </p:nvSpPr>
          <p:spPr>
            <a:xfrm>
              <a:off x="2888360" y="3180333"/>
              <a:ext cx="2797552" cy="5273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GTBD Calculation</a:t>
              </a:r>
            </a:p>
            <a:p>
              <a:pPr algn="ctr"/>
              <a:r>
                <a:rPr lang="en-US" sz="1400" dirty="0" smtClean="0">
                  <a:solidFill>
                    <a:schemeClr val="tx2"/>
                  </a:solidFill>
                </a:rPr>
                <a:t>Includes PLDRR, PWRR</a:t>
              </a:r>
              <a:endParaRPr lang="en-US" sz="1400" dirty="0">
                <a:solidFill>
                  <a:schemeClr val="tx2"/>
                </a:solidFill>
              </a:endParaRPr>
            </a:p>
          </p:txBody>
        </p:sp>
      </p:grpSp>
      <p:sp>
        <p:nvSpPr>
          <p:cNvPr id="18" name="Rectangle 17"/>
          <p:cNvSpPr/>
          <p:nvPr/>
        </p:nvSpPr>
        <p:spPr>
          <a:xfrm>
            <a:off x="397322" y="1165369"/>
            <a:ext cx="2183642" cy="53398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Telemetry from QSE via SCADA/ICCP</a:t>
            </a:r>
          </a:p>
        </p:txBody>
      </p:sp>
      <p:sp>
        <p:nvSpPr>
          <p:cNvPr id="19" name="Rectangle 18"/>
          <p:cNvSpPr/>
          <p:nvPr/>
        </p:nvSpPr>
        <p:spPr>
          <a:xfrm>
            <a:off x="397322" y="2038411"/>
            <a:ext cx="2183642" cy="536642"/>
          </a:xfrm>
          <a:prstGeom prst="rect">
            <a:avLst/>
          </a:prstGeom>
          <a:solidFill>
            <a:schemeClr val="accent3">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Dispatch Data from MMS</a:t>
            </a:r>
            <a:endParaRPr lang="en-US" sz="1400" dirty="0">
              <a:solidFill>
                <a:schemeClr val="tx2"/>
              </a:solidFill>
            </a:endParaRPr>
          </a:p>
        </p:txBody>
      </p:sp>
      <p:sp>
        <p:nvSpPr>
          <p:cNvPr id="20" name="Rectangle 19"/>
          <p:cNvSpPr/>
          <p:nvPr/>
        </p:nvSpPr>
        <p:spPr>
          <a:xfrm>
            <a:off x="397322" y="2940819"/>
            <a:ext cx="2183641" cy="53664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Operator Initiated Data</a:t>
            </a:r>
            <a:endParaRPr lang="en-US" sz="1400" dirty="0">
              <a:solidFill>
                <a:schemeClr val="tx2"/>
              </a:solidFill>
            </a:endParaRPr>
          </a:p>
        </p:txBody>
      </p:sp>
      <p:grpSp>
        <p:nvGrpSpPr>
          <p:cNvPr id="37" name="Group 36"/>
          <p:cNvGrpSpPr/>
          <p:nvPr/>
        </p:nvGrpSpPr>
        <p:grpSpPr>
          <a:xfrm>
            <a:off x="2673486" y="1538654"/>
            <a:ext cx="484411" cy="1381299"/>
            <a:chOff x="2969081" y="2006420"/>
            <a:chExt cx="484411" cy="1381299"/>
          </a:xfrm>
        </p:grpSpPr>
        <p:sp>
          <p:nvSpPr>
            <p:cNvPr id="23" name="Notched Right Arrow 22"/>
            <p:cNvSpPr/>
            <p:nvPr/>
          </p:nvSpPr>
          <p:spPr>
            <a:xfrm>
              <a:off x="2969081" y="2006420"/>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Notched Right Arrow 24"/>
            <p:cNvSpPr/>
            <p:nvPr/>
          </p:nvSpPr>
          <p:spPr>
            <a:xfrm>
              <a:off x="2969081" y="289606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a:off x="6493326" y="898378"/>
            <a:ext cx="2183642" cy="533982"/>
          </a:xfrm>
          <a:prstGeom prst="rect">
            <a:avLst/>
          </a:prstGeom>
          <a:solidFill>
            <a:schemeClr val="accent1">
              <a:lumMod val="20000"/>
              <a:lumOff val="8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SCED BP/LMP Data To QSE via SCADA/ICCP</a:t>
            </a:r>
          </a:p>
        </p:txBody>
      </p:sp>
      <p:sp>
        <p:nvSpPr>
          <p:cNvPr id="32" name="Rectangle 31"/>
          <p:cNvSpPr/>
          <p:nvPr/>
        </p:nvSpPr>
        <p:spPr>
          <a:xfrm>
            <a:off x="6493326" y="1685265"/>
            <a:ext cx="2183642" cy="6389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Calculated and telemetered Data To MMS/SCED</a:t>
            </a:r>
          </a:p>
        </p:txBody>
      </p:sp>
      <p:sp>
        <p:nvSpPr>
          <p:cNvPr id="34" name="Rectangle 33"/>
          <p:cNvSpPr/>
          <p:nvPr/>
        </p:nvSpPr>
        <p:spPr>
          <a:xfrm>
            <a:off x="6493326" y="2539214"/>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Data For Settlements</a:t>
            </a:r>
          </a:p>
        </p:txBody>
      </p:sp>
      <p:sp>
        <p:nvSpPr>
          <p:cNvPr id="35" name="Rectangle 34"/>
          <p:cNvSpPr/>
          <p:nvPr/>
        </p:nvSpPr>
        <p:spPr>
          <a:xfrm>
            <a:off x="6493326" y="3254891"/>
            <a:ext cx="2183642" cy="5339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2"/>
                </a:solidFill>
              </a:rPr>
              <a:t>Data For Reports and Compliance</a:t>
            </a:r>
          </a:p>
        </p:txBody>
      </p:sp>
      <p:grpSp>
        <p:nvGrpSpPr>
          <p:cNvPr id="43" name="Group 42"/>
          <p:cNvGrpSpPr/>
          <p:nvPr/>
        </p:nvGrpSpPr>
        <p:grpSpPr>
          <a:xfrm>
            <a:off x="5894616" y="1383641"/>
            <a:ext cx="484411" cy="2229660"/>
            <a:chOff x="5894616" y="1791736"/>
            <a:chExt cx="484411" cy="2229660"/>
          </a:xfrm>
        </p:grpSpPr>
        <p:grpSp>
          <p:nvGrpSpPr>
            <p:cNvPr id="38" name="Group 37"/>
            <p:cNvGrpSpPr/>
            <p:nvPr/>
          </p:nvGrpSpPr>
          <p:grpSpPr>
            <a:xfrm>
              <a:off x="5894616" y="1791736"/>
              <a:ext cx="484411" cy="1350667"/>
              <a:chOff x="2969081" y="1851407"/>
              <a:chExt cx="484411" cy="1350667"/>
            </a:xfrm>
          </p:grpSpPr>
          <p:sp>
            <p:nvSpPr>
              <p:cNvPr id="39" name="Notched Right Arrow 38"/>
              <p:cNvSpPr/>
              <p:nvPr/>
            </p:nvSpPr>
            <p:spPr>
              <a:xfrm>
                <a:off x="2969081" y="1851407"/>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otched Right Arrow 39"/>
              <p:cNvSpPr/>
              <p:nvPr/>
            </p:nvSpPr>
            <p:spPr>
              <a:xfrm>
                <a:off x="2969081" y="2710422"/>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Notched Right Arrow 41"/>
            <p:cNvSpPr/>
            <p:nvPr/>
          </p:nvSpPr>
          <p:spPr>
            <a:xfrm>
              <a:off x="5894616" y="3529744"/>
              <a:ext cx="484411" cy="4916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287478" y="3183019"/>
            <a:ext cx="2483098" cy="45509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cap="small" dirty="0" smtClean="0">
                <a:solidFill>
                  <a:schemeClr val="tx2"/>
                </a:solidFill>
              </a:rPr>
              <a:t>Other </a:t>
            </a:r>
            <a:r>
              <a:rPr lang="en-US" sz="1400" b="1" cap="small" dirty="0" err="1" smtClean="0">
                <a:solidFill>
                  <a:schemeClr val="tx2"/>
                </a:solidFill>
              </a:rPr>
              <a:t>Calcs</a:t>
            </a:r>
            <a:r>
              <a:rPr lang="en-US" sz="1400" b="1" cap="small" dirty="0" smtClean="0">
                <a:solidFill>
                  <a:schemeClr val="tx2"/>
                </a:solidFill>
              </a:rPr>
              <a:t>.</a:t>
            </a:r>
          </a:p>
          <a:p>
            <a:pPr algn="ctr"/>
            <a:r>
              <a:rPr lang="en-US" sz="1000" dirty="0" smtClean="0">
                <a:solidFill>
                  <a:schemeClr val="tx2"/>
                </a:solidFill>
              </a:rPr>
              <a:t>Ex. SCED Trigger following RRS release</a:t>
            </a:r>
            <a:endParaRPr lang="en-US" sz="1000" dirty="0">
              <a:solidFill>
                <a:schemeClr val="tx2"/>
              </a:solidFill>
            </a:endParaRPr>
          </a:p>
        </p:txBody>
      </p:sp>
    </p:spTree>
    <p:extLst>
      <p:ext uri="{BB962C8B-B14F-4D97-AF65-F5344CB8AC3E}">
        <p14:creationId xmlns:p14="http://schemas.microsoft.com/office/powerpoint/2010/main" val="715116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Telemetry Validations in RLC – SCADA Quality Check</a:t>
            </a:r>
            <a:endParaRPr lang="en-US" sz="2400" dirty="0"/>
          </a:p>
        </p:txBody>
      </p:sp>
      <p:sp>
        <p:nvSpPr>
          <p:cNvPr id="3" name="Content Placeholder 2"/>
          <p:cNvSpPr>
            <a:spLocks noGrp="1"/>
          </p:cNvSpPr>
          <p:nvPr>
            <p:ph idx="1"/>
          </p:nvPr>
        </p:nvSpPr>
        <p:spPr/>
        <p:txBody>
          <a:bodyPr/>
          <a:lstStyle/>
          <a:p>
            <a:r>
              <a:rPr lang="en-US" sz="1600" dirty="0" smtClean="0"/>
              <a:t>RLC has logic to handle telemetry SCADA data </a:t>
            </a:r>
            <a:r>
              <a:rPr lang="en-US" sz="1600" dirty="0"/>
              <a:t>qualities </a:t>
            </a:r>
            <a:r>
              <a:rPr lang="en-US" sz="1600" dirty="0" smtClean="0"/>
              <a:t>of Good, Suspect, Manual Replaced and Uninitialized. (“intra”-telemetry checks)</a:t>
            </a:r>
          </a:p>
          <a:p>
            <a:pPr marL="0" indent="0">
              <a:buNone/>
            </a:pPr>
            <a:endParaRPr lang="en-US" sz="1600" dirty="0" smtClean="0"/>
          </a:p>
          <a:p>
            <a:r>
              <a:rPr lang="en-US" sz="1600" dirty="0" smtClean="0"/>
              <a:t>If any resource specific telemetry data (excluding ramp rate related telemetries) from QSE has </a:t>
            </a:r>
            <a:r>
              <a:rPr lang="en-US" sz="1600" dirty="0"/>
              <a:t>Suspect quality, then RLC retains the last good value which had telemetered quality </a:t>
            </a:r>
            <a:r>
              <a:rPr lang="en-US" sz="1600" dirty="0" smtClean="0"/>
              <a:t>Good </a:t>
            </a:r>
            <a:r>
              <a:rPr lang="en-US" sz="1600" dirty="0"/>
              <a:t>and does not consider the new value of </a:t>
            </a:r>
            <a:r>
              <a:rPr lang="en-US" sz="1600" dirty="0" smtClean="0"/>
              <a:t>the telemetry </a:t>
            </a:r>
            <a:r>
              <a:rPr lang="en-US" sz="1600" dirty="0"/>
              <a:t>that </a:t>
            </a:r>
            <a:r>
              <a:rPr lang="en-US" sz="1600" dirty="0" smtClean="0"/>
              <a:t>has Suspect </a:t>
            </a:r>
            <a:r>
              <a:rPr lang="en-US" sz="1600" dirty="0"/>
              <a:t>data quality</a:t>
            </a:r>
            <a:endParaRPr lang="en-US" sz="1600" dirty="0" smtClean="0"/>
          </a:p>
          <a:p>
            <a:pPr lvl="1"/>
            <a:r>
              <a:rPr lang="en-US" sz="1600" dirty="0" smtClean="0"/>
              <a:t>Thus, if </a:t>
            </a:r>
            <a:r>
              <a:rPr lang="en-US" sz="1600" dirty="0"/>
              <a:t>bad data quality is detected for LSL or HSL, the last good value would be </a:t>
            </a:r>
            <a:r>
              <a:rPr lang="en-US" sz="1600" dirty="0" smtClean="0"/>
              <a:t>used.</a:t>
            </a:r>
          </a:p>
          <a:p>
            <a:pPr lvl="1"/>
            <a:endParaRPr lang="en-US" sz="1600" dirty="0"/>
          </a:p>
          <a:p>
            <a:r>
              <a:rPr lang="en-US" sz="1600" dirty="0" smtClean="0"/>
              <a:t>If Suspect </a:t>
            </a:r>
            <a:r>
              <a:rPr lang="en-US" sz="1600" dirty="0"/>
              <a:t>data quality is detected for </a:t>
            </a:r>
            <a:r>
              <a:rPr lang="en-US" sz="1600" dirty="0" smtClean="0"/>
              <a:t>resource ramp </a:t>
            </a:r>
            <a:r>
              <a:rPr lang="en-US" sz="1600" dirty="0"/>
              <a:t>r</a:t>
            </a:r>
            <a:r>
              <a:rPr lang="en-US" sz="1600" dirty="0" smtClean="0"/>
              <a:t>ates</a:t>
            </a:r>
            <a:r>
              <a:rPr lang="en-US" sz="1600" dirty="0"/>
              <a:t>, then </a:t>
            </a:r>
            <a:r>
              <a:rPr lang="en-US" sz="1600" dirty="0" smtClean="0"/>
              <a:t>effective ramp </a:t>
            </a:r>
            <a:r>
              <a:rPr lang="en-US" sz="1600" dirty="0"/>
              <a:t>rate </a:t>
            </a:r>
            <a:r>
              <a:rPr lang="en-US" sz="1600" dirty="0" smtClean="0"/>
              <a:t>is computed using the resource specific ramp rate curves as submitted in the resource’s Market Manager Generation Resource Parameters or Resource Asset Registration Form (RARF) if there was no Market Manager Submission</a:t>
            </a:r>
            <a:endParaRPr lang="en-US" sz="1600" dirty="0"/>
          </a:p>
          <a:p>
            <a:endParaRPr lang="en-US" sz="1600" dirty="0" smtClean="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762831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Telemetry Validations in RLC </a:t>
            </a:r>
            <a:r>
              <a:rPr lang="en-US" dirty="0" smtClean="0"/>
              <a:t>– Data Check</a:t>
            </a:r>
            <a:endParaRPr lang="en-US" dirty="0"/>
          </a:p>
        </p:txBody>
      </p:sp>
      <p:sp>
        <p:nvSpPr>
          <p:cNvPr id="3" name="Content Placeholder 2"/>
          <p:cNvSpPr>
            <a:spLocks noGrp="1"/>
          </p:cNvSpPr>
          <p:nvPr>
            <p:ph idx="1"/>
          </p:nvPr>
        </p:nvSpPr>
        <p:spPr/>
        <p:txBody>
          <a:bodyPr/>
          <a:lstStyle/>
          <a:p>
            <a:r>
              <a:rPr lang="en-US" sz="1600" dirty="0" smtClean="0"/>
              <a:t>The second layer of validation in RLC are is to ensuring telemetry data consistency across two or more resource specific telemetries. (“inter” telemetry checks)</a:t>
            </a:r>
          </a:p>
          <a:p>
            <a:endParaRPr lang="en-US" sz="1600" dirty="0" smtClean="0"/>
          </a:p>
          <a:p>
            <a:r>
              <a:rPr lang="en-US" sz="1600" dirty="0" smtClean="0"/>
              <a:t>Following </a:t>
            </a:r>
            <a:r>
              <a:rPr lang="en-US" sz="1600" dirty="0"/>
              <a:t>conditions </a:t>
            </a:r>
            <a:r>
              <a:rPr lang="en-US" sz="1600" dirty="0" smtClean="0"/>
              <a:t>will trigger RLC to set </a:t>
            </a:r>
            <a:r>
              <a:rPr lang="en-US" sz="1600" dirty="0"/>
              <a:t>HDL=LDL=MW</a:t>
            </a:r>
          </a:p>
          <a:p>
            <a:pPr lvl="1"/>
            <a:r>
              <a:rPr lang="en-US" sz="1600" dirty="0" smtClean="0">
                <a:solidFill>
                  <a:schemeClr val="accent1"/>
                </a:solidFill>
              </a:rPr>
              <a:t>HSL &lt; LSL</a:t>
            </a:r>
            <a:r>
              <a:rPr lang="en-US" sz="1600" dirty="0" smtClean="0"/>
              <a:t> </a:t>
            </a:r>
          </a:p>
          <a:p>
            <a:pPr lvl="1"/>
            <a:r>
              <a:rPr lang="en-US" sz="1600" dirty="0" smtClean="0">
                <a:solidFill>
                  <a:schemeClr val="accent1"/>
                </a:solidFill>
              </a:rPr>
              <a:t>LSL &lt; 0</a:t>
            </a:r>
            <a:r>
              <a:rPr lang="en-US" sz="1600" dirty="0" smtClean="0"/>
              <a:t> </a:t>
            </a:r>
          </a:p>
          <a:p>
            <a:pPr lvl="1"/>
            <a:r>
              <a:rPr lang="en-US" sz="1600" dirty="0" smtClean="0">
                <a:solidFill>
                  <a:schemeClr val="accent1"/>
                </a:solidFill>
              </a:rPr>
              <a:t>HSL &lt;= 0</a:t>
            </a:r>
            <a:r>
              <a:rPr lang="en-US" sz="1600" dirty="0" smtClean="0"/>
              <a:t> </a:t>
            </a:r>
            <a:r>
              <a:rPr lang="en-US" sz="1600" dirty="0"/>
              <a:t>AND </a:t>
            </a:r>
            <a:r>
              <a:rPr lang="en-US" sz="1600" dirty="0" smtClean="0">
                <a:solidFill>
                  <a:schemeClr val="accent5"/>
                </a:solidFill>
              </a:rPr>
              <a:t>resource status </a:t>
            </a:r>
            <a:r>
              <a:rPr lang="en-US" sz="1600" dirty="0">
                <a:solidFill>
                  <a:schemeClr val="accent5"/>
                </a:solidFill>
              </a:rPr>
              <a:t>is not one </a:t>
            </a:r>
            <a:r>
              <a:rPr lang="en-US" sz="1600" dirty="0" smtClean="0">
                <a:solidFill>
                  <a:schemeClr val="accent5"/>
                </a:solidFill>
              </a:rPr>
              <a:t>of the offline statuses*</a:t>
            </a:r>
          </a:p>
          <a:p>
            <a:pPr lvl="1"/>
            <a:r>
              <a:rPr lang="en-US" sz="1600" dirty="0">
                <a:solidFill>
                  <a:schemeClr val="accent1"/>
                </a:solidFill>
              </a:rPr>
              <a:t>HSL &lt; Non-Spin </a:t>
            </a:r>
            <a:r>
              <a:rPr lang="en-US" sz="1600" dirty="0" smtClean="0">
                <a:solidFill>
                  <a:schemeClr val="accent1"/>
                </a:solidFill>
              </a:rPr>
              <a:t>Responsibility</a:t>
            </a:r>
            <a:r>
              <a:rPr lang="en-US" sz="1600" dirty="0" smtClean="0"/>
              <a:t> </a:t>
            </a:r>
            <a:r>
              <a:rPr lang="en-US" sz="1600" dirty="0"/>
              <a:t>and </a:t>
            </a:r>
            <a:r>
              <a:rPr lang="en-US" sz="1600" dirty="0" smtClean="0">
                <a:solidFill>
                  <a:schemeClr val="accent5"/>
                </a:solidFill>
              </a:rPr>
              <a:t>resource status </a:t>
            </a:r>
            <a:r>
              <a:rPr lang="en-US" sz="1600" dirty="0">
                <a:solidFill>
                  <a:schemeClr val="accent5"/>
                </a:solidFill>
              </a:rPr>
              <a:t>is </a:t>
            </a:r>
            <a:r>
              <a:rPr lang="en-US" sz="1600" dirty="0" smtClean="0">
                <a:solidFill>
                  <a:schemeClr val="accent5"/>
                </a:solidFill>
              </a:rPr>
              <a:t>OFFNS</a:t>
            </a:r>
          </a:p>
          <a:p>
            <a:pPr lvl="1"/>
            <a:r>
              <a:rPr lang="en-US" sz="1600" dirty="0" smtClean="0">
                <a:solidFill>
                  <a:schemeClr val="accent1"/>
                </a:solidFill>
              </a:rPr>
              <a:t>(HSL – LSL) &lt; Sum </a:t>
            </a:r>
            <a:r>
              <a:rPr lang="en-US" sz="1600" dirty="0">
                <a:solidFill>
                  <a:schemeClr val="accent1"/>
                </a:solidFill>
              </a:rPr>
              <a:t>of </a:t>
            </a:r>
            <a:r>
              <a:rPr lang="en-US" sz="1600" dirty="0" smtClean="0">
                <a:solidFill>
                  <a:schemeClr val="accent1"/>
                </a:solidFill>
              </a:rPr>
              <a:t>AS Responsibility</a:t>
            </a:r>
            <a:r>
              <a:rPr lang="en-US" sz="1600" dirty="0" smtClean="0"/>
              <a:t> and </a:t>
            </a:r>
            <a:r>
              <a:rPr lang="en-US" sz="1600" dirty="0">
                <a:solidFill>
                  <a:schemeClr val="accent5"/>
                </a:solidFill>
              </a:rPr>
              <a:t>resource status is </a:t>
            </a:r>
            <a:r>
              <a:rPr lang="en-US" sz="1600" dirty="0" smtClean="0">
                <a:solidFill>
                  <a:schemeClr val="accent5"/>
                </a:solidFill>
              </a:rPr>
              <a:t>not OFFNS</a:t>
            </a:r>
            <a:endParaRPr lang="en-US" sz="1600" dirty="0">
              <a:solidFill>
                <a:schemeClr val="accent5"/>
              </a:solidFill>
            </a:endParaRPr>
          </a:p>
          <a:p>
            <a:pPr lvl="1"/>
            <a:r>
              <a:rPr lang="en-US" sz="1600" dirty="0" smtClean="0"/>
              <a:t>Resource Status has invalid value but good SCADA quality</a:t>
            </a:r>
          </a:p>
          <a:p>
            <a:pPr lvl="1"/>
            <a:endParaRPr lang="en-US" sz="1600" dirty="0"/>
          </a:p>
          <a:p>
            <a:r>
              <a:rPr lang="en-US" sz="1600" dirty="0"/>
              <a:t>Following conditions will trigger RLC to </a:t>
            </a:r>
            <a:r>
              <a:rPr lang="en-US" sz="1600" dirty="0" smtClean="0"/>
              <a:t>ramp down a resource per its SCED down ramp rate</a:t>
            </a:r>
          </a:p>
          <a:p>
            <a:pPr lvl="1"/>
            <a:r>
              <a:rPr lang="en-US" sz="1600" dirty="0" smtClean="0">
                <a:solidFill>
                  <a:schemeClr val="accent1"/>
                </a:solidFill>
              </a:rPr>
              <a:t>MW &gt; 0.9*LSL </a:t>
            </a:r>
            <a:r>
              <a:rPr lang="en-US" sz="1600" dirty="0" smtClean="0"/>
              <a:t>and </a:t>
            </a:r>
            <a:r>
              <a:rPr lang="en-US" sz="1600" dirty="0">
                <a:solidFill>
                  <a:schemeClr val="accent5"/>
                </a:solidFill>
              </a:rPr>
              <a:t>resource </a:t>
            </a:r>
            <a:r>
              <a:rPr lang="en-US" sz="1600" dirty="0" smtClean="0">
                <a:solidFill>
                  <a:schemeClr val="accent5"/>
                </a:solidFill>
              </a:rPr>
              <a:t>status is one of (OFF</a:t>
            </a:r>
            <a:r>
              <a:rPr lang="en-US" sz="1600" dirty="0">
                <a:solidFill>
                  <a:schemeClr val="accent5"/>
                </a:solidFill>
              </a:rPr>
              <a:t>, OUT, EMR, OFFNS, EMRSWGR)</a:t>
            </a:r>
            <a:r>
              <a:rPr lang="en-US" sz="1600" dirty="0"/>
              <a:t> </a:t>
            </a:r>
            <a:endParaRPr lang="en-US" sz="1600" dirty="0" smtClean="0"/>
          </a:p>
          <a:p>
            <a:pPr lvl="1"/>
            <a:endParaRPr lang="en-US" sz="1600" dirty="0" smtClean="0"/>
          </a:p>
          <a:p>
            <a:r>
              <a:rPr lang="en-US" sz="1600" dirty="0" smtClean="0"/>
              <a:t>Alarms are issued in case of most of the telemetry checks outlined above.</a:t>
            </a:r>
            <a:endParaRPr lang="en-US" sz="1600" dirty="0"/>
          </a:p>
          <a:p>
            <a:endParaRPr lang="en-US" sz="1600" dirty="0"/>
          </a:p>
          <a:p>
            <a:endParaRPr lang="en-US" sz="1600" dirty="0"/>
          </a:p>
          <a:p>
            <a:endParaRPr lang="en-US" sz="1600" dirty="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TextBox 5"/>
          <p:cNvSpPr txBox="1"/>
          <p:nvPr/>
        </p:nvSpPr>
        <p:spPr>
          <a:xfrm>
            <a:off x="342900" y="5920033"/>
            <a:ext cx="8534400" cy="369332"/>
          </a:xfrm>
          <a:prstGeom prst="rect">
            <a:avLst/>
          </a:prstGeom>
          <a:noFill/>
        </p:spPr>
        <p:txBody>
          <a:bodyPr wrap="square" rtlCol="0">
            <a:spAutoFit/>
          </a:bodyPr>
          <a:lstStyle/>
          <a:p>
            <a:r>
              <a:rPr lang="en-US" sz="900" dirty="0" smtClean="0">
                <a:solidFill>
                  <a:schemeClr val="tx2"/>
                </a:solidFill>
              </a:rPr>
              <a:t>*</a:t>
            </a:r>
            <a:r>
              <a:rPr lang="en-US" sz="900" dirty="0">
                <a:solidFill>
                  <a:schemeClr val="tx2"/>
                </a:solidFill>
              </a:rPr>
              <a:t> offline </a:t>
            </a:r>
            <a:r>
              <a:rPr lang="en-US" sz="900" dirty="0" smtClean="0">
                <a:solidFill>
                  <a:schemeClr val="tx2"/>
                </a:solidFill>
              </a:rPr>
              <a:t>statuses = NA</a:t>
            </a:r>
            <a:r>
              <a:rPr lang="en-US" sz="900" dirty="0">
                <a:solidFill>
                  <a:schemeClr val="tx2"/>
                </a:solidFill>
              </a:rPr>
              <a:t>, OUT, OFFNA, OFF, EMR, OFFQS, </a:t>
            </a:r>
            <a:r>
              <a:rPr lang="en-US" sz="900" dirty="0" smtClean="0">
                <a:solidFill>
                  <a:schemeClr val="tx2"/>
                </a:solidFill>
              </a:rPr>
              <a:t>EMRSWGR OR FRRSUP</a:t>
            </a:r>
            <a:endParaRPr lang="en-US" sz="900" dirty="0">
              <a:solidFill>
                <a:schemeClr val="tx2"/>
              </a:solidFill>
            </a:endParaRPr>
          </a:p>
          <a:p>
            <a:endParaRPr lang="en-US" sz="900" dirty="0">
              <a:solidFill>
                <a:schemeClr val="tx2"/>
              </a:solidFill>
            </a:endParaRPr>
          </a:p>
        </p:txBody>
      </p:sp>
    </p:spTree>
    <p:extLst>
      <p:ext uri="{BB962C8B-B14F-4D97-AF65-F5344CB8AC3E}">
        <p14:creationId xmlns:p14="http://schemas.microsoft.com/office/powerpoint/2010/main" val="135518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1</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28" name="Table 27"/>
          <p:cNvGraphicFramePr>
            <a:graphicFrameLocks noGrp="1"/>
          </p:cNvGraphicFramePr>
          <p:nvPr>
            <p:extLst>
              <p:ext uri="{D42A27DB-BD31-4B8C-83A1-F6EECF244321}">
                <p14:modId xmlns:p14="http://schemas.microsoft.com/office/powerpoint/2010/main" val="1849734518"/>
              </p:ext>
            </p:extLst>
          </p:nvPr>
        </p:nvGraphicFramePr>
        <p:xfrm>
          <a:off x="310896" y="85953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accent6"/>
                          </a:solidFill>
                        </a:rPr>
                        <a:t>0</a:t>
                      </a:r>
                      <a:endParaRPr lang="en-US" sz="1100" b="0" dirty="0">
                        <a:solidFill>
                          <a:schemeClr val="accent6"/>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tx2"/>
                          </a:solidFill>
                        </a:rPr>
                        <a:t>3 (ON)</a:t>
                      </a:r>
                      <a:endParaRPr lang="en-US" sz="1100" b="0" dirty="0">
                        <a:solidFill>
                          <a:schemeClr val="tx2"/>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1012311064"/>
              </p:ext>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8"/>
            <a:ext cx="1819182" cy="4571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07522" y="1655563"/>
            <a:ext cx="2069797" cy="338554"/>
          </a:xfrm>
          <a:prstGeom prst="rect">
            <a:avLst/>
          </a:prstGeom>
          <a:noFill/>
        </p:spPr>
        <p:txBody>
          <a:bodyPr wrap="none" rtlCol="0">
            <a:spAutoFit/>
          </a:bodyPr>
          <a:lstStyle/>
          <a:p>
            <a:r>
              <a:rPr lang="en-US" sz="1600" dirty="0" smtClean="0">
                <a:solidFill>
                  <a:schemeClr val="tx2"/>
                </a:solidFill>
              </a:rPr>
              <a:t>- LDL=HDL=BP=500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4116263148"/>
              </p:ext>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endParaRPr lang="en-US" sz="1100" b="0" dirty="0">
                        <a:solidFill>
                          <a:schemeClr val="tx2"/>
                        </a:solidFill>
                      </a:endParaRPr>
                    </a:p>
                  </a:txBody>
                  <a:tcPr/>
                </a:tc>
              </a:tr>
            </a:tbl>
          </a:graphicData>
        </a:graphic>
      </p:graphicFrame>
      <p:sp>
        <p:nvSpPr>
          <p:cNvPr id="16" name="Content Placeholder 2"/>
          <p:cNvSpPr>
            <a:spLocks noGrp="1"/>
          </p:cNvSpPr>
          <p:nvPr>
            <p:ph idx="1"/>
          </p:nvPr>
        </p:nvSpPr>
        <p:spPr>
          <a:xfrm>
            <a:off x="304800" y="4756666"/>
            <a:ext cx="3810000" cy="1286155"/>
          </a:xfrm>
        </p:spPr>
        <p:txBody>
          <a:bodyPr/>
          <a:lstStyle/>
          <a:p>
            <a:r>
              <a:rPr lang="en-US" sz="1100" dirty="0"/>
              <a:t>RLC Logic </a:t>
            </a:r>
            <a:r>
              <a:rPr lang="en-US" sz="1100" dirty="0" smtClean="0"/>
              <a:t>Applicable:</a:t>
            </a:r>
            <a:endParaRPr lang="en-US" sz="1100" dirty="0"/>
          </a:p>
          <a:p>
            <a:pPr lvl="1"/>
            <a:r>
              <a:rPr lang="en-US" sz="1100" dirty="0"/>
              <a:t>Following conditions will trigger RLC to set </a:t>
            </a:r>
            <a:r>
              <a:rPr lang="en-US" sz="1100" dirty="0" smtClean="0"/>
              <a:t>HDL=LDL=MW</a:t>
            </a:r>
          </a:p>
          <a:p>
            <a:pPr lvl="2"/>
            <a:r>
              <a:rPr lang="en-US" sz="1050" dirty="0"/>
              <a:t>HSL&lt;=0 AND resource status is not one of the offline </a:t>
            </a:r>
            <a:r>
              <a:rPr lang="en-US" sz="1050" dirty="0" smtClean="0"/>
              <a:t>statuses</a:t>
            </a:r>
            <a:r>
              <a:rPr lang="en-US" sz="1050" dirty="0"/>
              <a:t>*</a:t>
            </a:r>
          </a:p>
          <a:p>
            <a:r>
              <a:rPr lang="en-US" sz="1100" dirty="0" smtClean="0"/>
              <a:t>EMS Alarms triggered:</a:t>
            </a:r>
          </a:p>
          <a:p>
            <a:pPr lvl="1"/>
            <a:r>
              <a:rPr lang="en-US" sz="1100" dirty="0" smtClean="0"/>
              <a:t>Alert: TEL HSL BELOW 0</a:t>
            </a:r>
          </a:p>
        </p:txBody>
      </p:sp>
      <p:sp>
        <p:nvSpPr>
          <p:cNvPr id="17" name="TextBox 16"/>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960083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2</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28" name="Table 27"/>
          <p:cNvGraphicFramePr>
            <a:graphicFrameLocks noGrp="1"/>
          </p:cNvGraphicFramePr>
          <p:nvPr>
            <p:extLst>
              <p:ext uri="{D42A27DB-BD31-4B8C-83A1-F6EECF244321}">
                <p14:modId xmlns:p14="http://schemas.microsoft.com/office/powerpoint/2010/main" val="3507388594"/>
              </p:ext>
            </p:extLst>
          </p:nvPr>
        </p:nvGraphicFramePr>
        <p:xfrm>
          <a:off x="310896" y="85953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accent6"/>
                          </a:solidFill>
                        </a:rPr>
                        <a:t>13 (OFF)</a:t>
                      </a:r>
                      <a:endParaRPr lang="en-US" sz="1100" b="0" dirty="0">
                        <a:solidFill>
                          <a:schemeClr val="accent6"/>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1034377098"/>
              </p:ext>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3785548704"/>
              </p:ext>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r>
                        <a:rPr lang="en-US" sz="1100" b="0" dirty="0" smtClean="0">
                          <a:solidFill>
                            <a:schemeClr val="tx2"/>
                          </a:solidFill>
                        </a:rPr>
                        <a:t>0 (NA)</a:t>
                      </a: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9"/>
            <a:ext cx="1819182" cy="129539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11332" y="2933965"/>
            <a:ext cx="2069797" cy="338554"/>
          </a:xfrm>
          <a:prstGeom prst="rect">
            <a:avLst/>
          </a:prstGeom>
          <a:noFill/>
        </p:spPr>
        <p:txBody>
          <a:bodyPr wrap="none" rtlCol="0">
            <a:spAutoFit/>
          </a:bodyPr>
          <a:lstStyle/>
          <a:p>
            <a:r>
              <a:rPr lang="en-US" sz="1600" dirty="0" smtClean="0">
                <a:solidFill>
                  <a:schemeClr val="tx2"/>
                </a:solidFill>
              </a:rPr>
              <a:t>- LDL=HDL=BP=300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sp>
        <p:nvSpPr>
          <p:cNvPr id="24" name="Content Placeholder 2"/>
          <p:cNvSpPr>
            <a:spLocks noGrp="1"/>
          </p:cNvSpPr>
          <p:nvPr>
            <p:ph idx="1"/>
          </p:nvPr>
        </p:nvSpPr>
        <p:spPr>
          <a:xfrm>
            <a:off x="304800" y="4756666"/>
            <a:ext cx="4170556" cy="1673871"/>
          </a:xfrm>
        </p:spPr>
        <p:txBody>
          <a:bodyPr/>
          <a:lstStyle/>
          <a:p>
            <a:r>
              <a:rPr lang="en-US" sz="1100" dirty="0" smtClean="0"/>
              <a:t>RLC Logic Applicable:</a:t>
            </a:r>
          </a:p>
          <a:p>
            <a:pPr lvl="1"/>
            <a:r>
              <a:rPr lang="en-US" sz="1100" dirty="0"/>
              <a:t>Following conditions will trigger RLC to ramp down a resource per its SCED down ramp rate</a:t>
            </a:r>
          </a:p>
          <a:p>
            <a:pPr lvl="2"/>
            <a:r>
              <a:rPr lang="en-US" sz="1050" dirty="0"/>
              <a:t>MW&gt;0.9*LSL and resource status is one of (OFF, OUT, EMR, OFFNS, EMRSWGR) </a:t>
            </a:r>
          </a:p>
          <a:p>
            <a:r>
              <a:rPr lang="en-US" sz="1100" dirty="0" smtClean="0"/>
              <a:t>EMS Alarms triggered:</a:t>
            </a:r>
          </a:p>
          <a:p>
            <a:pPr lvl="1"/>
            <a:r>
              <a:rPr lang="en-US" sz="1100" dirty="0" smtClean="0"/>
              <a:t>Alert: TEL HSL BELOW 0</a:t>
            </a:r>
          </a:p>
          <a:p>
            <a:pPr lvl="1"/>
            <a:r>
              <a:rPr lang="en-US" sz="1100" dirty="0" smtClean="0"/>
              <a:t>Alert: INCONSIST RST AND MW</a:t>
            </a:r>
          </a:p>
        </p:txBody>
      </p:sp>
      <p:sp>
        <p:nvSpPr>
          <p:cNvPr id="25" name="TextBox 24"/>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2953323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06397" y="1447800"/>
            <a:ext cx="1828800" cy="4244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11332" y="5475262"/>
            <a:ext cx="2232855" cy="338554"/>
          </a:xfrm>
          <a:prstGeom prst="rect">
            <a:avLst/>
          </a:prstGeom>
          <a:noFill/>
        </p:spPr>
        <p:txBody>
          <a:bodyPr wrap="none" rtlCol="0">
            <a:spAutoFit/>
          </a:bodyPr>
          <a:lstStyle/>
          <a:p>
            <a:r>
              <a:rPr lang="en-US" sz="1600" dirty="0" smtClean="0">
                <a:solidFill>
                  <a:schemeClr val="tx2"/>
                </a:solidFill>
              </a:rPr>
              <a:t>- Telemetered HSL = 0</a:t>
            </a:r>
            <a:endParaRPr lang="en-US" sz="1600" dirty="0">
              <a:solidFill>
                <a:schemeClr val="tx2"/>
              </a:solidFill>
            </a:endParaRPr>
          </a:p>
        </p:txBody>
      </p:sp>
      <p:sp>
        <p:nvSpPr>
          <p:cNvPr id="2" name="Title 1"/>
          <p:cNvSpPr>
            <a:spLocks noGrp="1"/>
          </p:cNvSpPr>
          <p:nvPr>
            <p:ph type="title"/>
          </p:nvPr>
        </p:nvSpPr>
        <p:spPr/>
        <p:txBody>
          <a:bodyPr/>
          <a:lstStyle/>
          <a:p>
            <a:r>
              <a:rPr lang="en-US" sz="2800" dirty="0" smtClean="0"/>
              <a:t>Resource Limit Calculator Logic Example 3</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28" name="Table 27"/>
          <p:cNvGraphicFramePr>
            <a:graphicFrameLocks noGrp="1"/>
          </p:cNvGraphicFramePr>
          <p:nvPr>
            <p:extLst>
              <p:ext uri="{D42A27DB-BD31-4B8C-83A1-F6EECF244321}">
                <p14:modId xmlns:p14="http://schemas.microsoft.com/office/powerpoint/2010/main" val="1041755388"/>
              </p:ext>
            </p:extLst>
          </p:nvPr>
        </p:nvGraphicFramePr>
        <p:xfrm>
          <a:off x="308610" y="855226"/>
          <a:ext cx="3429000" cy="181356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Input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High Sustainable</a:t>
                      </a:r>
                      <a:r>
                        <a:rPr lang="en-US" sz="1100" b="0" baseline="0" dirty="0" smtClean="0">
                          <a:solidFill>
                            <a:schemeClr val="tx2"/>
                          </a:solidFill>
                        </a:rPr>
                        <a:t> Limit (HSL)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Power</a:t>
                      </a:r>
                      <a:r>
                        <a:rPr lang="en-US" sz="1100" b="0" baseline="0" dirty="0" smtClean="0">
                          <a:solidFill>
                            <a:schemeClr val="tx2"/>
                          </a:solidFill>
                        </a:rPr>
                        <a:t> Output (MW)</a:t>
                      </a:r>
                      <a:endParaRPr lang="en-US" sz="1100" b="0" dirty="0">
                        <a:solidFill>
                          <a:schemeClr val="tx2"/>
                        </a:solidFill>
                      </a:endParaRPr>
                    </a:p>
                  </a:txBody>
                  <a:tcPr/>
                </a:tc>
                <a:tc>
                  <a:txBody>
                    <a:bodyPr/>
                    <a:lstStyle/>
                    <a:p>
                      <a:pPr algn="ctr"/>
                      <a:r>
                        <a:rPr lang="en-US" sz="1100" b="0" dirty="0" smtClean="0">
                          <a:solidFill>
                            <a:schemeClr val="tx2"/>
                          </a:solidFill>
                        </a:rPr>
                        <a:t>500</a:t>
                      </a:r>
                      <a:endParaRPr lang="en-US" sz="1100" b="0" dirty="0">
                        <a:solidFill>
                          <a:schemeClr val="tx2"/>
                        </a:solidFill>
                      </a:endParaRPr>
                    </a:p>
                  </a:txBody>
                  <a:tcPr/>
                </a:tc>
              </a:tr>
              <a:tr h="0">
                <a:tc>
                  <a:txBody>
                    <a:bodyPr/>
                    <a:lstStyle/>
                    <a:p>
                      <a:r>
                        <a:rPr lang="en-US" sz="1100" b="0" dirty="0" smtClean="0">
                          <a:solidFill>
                            <a:schemeClr val="tx2"/>
                          </a:solidFill>
                        </a:rPr>
                        <a:t>Normal Down Ramp Rate</a:t>
                      </a:r>
                      <a:endParaRPr lang="en-US" sz="1100" b="0" dirty="0">
                        <a:solidFill>
                          <a:schemeClr val="tx2"/>
                        </a:solidFill>
                      </a:endParaRPr>
                    </a:p>
                  </a:txBody>
                  <a:tcPr/>
                </a:tc>
                <a:tc>
                  <a:txBody>
                    <a:bodyPr/>
                    <a:lstStyle/>
                    <a:p>
                      <a:pPr algn="ctr"/>
                      <a:r>
                        <a:rPr lang="en-US" sz="1100" b="0" dirty="0" smtClean="0">
                          <a:solidFill>
                            <a:schemeClr val="tx2"/>
                          </a:solidFill>
                        </a:rPr>
                        <a:t>200</a:t>
                      </a:r>
                      <a:endParaRPr lang="en-US" sz="1100" b="0" dirty="0">
                        <a:solidFill>
                          <a:schemeClr val="tx2"/>
                        </a:solidFill>
                      </a:endParaRPr>
                    </a:p>
                  </a:txBody>
                  <a:tcPr/>
                </a:tc>
              </a:tr>
              <a:tr h="0">
                <a:tc>
                  <a:txBody>
                    <a:bodyPr/>
                    <a:lstStyle/>
                    <a:p>
                      <a:r>
                        <a:rPr lang="en-US" sz="1100" b="0" dirty="0" smtClean="0">
                          <a:solidFill>
                            <a:schemeClr val="tx2"/>
                          </a:solidFill>
                        </a:rPr>
                        <a:t>Resource</a:t>
                      </a:r>
                      <a:r>
                        <a:rPr lang="en-US" sz="1100" b="0" baseline="0" dirty="0" smtClean="0">
                          <a:solidFill>
                            <a:schemeClr val="tx2"/>
                          </a:solidFill>
                        </a:rPr>
                        <a:t> Status Code</a:t>
                      </a:r>
                      <a:endParaRPr lang="en-US" sz="1100" b="0" dirty="0">
                        <a:solidFill>
                          <a:schemeClr val="tx2"/>
                        </a:solidFill>
                      </a:endParaRPr>
                    </a:p>
                  </a:txBody>
                  <a:tcPr/>
                </a:tc>
                <a:tc>
                  <a:txBody>
                    <a:bodyPr/>
                    <a:lstStyle/>
                    <a:p>
                      <a:pPr algn="ctr"/>
                      <a:r>
                        <a:rPr lang="en-US" sz="1100" b="0" dirty="0" smtClean="0">
                          <a:solidFill>
                            <a:schemeClr val="accent6"/>
                          </a:solidFill>
                        </a:rPr>
                        <a:t>0 (NA)</a:t>
                      </a:r>
                      <a:endParaRPr lang="en-US" sz="1100" b="0" dirty="0">
                        <a:solidFill>
                          <a:schemeClr val="accent6"/>
                        </a:solidFill>
                      </a:endParaRPr>
                    </a:p>
                  </a:txBody>
                  <a:tcPr/>
                </a:tc>
              </a:tr>
              <a:tr h="0">
                <a:tc>
                  <a:txBody>
                    <a:bodyPr/>
                    <a:lstStyle/>
                    <a:p>
                      <a:r>
                        <a:rPr lang="en-US" sz="1100" b="0" dirty="0" smtClean="0">
                          <a:solidFill>
                            <a:schemeClr val="tx2"/>
                          </a:solidFill>
                        </a:rPr>
                        <a:t>Sum of AS Responsibilities</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r h="0">
                <a:tc>
                  <a:txBody>
                    <a:bodyPr/>
                    <a:lstStyle/>
                    <a:p>
                      <a:r>
                        <a:rPr lang="en-US" sz="1100" b="0" dirty="0" smtClean="0">
                          <a:solidFill>
                            <a:schemeClr val="tx2"/>
                          </a:solidFill>
                        </a:rPr>
                        <a:t>Low Sustained</a:t>
                      </a:r>
                      <a:r>
                        <a:rPr lang="en-US" sz="1100" b="0" baseline="0" dirty="0" smtClean="0">
                          <a:solidFill>
                            <a:schemeClr val="tx2"/>
                          </a:solidFill>
                        </a:rPr>
                        <a:t> Limit (LSL)</a:t>
                      </a:r>
                      <a:endParaRPr lang="en-US" sz="1100" b="0" dirty="0">
                        <a:solidFill>
                          <a:schemeClr val="tx2"/>
                        </a:solidFill>
                      </a:endParaRPr>
                    </a:p>
                  </a:txBody>
                  <a:tcPr/>
                </a:tc>
                <a:tc>
                  <a:txBody>
                    <a:bodyPr/>
                    <a:lstStyle/>
                    <a:p>
                      <a:pPr algn="ctr"/>
                      <a:r>
                        <a:rPr lang="en-US" sz="1100" b="0" dirty="0" smtClean="0">
                          <a:solidFill>
                            <a:schemeClr val="tx2"/>
                          </a:solidFill>
                        </a:rPr>
                        <a:t>0</a:t>
                      </a:r>
                      <a:endParaRPr lang="en-US" sz="1100" b="0" dirty="0">
                        <a:solidFill>
                          <a:schemeClr val="tx2"/>
                        </a:solidFill>
                      </a:endParaRPr>
                    </a:p>
                  </a:txBody>
                  <a:tcPr/>
                </a:tc>
              </a:tr>
            </a:tbl>
          </a:graphicData>
        </a:graphic>
      </p:graphicFrame>
      <p:graphicFrame>
        <p:nvGraphicFramePr>
          <p:cNvPr id="29" name="Table 28"/>
          <p:cNvGraphicFramePr>
            <a:graphicFrameLocks noGrp="1"/>
          </p:cNvGraphicFramePr>
          <p:nvPr>
            <p:extLst/>
          </p:nvPr>
        </p:nvGraphicFramePr>
        <p:xfrm>
          <a:off x="308610" y="28194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Calculated Values</a:t>
                      </a:r>
                      <a:endParaRPr lang="en-US" sz="1100" b="1" dirty="0"/>
                    </a:p>
                  </a:txBody>
                  <a:tcPr/>
                </a:tc>
                <a:tc>
                  <a:txBody>
                    <a:bodyPr/>
                    <a:lstStyle/>
                    <a:p>
                      <a:pPr algn="ctr"/>
                      <a:r>
                        <a:rPr lang="en-US" sz="1100" b="1" dirty="0" smtClean="0"/>
                        <a:t>MW</a:t>
                      </a:r>
                      <a:endParaRPr lang="en-US" sz="1100" b="1" dirty="0"/>
                    </a:p>
                  </a:txBody>
                  <a:tcPr/>
                </a:tc>
              </a:tr>
              <a:tr h="0">
                <a:tc>
                  <a:txBody>
                    <a:bodyPr/>
                    <a:lstStyle/>
                    <a:p>
                      <a:r>
                        <a:rPr lang="en-US" sz="1100" b="0" dirty="0" smtClean="0">
                          <a:solidFill>
                            <a:schemeClr val="tx2"/>
                          </a:solidFill>
                        </a:rPr>
                        <a:t>High Dispatch Limit (HDL)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Low Dispatch Limit (LDL)</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3492296756"/>
              </p:ext>
            </p:extLst>
          </p:nvPr>
        </p:nvGraphicFramePr>
        <p:xfrm>
          <a:off x="309134" y="3886200"/>
          <a:ext cx="3429000" cy="777240"/>
        </p:xfrm>
        <a:graphic>
          <a:graphicData uri="http://schemas.openxmlformats.org/drawingml/2006/table">
            <a:tbl>
              <a:tblPr firstRow="1" bandRow="1">
                <a:tableStyleId>{5C22544A-7EE6-4342-B048-85BDC9FD1C3A}</a:tableStyleId>
              </a:tblPr>
              <a:tblGrid>
                <a:gridCol w="2667000"/>
                <a:gridCol w="762000"/>
              </a:tblGrid>
              <a:tr h="0">
                <a:tc>
                  <a:txBody>
                    <a:bodyPr/>
                    <a:lstStyle/>
                    <a:p>
                      <a:r>
                        <a:rPr lang="en-US" sz="1100" b="1" dirty="0" smtClean="0"/>
                        <a:t>Output Values</a:t>
                      </a:r>
                      <a:endParaRPr lang="en-US" sz="1100" b="1" dirty="0"/>
                    </a:p>
                  </a:txBody>
                  <a:tcPr/>
                </a:tc>
                <a:tc>
                  <a:txBody>
                    <a:bodyPr/>
                    <a:lstStyle/>
                    <a:p>
                      <a:pPr algn="ctr"/>
                      <a:r>
                        <a:rPr lang="en-US" sz="1100" b="1" dirty="0" smtClean="0"/>
                        <a:t>MW or #</a:t>
                      </a:r>
                      <a:endParaRPr lang="en-US" sz="1100" b="1" dirty="0"/>
                    </a:p>
                  </a:txBody>
                  <a:tcPr/>
                </a:tc>
              </a:tr>
              <a:tr h="0">
                <a:tc>
                  <a:txBody>
                    <a:bodyPr/>
                    <a:lstStyle/>
                    <a:p>
                      <a:r>
                        <a:rPr lang="en-US" sz="1100" b="0" dirty="0" smtClean="0">
                          <a:solidFill>
                            <a:schemeClr val="tx2"/>
                          </a:solidFill>
                        </a:rPr>
                        <a:t>Base</a:t>
                      </a:r>
                      <a:r>
                        <a:rPr lang="en-US" sz="1100" b="0" baseline="0" dirty="0" smtClean="0">
                          <a:solidFill>
                            <a:schemeClr val="tx2"/>
                          </a:solidFill>
                        </a:rPr>
                        <a:t> Point (BP)</a:t>
                      </a:r>
                      <a:endParaRPr lang="en-US" sz="1100" b="0" dirty="0">
                        <a:solidFill>
                          <a:schemeClr val="tx2"/>
                        </a:solidFill>
                      </a:endParaRPr>
                    </a:p>
                  </a:txBody>
                  <a:tcPr/>
                </a:tc>
                <a:tc>
                  <a:txBody>
                    <a:bodyPr/>
                    <a:lstStyle/>
                    <a:p>
                      <a:pPr algn="ctr"/>
                      <a:r>
                        <a:rPr lang="en-US" sz="1100" b="0" dirty="0" smtClean="0">
                          <a:solidFill>
                            <a:schemeClr val="tx2"/>
                          </a:solidFill>
                        </a:rPr>
                        <a:t>300</a:t>
                      </a:r>
                      <a:endParaRPr lang="en-US" sz="1100" b="0" dirty="0">
                        <a:solidFill>
                          <a:schemeClr val="tx2"/>
                        </a:solidFill>
                      </a:endParaRPr>
                    </a:p>
                  </a:txBody>
                  <a:tcPr/>
                </a:tc>
              </a:tr>
              <a:tr h="0">
                <a:tc>
                  <a:txBody>
                    <a:bodyPr/>
                    <a:lstStyle/>
                    <a:p>
                      <a:r>
                        <a:rPr lang="en-US" sz="1100" b="0" dirty="0" smtClean="0">
                          <a:solidFill>
                            <a:schemeClr val="tx2"/>
                          </a:solidFill>
                        </a:rPr>
                        <a:t>Overridden</a:t>
                      </a:r>
                      <a:r>
                        <a:rPr lang="en-US" sz="1100" b="0" baseline="0" dirty="0" smtClean="0">
                          <a:solidFill>
                            <a:schemeClr val="tx2"/>
                          </a:solidFill>
                        </a:rPr>
                        <a:t> Resource Status Code</a:t>
                      </a:r>
                      <a:endParaRPr lang="en-US" sz="1100" b="0" dirty="0">
                        <a:solidFill>
                          <a:schemeClr val="tx2"/>
                        </a:solidFill>
                      </a:endParaRPr>
                    </a:p>
                  </a:txBody>
                  <a:tcPr/>
                </a:tc>
                <a:tc>
                  <a:txBody>
                    <a:bodyPr/>
                    <a:lstStyle/>
                    <a:p>
                      <a:pPr algn="ctr"/>
                      <a:endParaRPr lang="en-US" sz="1100" b="0" dirty="0">
                        <a:solidFill>
                          <a:schemeClr val="tx2"/>
                        </a:solidFill>
                      </a:endParaRPr>
                    </a:p>
                  </a:txBody>
                  <a:tcPr/>
                </a:tc>
              </a:tr>
            </a:tbl>
          </a:graphicData>
        </a:graphic>
      </p:graphicFrame>
      <p:sp>
        <p:nvSpPr>
          <p:cNvPr id="10" name="TextBox 9"/>
          <p:cNvSpPr txBox="1"/>
          <p:nvPr/>
        </p:nvSpPr>
        <p:spPr>
          <a:xfrm>
            <a:off x="4114800" y="1663316"/>
            <a:ext cx="526106" cy="338554"/>
          </a:xfrm>
          <a:prstGeom prst="rect">
            <a:avLst/>
          </a:prstGeom>
          <a:noFill/>
        </p:spPr>
        <p:txBody>
          <a:bodyPr wrap="none" rtlCol="0">
            <a:spAutoFit/>
          </a:bodyPr>
          <a:lstStyle/>
          <a:p>
            <a:r>
              <a:rPr lang="en-US" sz="1600" dirty="0" smtClean="0">
                <a:solidFill>
                  <a:schemeClr val="tx2"/>
                </a:solidFill>
              </a:rPr>
              <a:t>500</a:t>
            </a:r>
            <a:endParaRPr lang="en-US" sz="1600" dirty="0">
              <a:solidFill>
                <a:schemeClr val="tx2"/>
              </a:solidFill>
            </a:endParaRPr>
          </a:p>
        </p:txBody>
      </p:sp>
      <p:sp>
        <p:nvSpPr>
          <p:cNvPr id="19" name="Right Triangle 18"/>
          <p:cNvSpPr/>
          <p:nvPr/>
        </p:nvSpPr>
        <p:spPr>
          <a:xfrm flipH="1" flipV="1">
            <a:off x="4706397" y="1828799"/>
            <a:ext cx="1819182" cy="1295399"/>
          </a:xfrm>
          <a:prstGeom prst="rtTriangl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sp>
        <p:nvSpPr>
          <p:cNvPr id="20" name="TextBox 19"/>
          <p:cNvSpPr txBox="1"/>
          <p:nvPr/>
        </p:nvSpPr>
        <p:spPr>
          <a:xfrm>
            <a:off x="6611332" y="2933965"/>
            <a:ext cx="2069797" cy="338554"/>
          </a:xfrm>
          <a:prstGeom prst="rect">
            <a:avLst/>
          </a:prstGeom>
          <a:noFill/>
        </p:spPr>
        <p:txBody>
          <a:bodyPr wrap="none" rtlCol="0">
            <a:spAutoFit/>
          </a:bodyPr>
          <a:lstStyle/>
          <a:p>
            <a:r>
              <a:rPr lang="en-US" sz="1600" dirty="0" smtClean="0">
                <a:solidFill>
                  <a:schemeClr val="tx2"/>
                </a:solidFill>
              </a:rPr>
              <a:t>- LDL=HDL=BP=300</a:t>
            </a:r>
            <a:endParaRPr lang="en-US" sz="1600" dirty="0">
              <a:solidFill>
                <a:schemeClr val="tx2"/>
              </a:solidFill>
            </a:endParaRPr>
          </a:p>
        </p:txBody>
      </p:sp>
      <p:cxnSp>
        <p:nvCxnSpPr>
          <p:cNvPr id="21" name="Straight Connector 20"/>
          <p:cNvCxnSpPr/>
          <p:nvPr/>
        </p:nvCxnSpPr>
        <p:spPr>
          <a:xfrm>
            <a:off x="4716015" y="3124200"/>
            <a:ext cx="1809564"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84187" y="1840229"/>
            <a:ext cx="18288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6611332" y="1263134"/>
            <a:ext cx="2145011" cy="338554"/>
          </a:xfrm>
          <a:prstGeom prst="rect">
            <a:avLst/>
          </a:prstGeom>
          <a:noFill/>
        </p:spPr>
        <p:txBody>
          <a:bodyPr wrap="none" rtlCol="0">
            <a:spAutoFit/>
          </a:bodyPr>
          <a:lstStyle/>
          <a:p>
            <a:r>
              <a:rPr lang="en-US" sz="1600" dirty="0" smtClean="0">
                <a:solidFill>
                  <a:schemeClr val="tx2"/>
                </a:solidFill>
              </a:rPr>
              <a:t>- Actual Unit Capacity</a:t>
            </a:r>
            <a:endParaRPr lang="en-US" sz="1600" dirty="0">
              <a:solidFill>
                <a:schemeClr val="tx2"/>
              </a:solidFill>
            </a:endParaRPr>
          </a:p>
        </p:txBody>
      </p:sp>
      <p:sp>
        <p:nvSpPr>
          <p:cNvPr id="24" name="Content Placeholder 2"/>
          <p:cNvSpPr>
            <a:spLocks noGrp="1"/>
          </p:cNvSpPr>
          <p:nvPr>
            <p:ph idx="1"/>
          </p:nvPr>
        </p:nvSpPr>
        <p:spPr>
          <a:xfrm>
            <a:off x="304800" y="4756666"/>
            <a:ext cx="4170556" cy="1673871"/>
          </a:xfrm>
        </p:spPr>
        <p:txBody>
          <a:bodyPr/>
          <a:lstStyle/>
          <a:p>
            <a:r>
              <a:rPr lang="en-US" sz="1100" dirty="0" smtClean="0"/>
              <a:t>RLC Logic Applicable:</a:t>
            </a:r>
          </a:p>
          <a:p>
            <a:pPr lvl="1"/>
            <a:r>
              <a:rPr lang="en-US" sz="1100" dirty="0" smtClean="0"/>
              <a:t>HDL formula. No Special logic</a:t>
            </a:r>
          </a:p>
          <a:p>
            <a:endParaRPr lang="en-US" sz="1100" dirty="0" smtClean="0"/>
          </a:p>
          <a:p>
            <a:r>
              <a:rPr lang="en-US" sz="1100" dirty="0" smtClean="0"/>
              <a:t>EMS Alarms triggered:</a:t>
            </a:r>
          </a:p>
          <a:p>
            <a:pPr lvl="1"/>
            <a:r>
              <a:rPr lang="en-US" sz="1100" dirty="0" smtClean="0"/>
              <a:t>Alert: TEL HSL BELOW 0</a:t>
            </a:r>
          </a:p>
          <a:p>
            <a:pPr lvl="1"/>
            <a:r>
              <a:rPr lang="en-US" sz="1100" dirty="0" smtClean="0"/>
              <a:t>Alert: INCONSIST RST AND MW</a:t>
            </a:r>
          </a:p>
        </p:txBody>
      </p:sp>
      <p:sp>
        <p:nvSpPr>
          <p:cNvPr id="25" name="TextBox 24"/>
          <p:cNvSpPr txBox="1"/>
          <p:nvPr/>
        </p:nvSpPr>
        <p:spPr>
          <a:xfrm>
            <a:off x="4114800" y="1297689"/>
            <a:ext cx="526106" cy="338554"/>
          </a:xfrm>
          <a:prstGeom prst="rect">
            <a:avLst/>
          </a:prstGeom>
          <a:noFill/>
        </p:spPr>
        <p:txBody>
          <a:bodyPr wrap="none" rtlCol="0">
            <a:spAutoFit/>
          </a:bodyPr>
          <a:lstStyle/>
          <a:p>
            <a:r>
              <a:rPr lang="en-US" sz="1600" dirty="0" smtClean="0">
                <a:solidFill>
                  <a:schemeClr val="tx2"/>
                </a:solidFill>
              </a:rPr>
              <a:t>550</a:t>
            </a:r>
            <a:endParaRPr lang="en-US" sz="1600" dirty="0">
              <a:solidFill>
                <a:schemeClr val="tx2"/>
              </a:solidFill>
            </a:endParaRPr>
          </a:p>
        </p:txBody>
      </p:sp>
    </p:spTree>
    <p:extLst>
      <p:ext uri="{BB962C8B-B14F-4D97-AF65-F5344CB8AC3E}">
        <p14:creationId xmlns:p14="http://schemas.microsoft.com/office/powerpoint/2010/main" val="1160616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a:xfrm>
            <a:off x="381000" y="2906752"/>
            <a:ext cx="8534400" cy="735980"/>
          </a:xfrm>
        </p:spPr>
        <p:txBody>
          <a:bodyPr/>
          <a:lstStyle/>
          <a:p>
            <a:pPr marL="0" indent="0" algn="ctr">
              <a:buNone/>
            </a:pPr>
            <a:r>
              <a:rPr lang="en-US" sz="4400" dirty="0" smtClean="0"/>
              <a:t>Discussion</a:t>
            </a:r>
            <a:endParaRPr lang="en-US" sz="4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163098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sz="2400" dirty="0" smtClean="0"/>
              <a:t>Resource Specific Telemetry From/To QSE* - Current</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64633441"/>
              </p:ext>
            </p:extLst>
          </p:nvPr>
        </p:nvGraphicFramePr>
        <p:xfrm>
          <a:off x="1579904" y="4010624"/>
          <a:ext cx="6097306" cy="1483995"/>
        </p:xfrm>
        <a:graphic>
          <a:graphicData uri="http://schemas.openxmlformats.org/drawingml/2006/table">
            <a:tbl>
              <a:tblPr>
                <a:tableStyleId>{3B4B98B0-60AC-42C2-AFA5-B58CD77FA1E5}</a:tableStyleId>
              </a:tblPr>
              <a:tblGrid>
                <a:gridCol w="3198658"/>
                <a:gridCol w="155448"/>
                <a:gridCol w="2743200"/>
              </a:tblGrid>
              <a:tr h="0">
                <a:tc gridSpan="3">
                  <a:txBody>
                    <a:bodyPr/>
                    <a:lstStyle/>
                    <a:p>
                      <a:pPr algn="ctr" fontAlgn="b"/>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r>
                        <a:rPr lang="en-US" sz="900" b="0" i="0" u="none" strike="noStrike" baseline="0" dirty="0">
                          <a:solidFill>
                            <a:srgbClr val="000000"/>
                          </a:solidFill>
                          <a:effectLst/>
                          <a:latin typeface="+mn-lt"/>
                        </a:rPr>
                        <a:t>]</a:t>
                      </a:r>
                      <a:endParaRPr lang="en-US" sz="900" b="0" i="0" u="none" strike="noStrike" baseline="0"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Updated Desired BP (UDBP)</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48838685"/>
              </p:ext>
            </p:extLst>
          </p:nvPr>
        </p:nvGraphicFramePr>
        <p:xfrm>
          <a:off x="304800" y="855406"/>
          <a:ext cx="8647515" cy="2834067"/>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a:solidFill>
                            <a:schemeClr val="tx1"/>
                          </a:solidFill>
                          <a:effectLst/>
                          <a:latin typeface="Arial" panose="020B0604020202020204" pitchFamily="34" charset="0"/>
                        </a:rPr>
                        <a:t>From 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Normal 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Responsive </a:t>
                      </a:r>
                      <a:r>
                        <a:rPr lang="en-US" sz="900" b="0" i="0" u="none" strike="noStrike" dirty="0" smtClean="0">
                          <a:solidFill>
                            <a:srgbClr val="000000"/>
                          </a:solidFill>
                          <a:effectLst/>
                          <a:latin typeface="Arial" panose="020B0604020202020204" pitchFamily="34" charset="0"/>
                        </a:rPr>
                        <a:t>Reserve </a:t>
                      </a:r>
                      <a:r>
                        <a:rPr lang="en-US" sz="900" b="0" i="0" u="none" strike="noStrike" dirty="0">
                          <a:solidFill>
                            <a:srgbClr val="000000"/>
                          </a:solidFill>
                          <a:effectLst/>
                          <a:latin typeface="Arial" panose="020B0604020202020204" pitchFamily="34" charset="0"/>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noStrike" dirty="0" smtClean="0">
                          <a:solidFill>
                            <a:srgbClr val="000000"/>
                          </a:solidFill>
                          <a:effectLst/>
                          <a:latin typeface="Arial" panose="020B0604020202020204" pitchFamily="34" charset="0"/>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249308">
                <a:tc>
                  <a:txBody>
                    <a:bodyPr/>
                    <a:lstStyle/>
                    <a:p>
                      <a:pPr algn="ctr" rtl="0" fontAlgn="b"/>
                      <a:r>
                        <a:rPr lang="en-US" sz="900" b="0" i="0" u="none" strike="noStrike" dirty="0" smtClean="0">
                          <a:solidFill>
                            <a:schemeClr val="tx1"/>
                          </a:solidFill>
                          <a:effectLst/>
                          <a:latin typeface="Arial" panose="020B0604020202020204" pitchFamily="34" charset="0"/>
                        </a:rPr>
                        <a:t>Non</a:t>
                      </a:r>
                      <a:r>
                        <a:rPr lang="en-US" sz="900" b="0" i="0" u="none" strike="noStrike" baseline="0" dirty="0" smtClean="0">
                          <a:solidFill>
                            <a:schemeClr val="tx1"/>
                          </a:solidFill>
                          <a:effectLst/>
                          <a:latin typeface="Arial" panose="020B0604020202020204" pitchFamily="34" charset="0"/>
                        </a:rPr>
                        <a:t> Frequency Responsive Capacity (NFRC)</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bl>
          </a:graphicData>
        </a:graphic>
      </p:graphicFrame>
      <p:sp>
        <p:nvSpPr>
          <p:cNvPr id="9" name="TextBox 8"/>
          <p:cNvSpPr txBox="1"/>
          <p:nvPr/>
        </p:nvSpPr>
        <p:spPr>
          <a:xfrm>
            <a:off x="304800" y="5973155"/>
            <a:ext cx="5454266" cy="369332"/>
          </a:xfrm>
          <a:prstGeom prst="rect">
            <a:avLst/>
          </a:prstGeom>
          <a:noFill/>
        </p:spPr>
        <p:txBody>
          <a:bodyPr wrap="square" rtlCol="0">
            <a:spAutoFit/>
          </a:bodyPr>
          <a:lstStyle/>
          <a:p>
            <a:r>
              <a:rPr lang="en-US" sz="900" dirty="0">
                <a:solidFill>
                  <a:schemeClr val="tx2"/>
                </a:solidFill>
              </a:rPr>
              <a:t>*Refer to the </a:t>
            </a:r>
            <a:r>
              <a:rPr lang="en-US" sz="900" dirty="0">
                <a:solidFill>
                  <a:schemeClr val="tx2"/>
                </a:solidFill>
                <a:hlinkClick r:id="rId2"/>
              </a:rPr>
              <a:t>ERCOT Nodal ICCP Communications Handbook</a:t>
            </a:r>
            <a:endParaRPr lang="en-US" sz="900" dirty="0" smtClean="0">
              <a:solidFill>
                <a:schemeClr val="tx2"/>
              </a:solidFill>
            </a:endParaRPr>
          </a:p>
          <a:p>
            <a:r>
              <a:rPr lang="en-US" sz="900" dirty="0" smtClean="0">
                <a:solidFill>
                  <a:schemeClr val="tx2"/>
                </a:solidFill>
                <a:hlinkClick r:id="rId2"/>
              </a:rPr>
              <a:t>http</a:t>
            </a:r>
            <a:r>
              <a:rPr lang="en-US" sz="900" dirty="0">
                <a:solidFill>
                  <a:schemeClr val="tx2"/>
                </a:solidFill>
                <a:hlinkClick r:id="rId2"/>
              </a:rPr>
              <a:t>://</a:t>
            </a:r>
            <a:r>
              <a:rPr lang="en-US" sz="900" dirty="0" smtClean="0">
                <a:solidFill>
                  <a:schemeClr val="tx2"/>
                </a:solidFill>
                <a:hlinkClick r:id="rId2"/>
              </a:rPr>
              <a:t>www.ercot.com/services/rq/re</a:t>
            </a:r>
            <a:endParaRPr lang="en-US" sz="900" dirty="0">
              <a:solidFill>
                <a:schemeClr val="tx2"/>
              </a:solidFill>
            </a:endParaRPr>
          </a:p>
        </p:txBody>
      </p:sp>
    </p:spTree>
    <p:extLst>
      <p:ext uri="{BB962C8B-B14F-4D97-AF65-F5344CB8AC3E}">
        <p14:creationId xmlns:p14="http://schemas.microsoft.com/office/powerpoint/2010/main" val="3453704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DB7999-A308-435E-A8FE-C617D529D58E}">
  <ds:schemaRefs>
    <ds:schemaRef ds:uri="http://schemas.microsoft.com/sharepoint/v3/contenttype/forms"/>
  </ds:schemaRefs>
</ds:datastoreItem>
</file>

<file path=customXml/itemProps2.xml><?xml version="1.0" encoding="utf-8"?>
<ds:datastoreItem xmlns:ds="http://schemas.openxmlformats.org/officeDocument/2006/customXml" ds:itemID="{905008E2-8474-416E-B87B-29E5181FD967}">
  <ds:schemaRefs>
    <ds:schemaRef ds:uri="http://purl.org/dc/terms/"/>
    <ds:schemaRef ds:uri="http://purl.org/dc/dcmitype/"/>
    <ds:schemaRef ds:uri="http://schemas.openxmlformats.org/package/2006/metadata/core-properties"/>
    <ds:schemaRef ds:uri="http://purl.org/dc/elements/1.1/"/>
    <ds:schemaRef ds:uri="http://schemas.microsoft.com/office/2006/documentManagement/types"/>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1CFEBBF-7CF3-4AE8-9AFC-7BEA744673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26872</TotalTime>
  <Words>1388</Words>
  <Application>Microsoft Office PowerPoint</Application>
  <PresentationFormat>On-screen Show (4:3)</PresentationFormat>
  <Paragraphs>261</Paragraphs>
  <Slides>12</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Courier New</vt:lpstr>
      <vt:lpstr>Wingdings</vt:lpstr>
      <vt:lpstr>1_Office Theme</vt:lpstr>
      <vt:lpstr>2_Custom Design</vt:lpstr>
      <vt:lpstr>3_Custom Design</vt:lpstr>
      <vt:lpstr>PowerPoint Presentation</vt:lpstr>
      <vt:lpstr>RLC Overview</vt:lpstr>
      <vt:lpstr>Telemetry Validations in RLC – SCADA Quality Check</vt:lpstr>
      <vt:lpstr>Telemetry Validations in RLC – Data Check</vt:lpstr>
      <vt:lpstr>Resource Limit Calculator Logic Example 1</vt:lpstr>
      <vt:lpstr>Resource Limit Calculator Logic Example 2</vt:lpstr>
      <vt:lpstr>Resource Limit Calculator Logic Example 3</vt:lpstr>
      <vt:lpstr>PowerPoint Presentation</vt:lpstr>
      <vt:lpstr>Resource Specific Telemetry From/To QSE* - Current</vt:lpstr>
      <vt:lpstr>Generation Resource Status Codes</vt:lpstr>
      <vt:lpstr>RLC Ancillary Service and Dispatch Calculations</vt:lpstr>
      <vt:lpstr>Alarms from RLC</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Jose Luis</cp:lastModifiedBy>
  <cp:revision>659</cp:revision>
  <dcterms:created xsi:type="dcterms:W3CDTF">2016-04-16T13:25:21Z</dcterms:created>
  <dcterms:modified xsi:type="dcterms:W3CDTF">2019-06-21T20:52:54Z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