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8"/>
  </p:notesMasterIdLst>
  <p:handoutMasterIdLst>
    <p:handoutMasterId r:id="rId19"/>
  </p:handoutMasterIdLst>
  <p:sldIdLst>
    <p:sldId id="260" r:id="rId6"/>
    <p:sldId id="267" r:id="rId7"/>
    <p:sldId id="274" r:id="rId8"/>
    <p:sldId id="276" r:id="rId9"/>
    <p:sldId id="275" r:id="rId10"/>
    <p:sldId id="271" r:id="rId11"/>
    <p:sldId id="279" r:id="rId12"/>
    <p:sldId id="270" r:id="rId13"/>
    <p:sldId id="284" r:id="rId14"/>
    <p:sldId id="281" r:id="rId15"/>
    <p:sldId id="283" r:id="rId16"/>
    <p:sldId id="28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76" autoAdjust="0"/>
  </p:normalViewPr>
  <p:slideViewPr>
    <p:cSldViewPr showGuides="1">
      <p:cViewPr varScale="1">
        <p:scale>
          <a:sx n="49" d="100"/>
          <a:sy n="49" d="100"/>
        </p:scale>
        <p:origin x="1686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Sheet4!$A$5:$A$6</c:f>
              <c:strCache>
                <c:ptCount val="2"/>
                <c:pt idx="0">
                  <c:v>Hourly Resource Outage Capacity</c:v>
                </c:pt>
                <c:pt idx="1">
                  <c:v>System Ancillary Service Capacity Monitor</c:v>
                </c:pt>
              </c:strCache>
            </c:strRef>
          </c:cat>
          <c:val>
            <c:numRef>
              <c:f>Sheet4!$B$5:$B$6</c:f>
              <c:numCache>
                <c:formatCode>General</c:formatCode>
                <c:ptCount val="2"/>
                <c:pt idx="0">
                  <c:v>8891</c:v>
                </c:pt>
                <c:pt idx="1">
                  <c:v>3352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52789936"/>
        <c:axId val="452788760"/>
      </c:barChart>
      <c:catAx>
        <c:axId val="45278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788760"/>
        <c:crosses val="autoZero"/>
        <c:auto val="1"/>
        <c:lblAlgn val="ctr"/>
        <c:lblOffset val="100"/>
        <c:noMultiLvlLbl val="0"/>
      </c:catAx>
      <c:valAx>
        <c:axId val="452788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Outage Capacity (MW)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78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Chart!$A$8:$A$10</c:f>
              <c:strCache>
                <c:ptCount val="3"/>
                <c:pt idx="0">
                  <c:v>Hourly Resource Outage Capacity</c:v>
                </c:pt>
                <c:pt idx="1">
                  <c:v>System Ancillary Service Capacity Monitor</c:v>
                </c:pt>
                <c:pt idx="2">
                  <c:v>60-Day SCED Disclosure Report</c:v>
                </c:pt>
              </c:strCache>
            </c:strRef>
          </c:cat>
          <c:val>
            <c:numRef>
              <c:f>Chart!$B$8:$B$10</c:f>
              <c:numCache>
                <c:formatCode>General</c:formatCode>
                <c:ptCount val="3"/>
                <c:pt idx="0">
                  <c:v>8891</c:v>
                </c:pt>
                <c:pt idx="1">
                  <c:v>3352</c:v>
                </c:pt>
                <c:pt idx="2">
                  <c:v>2999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52790328"/>
        <c:axId val="452786016"/>
      </c:barChart>
      <c:catAx>
        <c:axId val="45279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786016"/>
        <c:crosses val="autoZero"/>
        <c:auto val="1"/>
        <c:lblAlgn val="ctr"/>
        <c:lblOffset val="100"/>
        <c:noMultiLvlLbl val="0"/>
      </c:catAx>
      <c:valAx>
        <c:axId val="45278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Outage Capacity (MW)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790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7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0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56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2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s.ercot.com/misapp/GetReports.do?reportTypeId=1594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content/cdr/html/as_capacity_monitor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is.ercot.com/misapp/GetReports.do?reportTypeId=1310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is.ercot.com/misapp/GetReports.do?reportTypeId=1305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209800"/>
            <a:ext cx="4876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ERCOT Reporting of Outaged Resource Capacity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Market Analysis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ERCOT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WMWG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June 24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, 2019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60-Day COP Disclosure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204621"/>
          </a:xfrm>
        </p:spPr>
        <p:txBody>
          <a:bodyPr/>
          <a:lstStyle/>
          <a:p>
            <a:r>
              <a:rPr lang="en-US" sz="2000" dirty="0" smtClean="0"/>
              <a:t>Resource level (and CC configurations)</a:t>
            </a:r>
          </a:p>
          <a:p>
            <a:r>
              <a:rPr lang="en-US" sz="2000" dirty="0" smtClean="0"/>
              <a:t>Operating Day and Operating Hour</a:t>
            </a:r>
          </a:p>
          <a:p>
            <a:r>
              <a:rPr lang="en-US" sz="2000" dirty="0" smtClean="0"/>
              <a:t>Includes only records where the COP was changed for Resource/Hour</a:t>
            </a:r>
          </a:p>
          <a:p>
            <a:endParaRPr lang="en-US" sz="2000" dirty="0"/>
          </a:p>
          <a:p>
            <a:r>
              <a:rPr lang="en-US" sz="2000" dirty="0" smtClean="0"/>
              <a:t>To compare HSL from SCED to HSL from COP:</a:t>
            </a:r>
          </a:p>
          <a:p>
            <a:pPr lvl="1"/>
            <a:r>
              <a:rPr lang="en-US" sz="1800" dirty="0" smtClean="0"/>
              <a:t>Use most recent update for each Resource before Operating Hour</a:t>
            </a:r>
          </a:p>
          <a:p>
            <a:pPr lvl="1"/>
            <a:r>
              <a:rPr lang="en-US" sz="1800" dirty="0" smtClean="0"/>
              <a:t>Compare only the HSL for the ONLINE CC configuration</a:t>
            </a:r>
          </a:p>
          <a:p>
            <a:pPr lvl="1"/>
            <a:r>
              <a:rPr lang="en-US" sz="1800" dirty="0"/>
              <a:t>HSL of IRRs with a Resource Status of OUT set to </a:t>
            </a:r>
            <a:r>
              <a:rPr lang="en-US" sz="1800" dirty="0" smtClean="0"/>
              <a:t>0</a:t>
            </a:r>
          </a:p>
          <a:p>
            <a:pPr lvl="1"/>
            <a:r>
              <a:rPr lang="en-US" sz="1800" dirty="0" smtClean="0"/>
              <a:t>Newly energized equipment (not yet commissioned) could be OUT and in SCED report but not have a COP entry</a:t>
            </a:r>
          </a:p>
          <a:p>
            <a:pPr lvl="1"/>
            <a:r>
              <a:rPr lang="en-US" sz="1800" dirty="0" smtClean="0"/>
              <a:t>Differences will stem mostly from the fact that sometimes HSL is treated differently between the two applications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211824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Where to find this report:</a:t>
            </a:r>
          </a:p>
          <a:p>
            <a:r>
              <a:rPr lang="en-US" sz="1600" dirty="0"/>
              <a:t>ercot.com → Market Information → Market Reports, or</a:t>
            </a:r>
          </a:p>
          <a:p>
            <a:r>
              <a:rPr lang="en-US" sz="1600" dirty="0"/>
              <a:t>MIS → </a:t>
            </a:r>
            <a:r>
              <a:rPr lang="en-US" sz="1600" dirty="0" smtClean="0"/>
              <a:t>Reports (</a:t>
            </a:r>
            <a:r>
              <a:rPr lang="en-US" sz="1600" dirty="0" smtClean="0">
                <a:hlinkClick r:id="rId3"/>
              </a:rPr>
              <a:t>link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160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System Ancillary Service Capacity Monitor reports the system total HSL of Resources with an OUT or EMRSWGR Resource Status</a:t>
            </a:r>
          </a:p>
          <a:p>
            <a:pPr lvl="1"/>
            <a:r>
              <a:rPr lang="en-US" sz="1800" dirty="0" smtClean="0"/>
              <a:t>Includes seasonally mothballed Resources</a:t>
            </a:r>
          </a:p>
          <a:p>
            <a:pPr lvl="1"/>
            <a:r>
              <a:rPr lang="en-US" sz="1800" dirty="0" smtClean="0"/>
              <a:t>Some Resources may set HSL telemetry to 0 when OUT</a:t>
            </a:r>
          </a:p>
          <a:p>
            <a:r>
              <a:rPr lang="en-US" sz="2000" dirty="0" smtClean="0"/>
              <a:t>Hourly Resource Outage Capacity report shows the system total Outaged Capacity of Approved and Accepted Outages</a:t>
            </a:r>
          </a:p>
          <a:p>
            <a:pPr lvl="1"/>
            <a:r>
              <a:rPr lang="en-US" sz="1800" dirty="0" smtClean="0"/>
              <a:t>Includes Resource </a:t>
            </a:r>
            <a:r>
              <a:rPr lang="en-US" sz="1800" dirty="0" err="1"/>
              <a:t>D</a:t>
            </a:r>
            <a:r>
              <a:rPr lang="en-US" sz="1800" dirty="0" err="1" smtClean="0"/>
              <a:t>erates</a:t>
            </a:r>
            <a:endParaRPr lang="en-US" sz="1800" dirty="0" smtClean="0"/>
          </a:p>
          <a:p>
            <a:pPr lvl="1"/>
            <a:r>
              <a:rPr lang="en-US" sz="1800" dirty="0" smtClean="0"/>
              <a:t>Some Resources are able to exit their Outage and come online in RT</a:t>
            </a:r>
          </a:p>
          <a:p>
            <a:r>
              <a:rPr lang="en-US" sz="2000" dirty="0" smtClean="0"/>
              <a:t>60-Day SCED Disclosure Report will be similar to </a:t>
            </a:r>
            <a:r>
              <a:rPr lang="en-US" sz="2000" dirty="0"/>
              <a:t>System Ancillary Service Capacity Monitor </a:t>
            </a:r>
            <a:r>
              <a:rPr lang="en-US" sz="2000" dirty="0" smtClean="0"/>
              <a:t>with a few exceptions:</a:t>
            </a:r>
          </a:p>
          <a:p>
            <a:pPr lvl="1"/>
            <a:r>
              <a:rPr lang="en-US" sz="1800" dirty="0"/>
              <a:t>Excludes Seasonal Mothballed Resources (and other Non-Market Participating Resources)</a:t>
            </a:r>
          </a:p>
          <a:p>
            <a:pPr lvl="1"/>
            <a:r>
              <a:rPr lang="en-US" sz="1800" dirty="0"/>
              <a:t>HSL of IRRs with a Resource Status of OUT set to </a:t>
            </a:r>
            <a:r>
              <a:rPr lang="en-US" sz="1800" dirty="0" smtClean="0"/>
              <a:t>0</a:t>
            </a:r>
          </a:p>
          <a:p>
            <a:r>
              <a:rPr lang="en-US" sz="2000" dirty="0" smtClean="0"/>
              <a:t>60-Day COP Disclosure Report can be used to compare </a:t>
            </a:r>
            <a:r>
              <a:rPr lang="en-US" sz="2000" dirty="0"/>
              <a:t>60-Day SCED Disclosure Report 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9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1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Agenda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530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Where to find Outage Capacity data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Causes of Differences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Summary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Outaged Capacity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5458"/>
            <a:ext cx="8534400" cy="5052221"/>
          </a:xfrm>
        </p:spPr>
        <p:txBody>
          <a:bodyPr/>
          <a:lstStyle/>
          <a:p>
            <a:r>
              <a:rPr lang="en-US" sz="2400" dirty="0" smtClean="0"/>
              <a:t>There are 4 different places to either monitor or derive </a:t>
            </a:r>
            <a:r>
              <a:rPr lang="en-US" sz="2400" dirty="0" err="1" smtClean="0"/>
              <a:t>outaged</a:t>
            </a:r>
            <a:r>
              <a:rPr lang="en-US" sz="2400" dirty="0" smtClean="0"/>
              <a:t> capacity 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System Ancillary Service Capacity Monitor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Hourly Resource Outage </a:t>
            </a:r>
            <a:r>
              <a:rPr lang="en-US" sz="2400" dirty="0" smtClean="0"/>
              <a:t>Capacity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60-Day SCED Disclosure Report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60-Day COP Disclosure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5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Ancillary Service Capacity Monitor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18681"/>
            <a:ext cx="8534400" cy="4899821"/>
          </a:xfrm>
        </p:spPr>
        <p:txBody>
          <a:bodyPr/>
          <a:lstStyle/>
          <a:p>
            <a:r>
              <a:rPr lang="en-US" sz="2000" dirty="0"/>
              <a:t>The sum of all telemetered HSL capacity for Resources with a telemetered Resource Status of OUT or EMRSWGR</a:t>
            </a:r>
          </a:p>
          <a:p>
            <a:endParaRPr lang="en-US" sz="2000" dirty="0"/>
          </a:p>
          <a:p>
            <a:r>
              <a:rPr lang="en-US" sz="2000" dirty="0"/>
              <a:t>Data </a:t>
            </a:r>
            <a:r>
              <a:rPr lang="en-US" sz="2000" dirty="0" smtClean="0"/>
              <a:t>from QSE/Resource provided SCADA telemetry</a:t>
            </a:r>
          </a:p>
          <a:p>
            <a:pPr lvl="1"/>
            <a:r>
              <a:rPr lang="en-US" sz="1800" dirty="0" smtClean="0"/>
              <a:t>Includes ALL Resources providing SCADA telemetry</a:t>
            </a:r>
            <a:endParaRPr lang="en-US" sz="1800" dirty="0"/>
          </a:p>
          <a:p>
            <a:pPr lvl="1"/>
            <a:r>
              <a:rPr lang="en-US" sz="1800" dirty="0" smtClean="0"/>
              <a:t>Includes Seasonally Mothballed Resources but not permanently Mothballed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211824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Where to find this report:</a:t>
            </a:r>
          </a:p>
          <a:p>
            <a:r>
              <a:rPr lang="en-US" sz="1600" dirty="0"/>
              <a:t>ercot.com → Grid </a:t>
            </a:r>
            <a:r>
              <a:rPr lang="en-US" sz="1600" dirty="0" smtClean="0"/>
              <a:t>Information, </a:t>
            </a:r>
            <a:r>
              <a:rPr lang="en-US" sz="1600" dirty="0"/>
              <a:t>or</a:t>
            </a:r>
          </a:p>
          <a:p>
            <a:r>
              <a:rPr lang="en-US" sz="1600" dirty="0"/>
              <a:t>MIS → Applications →  </a:t>
            </a:r>
            <a:r>
              <a:rPr lang="en-US" sz="1600" dirty="0" smtClean="0"/>
              <a:t>System Ancillary Service Capacity Monitor </a:t>
            </a:r>
            <a:r>
              <a:rPr lang="en-US" sz="1600" dirty="0"/>
              <a:t>(</a:t>
            </a:r>
            <a:r>
              <a:rPr lang="en-US" sz="1600" dirty="0">
                <a:hlinkClick r:id="rId3"/>
              </a:rPr>
              <a:t>link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9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Ancillary Service Capacity Monitor	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046" y="1033557"/>
            <a:ext cx="5487867" cy="50530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4671" y="2667000"/>
            <a:ext cx="5422155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…AS Responsibility/Capacity, System Available Capacity… </a:t>
            </a:r>
            <a:endParaRPr lang="en-US" sz="1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2046" y="1033556"/>
            <a:ext cx="5469133" cy="4648619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52046" y="6096000"/>
            <a:ext cx="5398910" cy="22860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52047" y="5691605"/>
            <a:ext cx="5469132" cy="26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8658" y="5953733"/>
            <a:ext cx="5469133" cy="21846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Resource Outage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899821"/>
          </a:xfrm>
        </p:spPr>
        <p:txBody>
          <a:bodyPr/>
          <a:lstStyle/>
          <a:p>
            <a:r>
              <a:rPr lang="en-US" sz="2000" dirty="0" smtClean="0"/>
              <a:t>System </a:t>
            </a:r>
            <a:r>
              <a:rPr lang="en-US" sz="2000" dirty="0"/>
              <a:t>t</a:t>
            </a:r>
            <a:r>
              <a:rPr lang="en-US" sz="2000" dirty="0" smtClean="0"/>
              <a:t>otal at hour granularity for each of Conventional Resources, Intermittent Renewable Resources (IRRs), and New Equipment Energization</a:t>
            </a:r>
          </a:p>
          <a:p>
            <a:r>
              <a:rPr lang="en-US" sz="2000" dirty="0" smtClean="0"/>
              <a:t>Report generated includes the current Operating Hour through to 7 days out</a:t>
            </a:r>
          </a:p>
          <a:p>
            <a:endParaRPr lang="en-US" sz="2000" dirty="0" smtClean="0"/>
          </a:p>
          <a:p>
            <a:r>
              <a:rPr lang="en-US" sz="2000" dirty="0"/>
              <a:t>Data from Outage </a:t>
            </a:r>
            <a:r>
              <a:rPr lang="en-US" sz="2000" dirty="0" smtClean="0"/>
              <a:t>Scheduler</a:t>
            </a:r>
          </a:p>
          <a:p>
            <a:pPr lvl="1"/>
            <a:r>
              <a:rPr lang="en-US" sz="1800" dirty="0" smtClean="0"/>
              <a:t>Accepted and Approved Resource Outages</a:t>
            </a:r>
          </a:p>
          <a:p>
            <a:pPr lvl="1"/>
            <a:r>
              <a:rPr lang="en-US" sz="1800" dirty="0" smtClean="0"/>
              <a:t>Includes Resource HSL </a:t>
            </a:r>
            <a:r>
              <a:rPr lang="en-US" sz="1800" dirty="0" err="1" smtClean="0"/>
              <a:t>Derates</a:t>
            </a:r>
            <a:endParaRPr lang="en-US" sz="1800" dirty="0" smtClean="0"/>
          </a:p>
          <a:p>
            <a:pPr lvl="1"/>
            <a:r>
              <a:rPr lang="en-US" sz="1800" dirty="0" smtClean="0"/>
              <a:t>Excludes all permanently Mothballed Resources and capacity of old equipment being retired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21182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Where to find this report:</a:t>
            </a:r>
          </a:p>
          <a:p>
            <a:r>
              <a:rPr lang="en-US" sz="1600" dirty="0"/>
              <a:t>ercot.com → Grid Information → Generation, or</a:t>
            </a:r>
          </a:p>
          <a:p>
            <a:r>
              <a:rPr lang="en-US" sz="1600" dirty="0"/>
              <a:t>MIS → Reports (</a:t>
            </a:r>
            <a:r>
              <a:rPr lang="en-US" sz="1600" dirty="0">
                <a:hlinkClick r:id="rId3"/>
              </a:rPr>
              <a:t>link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889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Reported Out </a:t>
            </a:r>
            <a:r>
              <a:rPr lang="en-US" dirty="0" smtClean="0"/>
              <a:t>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17879"/>
              </p:ext>
            </p:extLst>
          </p:nvPr>
        </p:nvGraphicFramePr>
        <p:xfrm>
          <a:off x="381000" y="1133253"/>
          <a:ext cx="3600449" cy="505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893232"/>
              </p:ext>
            </p:extLst>
          </p:nvPr>
        </p:nvGraphicFramePr>
        <p:xfrm>
          <a:off x="4419600" y="2155865"/>
          <a:ext cx="3962400" cy="2958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914400"/>
                <a:gridCol w="914400"/>
              </a:tblGrid>
              <a:tr h="352338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Cause of Difference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521208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Equipment </a:t>
                      </a:r>
                      <a:r>
                        <a:rPr lang="en-US" sz="1400" dirty="0" err="1" smtClean="0"/>
                        <a:t>Derate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2,483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521208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Resources on</a:t>
                      </a:r>
                      <a:r>
                        <a:rPr lang="en-US" sz="1400" baseline="0" dirty="0" smtClean="0"/>
                        <a:t> Outage w/ RT HSL = 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2,854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521208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Resources w/</a:t>
                      </a:r>
                      <a:r>
                        <a:rPr lang="en-US" sz="1400" baseline="0" dirty="0" smtClean="0"/>
                        <a:t> Outage in OS but not RT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521208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Emergency</a:t>
                      </a:r>
                      <a:r>
                        <a:rPr lang="en-US" sz="1400" baseline="0" dirty="0" smtClean="0"/>
                        <a:t> Switchable Generation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 anchor="ctr"/>
                </a:tc>
              </a:tr>
              <a:tr h="521208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HSL Error Between OS and RT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ight Brace 11"/>
          <p:cNvSpPr/>
          <p:nvPr/>
        </p:nvSpPr>
        <p:spPr>
          <a:xfrm>
            <a:off x="3810000" y="1752600"/>
            <a:ext cx="609600" cy="2286000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38812" y="1043434"/>
            <a:ext cx="2514600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Capacity that would show up in the Hourly Resource Outage Capacity but </a:t>
            </a:r>
            <a:r>
              <a:rPr lang="en-US" sz="1200" b="1" dirty="0" smtClean="0"/>
              <a:t>not</a:t>
            </a:r>
            <a:r>
              <a:rPr lang="en-US" sz="1200" dirty="0" smtClean="0"/>
              <a:t> in the System Ancillary Service Capacity Monitor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6581775" y="2277696"/>
            <a:ext cx="828674" cy="17526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4" idx="2"/>
            <a:endCxn id="17" idx="0"/>
          </p:cNvCxnSpPr>
          <p:nvPr/>
        </p:nvCxnSpPr>
        <p:spPr>
          <a:xfrm>
            <a:off x="6996112" y="1874431"/>
            <a:ext cx="0" cy="40326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0742" y="5395677"/>
            <a:ext cx="2514600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Capacity that would show up in the System Ancillary Service Capacity Monitor but </a:t>
            </a:r>
            <a:r>
              <a:rPr lang="en-US" sz="1200" b="1" dirty="0"/>
              <a:t>not</a:t>
            </a:r>
            <a:r>
              <a:rPr lang="en-US" sz="1200" dirty="0"/>
              <a:t> in Hourly Resource Outage Capacity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55464" y="4038599"/>
            <a:ext cx="828674" cy="105380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0" idx="0"/>
            <a:endCxn id="13" idx="2"/>
          </p:cNvCxnSpPr>
          <p:nvPr/>
        </p:nvCxnSpPr>
        <p:spPr>
          <a:xfrm flipV="1">
            <a:off x="7808042" y="5092408"/>
            <a:ext cx="61759" cy="30326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53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60-Day SCED Disclosure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899821"/>
          </a:xfrm>
        </p:spPr>
        <p:txBody>
          <a:bodyPr/>
          <a:lstStyle/>
          <a:p>
            <a:r>
              <a:rPr lang="en-US" sz="2000" dirty="0" smtClean="0"/>
              <a:t>Resource level</a:t>
            </a:r>
          </a:p>
          <a:p>
            <a:r>
              <a:rPr lang="en-US" sz="2000" dirty="0" smtClean="0"/>
              <a:t>First 5-Minute SCED Interval of each 15-Minute Settlement Interval </a:t>
            </a:r>
          </a:p>
          <a:p>
            <a:r>
              <a:rPr lang="en-US" sz="2000" dirty="0"/>
              <a:t>System total Outaged Capacity can be calculated by summing the HSL of all Resources with a Telemetered Resource Status of </a:t>
            </a:r>
            <a:r>
              <a:rPr lang="en-US" sz="2000" dirty="0" smtClean="0"/>
              <a:t>OUT or EMRSWGR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Similar to System Ancillary Service Capacity Monitor with a few exceptions:</a:t>
            </a:r>
          </a:p>
          <a:p>
            <a:pPr lvl="1"/>
            <a:r>
              <a:rPr lang="en-US" sz="1800" dirty="0" smtClean="0"/>
              <a:t>Excludes Seasonal Mothballed Resources (and other Non-Market Participating Resources)</a:t>
            </a:r>
          </a:p>
          <a:p>
            <a:pPr lvl="1"/>
            <a:r>
              <a:rPr lang="en-US" sz="1800" dirty="0" smtClean="0"/>
              <a:t>HSL of IRRs with a Resource Status of OUT set to 0</a:t>
            </a:r>
          </a:p>
          <a:p>
            <a:pPr lvl="1"/>
            <a:endParaRPr lang="en-US" sz="18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211824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Where to find this report:</a:t>
            </a:r>
          </a:p>
          <a:p>
            <a:r>
              <a:rPr lang="en-US" sz="1600" dirty="0"/>
              <a:t>ercot.com → Market Information → Market Reports, or</a:t>
            </a:r>
          </a:p>
          <a:p>
            <a:r>
              <a:rPr lang="en-US" sz="1600" dirty="0"/>
              <a:t>MIS → </a:t>
            </a:r>
            <a:r>
              <a:rPr lang="en-US" sz="1600" dirty="0" smtClean="0"/>
              <a:t>Reports (</a:t>
            </a:r>
            <a:r>
              <a:rPr lang="en-US" sz="1600" dirty="0" smtClean="0">
                <a:hlinkClick r:id="rId3"/>
              </a:rPr>
              <a:t>link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366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Reported </a:t>
            </a:r>
            <a:r>
              <a:rPr lang="en-US" dirty="0" smtClean="0"/>
              <a:t>Out </a:t>
            </a:r>
            <a:r>
              <a:rPr lang="en-US" dirty="0" smtClean="0"/>
              <a:t>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107402"/>
              </p:ext>
            </p:extLst>
          </p:nvPr>
        </p:nvGraphicFramePr>
        <p:xfrm>
          <a:off x="381000" y="1109440"/>
          <a:ext cx="4838701" cy="510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808087"/>
              </p:ext>
            </p:extLst>
          </p:nvPr>
        </p:nvGraphicFramePr>
        <p:xfrm>
          <a:off x="5219701" y="3733800"/>
          <a:ext cx="3048000" cy="139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914400"/>
              </a:tblGrid>
              <a:tr h="352338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Cause of Difference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521208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IRR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/>
                        <a:t>on </a:t>
                      </a:r>
                      <a:r>
                        <a:rPr lang="en-US" sz="1400" baseline="0" dirty="0" smtClean="0"/>
                        <a:t>Outage with RT HSL &gt; 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353</a:t>
                      </a:r>
                      <a:endParaRPr lang="en-US" sz="1600" dirty="0"/>
                    </a:p>
                  </a:txBody>
                  <a:tcPr anchor="ctr"/>
                </a:tc>
              </a:tr>
              <a:tr h="521208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Seasonal Mothballed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ight Brace 7"/>
          <p:cNvSpPr/>
          <p:nvPr/>
        </p:nvSpPr>
        <p:spPr>
          <a:xfrm>
            <a:off x="5027972" y="3973976"/>
            <a:ext cx="191729" cy="293223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53200" y="2819400"/>
            <a:ext cx="2514600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Capacity that would show up in the System Ancillary Service Capacity Monitor but </a:t>
            </a:r>
            <a:r>
              <a:rPr lang="en-US" sz="1200" b="1" dirty="0" smtClean="0"/>
              <a:t>not</a:t>
            </a:r>
            <a:r>
              <a:rPr lang="en-US" sz="1200" dirty="0" smtClean="0"/>
              <a:t> in the 60-Day SCED Disclosure Report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396163" y="4053662"/>
            <a:ext cx="828674" cy="107489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2"/>
            <a:endCxn id="10" idx="0"/>
          </p:cNvCxnSpPr>
          <p:nvPr/>
        </p:nvCxnSpPr>
        <p:spPr>
          <a:xfrm>
            <a:off x="7810500" y="3650397"/>
            <a:ext cx="0" cy="40326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48437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3683894B5264EB8E83338F6BA777E" ma:contentTypeVersion="0" ma:contentTypeDescription="Create a new document." ma:contentTypeScope="" ma:versionID="6d9fae79e75f4a0e2854e81853c40662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B813C5-B896-4665-8CDA-23C23DD459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10858</TotalTime>
  <Words>717</Words>
  <Application>Microsoft Office PowerPoint</Application>
  <PresentationFormat>On-screen Show (4:3)</PresentationFormat>
  <Paragraphs>119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1_Custom Design</vt:lpstr>
      <vt:lpstr>Office Theme</vt:lpstr>
      <vt:lpstr>PowerPoint Presentation</vt:lpstr>
      <vt:lpstr>Agenda</vt:lpstr>
      <vt:lpstr>Where to Find Outaged Capacity Data</vt:lpstr>
      <vt:lpstr>System Ancillary Service Capacity Monitor </vt:lpstr>
      <vt:lpstr>System Ancillary Service Capacity Monitor </vt:lpstr>
      <vt:lpstr>Hourly Resource Outage Capacity</vt:lpstr>
      <vt:lpstr>Differences Between Reported Out Capacity</vt:lpstr>
      <vt:lpstr>60-Day SCED Disclosure Report</vt:lpstr>
      <vt:lpstr>Differences Between Reported Out Capacity</vt:lpstr>
      <vt:lpstr>60-Day COP Disclosure Report</vt:lpstr>
      <vt:lpstr>Summary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Giarratano, Alex</cp:lastModifiedBy>
  <cp:revision>89</cp:revision>
  <cp:lastPrinted>2016-01-21T20:53:15Z</cp:lastPrinted>
  <dcterms:created xsi:type="dcterms:W3CDTF">2016-01-21T15:20:31Z</dcterms:created>
  <dcterms:modified xsi:type="dcterms:W3CDTF">2019-06-21T15:46:53Z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0x010100D9D3683894B5264EB8E83338F6BA777E</vt:lpwstr>
  </property>
</Properties>
</file>