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700" r:id="rId5"/>
    <p:sldMasterId id="2147483702" r:id="rId6"/>
  </p:sldMasterIdLst>
  <p:notesMasterIdLst>
    <p:notesMasterId r:id="rId15"/>
  </p:notesMasterIdLst>
  <p:handoutMasterIdLst>
    <p:handoutMasterId r:id="rId16"/>
  </p:handoutMasterIdLst>
  <p:sldIdLst>
    <p:sldId id="270" r:id="rId7"/>
    <p:sldId id="571" r:id="rId8"/>
    <p:sldId id="572" r:id="rId9"/>
    <p:sldId id="581" r:id="rId10"/>
    <p:sldId id="576" r:id="rId11"/>
    <p:sldId id="585" r:id="rId12"/>
    <p:sldId id="586" r:id="rId13"/>
    <p:sldId id="5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88" d="100"/>
          <a:sy n="88" d="100"/>
        </p:scale>
        <p:origin x="127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rq/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rq/r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June 21, 2019</a:t>
            </a:r>
          </a:p>
          <a:p>
            <a:r>
              <a:rPr lang="en-US" dirty="0" smtClean="0"/>
              <a:t>RTCTF Meeting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Nitika Mago</a:t>
            </a:r>
          </a:p>
          <a:p>
            <a:r>
              <a:rPr lang="en-US" dirty="0" smtClean="0"/>
              <a:t>ERCOT Operations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cap="none" dirty="0"/>
              <a:t>Resource Limit Calculator Under RTC </a:t>
            </a:r>
          </a:p>
          <a:p>
            <a:endParaRPr lang="en-US" sz="2800" cap="none" dirty="0"/>
          </a:p>
          <a:p>
            <a:r>
              <a:rPr lang="en-US" sz="2800" cap="none" dirty="0"/>
              <a:t>Telemetry </a:t>
            </a:r>
            <a:r>
              <a:rPr lang="en-US" sz="2800" cap="none" dirty="0" smtClean="0"/>
              <a:t>Changes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0" y="1054826"/>
            <a:ext cx="6324600" cy="494211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Problem Statement</a:t>
            </a:r>
          </a:p>
          <a:p>
            <a:pPr marL="0" indent="0">
              <a:buNone/>
            </a:pPr>
            <a:r>
              <a:rPr lang="en-US" dirty="0"/>
              <a:t>Identify </a:t>
            </a:r>
            <a:r>
              <a:rPr lang="en-US" dirty="0" smtClean="0"/>
              <a:t>telemetry changes</a:t>
            </a:r>
            <a:r>
              <a:rPr lang="en-US" dirty="0"/>
              <a:t>, </a:t>
            </a:r>
            <a:r>
              <a:rPr lang="en-US" dirty="0" smtClean="0"/>
              <a:t>associated with Resource </a:t>
            </a:r>
            <a:r>
              <a:rPr lang="en-US" dirty="0"/>
              <a:t>Limit Calculator (RLC</a:t>
            </a:r>
            <a:r>
              <a:rPr lang="en-US" dirty="0" smtClean="0"/>
              <a:t>) changes.</a:t>
            </a: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Discussion </a:t>
            </a:r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RLC functional </a:t>
            </a:r>
            <a:r>
              <a:rPr lang="en-US" dirty="0"/>
              <a:t>o</a:t>
            </a:r>
            <a:r>
              <a:rPr lang="en-US" dirty="0" smtClean="0"/>
              <a:t>verview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Summary of changes identified and rationale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Discussion and next </a:t>
            </a:r>
            <a:r>
              <a:rPr lang="en-US" dirty="0"/>
              <a:t>s</a:t>
            </a:r>
            <a:r>
              <a:rPr lang="en-US" dirty="0" smtClean="0"/>
              <a:t>teps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553200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RLC Overview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12764"/>
            <a:ext cx="8214360" cy="1905821"/>
          </a:xfrm>
        </p:spPr>
        <p:txBody>
          <a:bodyPr/>
          <a:lstStyle/>
          <a:p>
            <a:pPr lvl="0"/>
            <a:r>
              <a:rPr lang="en-US" sz="1600" dirty="0" smtClean="0"/>
              <a:t>Nodal </a:t>
            </a:r>
            <a:r>
              <a:rPr lang="en-US" sz="1600" dirty="0"/>
              <a:t>Protocol Section </a:t>
            </a:r>
            <a:r>
              <a:rPr lang="en-US" sz="1600" dirty="0" smtClean="0"/>
              <a:t>6.5.7.2</a:t>
            </a:r>
            <a:r>
              <a:rPr lang="en-US" sz="1600" dirty="0"/>
              <a:t> </a:t>
            </a:r>
            <a:r>
              <a:rPr lang="en-US" sz="1600" dirty="0" smtClean="0"/>
              <a:t>drives the calculations and monitoring built into RLC today.</a:t>
            </a:r>
          </a:p>
          <a:p>
            <a:pPr lvl="0"/>
            <a:r>
              <a:rPr lang="en-US" sz="1600" dirty="0" smtClean="0"/>
              <a:t>RLC uses telemetry from QSEs to compute limits such as HDL, LDL, HASL and LASL. These limits are then sent to MMS/SCED.</a:t>
            </a:r>
          </a:p>
          <a:p>
            <a:pPr lvl="0"/>
            <a:r>
              <a:rPr lang="en-US" sz="1600" dirty="0" smtClean="0"/>
              <a:t>RLC receives dispatch data from MMS and sends the same to QSEs.</a:t>
            </a:r>
          </a:p>
          <a:p>
            <a:pPr lvl="0"/>
            <a:r>
              <a:rPr lang="en-US" sz="1600" dirty="0" smtClean="0"/>
              <a:t>RLC also hosts calculations related to Generation To Be Dispatched (GTBD), including Predicted Load Ramp Rate (PLDRR) and Predicted Wind Ramp Rate (PWRR).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87478" y="1004049"/>
            <a:ext cx="2498278" cy="2955810"/>
            <a:chOff x="2878575" y="1055914"/>
            <a:chExt cx="2814654" cy="3424812"/>
          </a:xfrm>
        </p:grpSpPr>
        <p:grpSp>
          <p:nvGrpSpPr>
            <p:cNvPr id="9" name="Group 8"/>
            <p:cNvGrpSpPr/>
            <p:nvPr/>
          </p:nvGrpSpPr>
          <p:grpSpPr>
            <a:xfrm>
              <a:off x="2884714" y="1055914"/>
              <a:ext cx="2808515" cy="3424812"/>
              <a:chOff x="2884714" y="1055914"/>
              <a:chExt cx="1719943" cy="162498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884714" y="1055914"/>
                <a:ext cx="1719943" cy="162498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884714" y="1055915"/>
                <a:ext cx="1719943" cy="25308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cap="small" dirty="0" smtClean="0">
                    <a:solidFill>
                      <a:schemeClr val="tx2"/>
                    </a:solidFill>
                  </a:rPr>
                  <a:t>Resource Limit Calculator</a:t>
                </a:r>
                <a:endParaRPr lang="en-US" sz="1400" b="1" cap="small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2879765" y="1693852"/>
              <a:ext cx="2807335" cy="5696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cap="small" dirty="0" smtClean="0">
                  <a:solidFill>
                    <a:schemeClr val="tx2"/>
                  </a:solidFill>
                </a:rPr>
                <a:t>Ancillary Service </a:t>
              </a:r>
              <a:r>
                <a:rPr lang="en-US" sz="1400" b="1" cap="small" dirty="0" err="1" smtClean="0">
                  <a:solidFill>
                    <a:schemeClr val="tx2"/>
                  </a:solidFill>
                </a:rPr>
                <a:t>Calcs</a:t>
              </a:r>
              <a:r>
                <a:rPr lang="en-US" sz="1400" b="1" cap="small" dirty="0" smtClean="0">
                  <a:solidFill>
                    <a:schemeClr val="tx2"/>
                  </a:solidFill>
                </a:rPr>
                <a:t>. 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ex. HASL, LASL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78575" y="2368051"/>
              <a:ext cx="2807337" cy="7098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cap="small" dirty="0" smtClean="0">
                  <a:solidFill>
                    <a:schemeClr val="tx2"/>
                  </a:solidFill>
                </a:rPr>
                <a:t>Resource Limit </a:t>
              </a:r>
              <a:r>
                <a:rPr lang="en-US" sz="1400" b="1" cap="small" dirty="0" err="1" smtClean="0">
                  <a:solidFill>
                    <a:schemeClr val="tx2"/>
                  </a:solidFill>
                </a:rPr>
                <a:t>Calcs</a:t>
              </a:r>
              <a:r>
                <a:rPr lang="en-US" sz="1400" b="1" cap="small" dirty="0" smtClean="0">
                  <a:solidFill>
                    <a:schemeClr val="tx2"/>
                  </a:solidFill>
                </a:rPr>
                <a:t>. </a:t>
              </a:r>
            </a:p>
            <a:p>
              <a:pPr algn="ctr"/>
              <a:r>
                <a:rPr lang="en-US" sz="1400" dirty="0">
                  <a:solidFill>
                    <a:schemeClr val="tx2"/>
                  </a:solidFill>
                </a:rPr>
                <a:t>e</a:t>
              </a:r>
              <a:r>
                <a:rPr lang="en-US" sz="1400" dirty="0" smtClean="0">
                  <a:solidFill>
                    <a:schemeClr val="tx2"/>
                  </a:solidFill>
                </a:rPr>
                <a:t>x. SURAMP, SDRAMP, HDL, LDL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88360" y="3180333"/>
              <a:ext cx="2797552" cy="5273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cap="small" dirty="0" smtClean="0">
                  <a:solidFill>
                    <a:schemeClr val="tx2"/>
                  </a:solidFill>
                </a:rPr>
                <a:t>GTBD Calculation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Includes PLDRR, PWRR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397322" y="1336354"/>
            <a:ext cx="2183642" cy="533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Telemetry from QSE via SCADA/ICCP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7322" y="2209396"/>
            <a:ext cx="2183642" cy="5366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Dispatch Data from MMS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7322" y="3111804"/>
            <a:ext cx="2183641" cy="5366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Operator Initiated Data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673486" y="1709639"/>
            <a:ext cx="484411" cy="1381299"/>
            <a:chOff x="2969081" y="2006420"/>
            <a:chExt cx="484411" cy="1381299"/>
          </a:xfrm>
        </p:grpSpPr>
        <p:sp>
          <p:nvSpPr>
            <p:cNvPr id="23" name="Notched Right Arrow 22"/>
            <p:cNvSpPr/>
            <p:nvPr/>
          </p:nvSpPr>
          <p:spPr>
            <a:xfrm>
              <a:off x="2969081" y="2006420"/>
              <a:ext cx="484411" cy="491652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Notched Right Arrow 24"/>
            <p:cNvSpPr/>
            <p:nvPr/>
          </p:nvSpPr>
          <p:spPr>
            <a:xfrm>
              <a:off x="2969081" y="2896067"/>
              <a:ext cx="484411" cy="491652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6493326" y="1069363"/>
            <a:ext cx="2183642" cy="533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SCED BP/LMP Data To QSE via SCADA/ICCP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93326" y="1856250"/>
            <a:ext cx="2183642" cy="638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Calculated and telemetered Data To MMS/SCED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93326" y="2710199"/>
            <a:ext cx="2183642" cy="533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Data For Settlements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493326" y="3425876"/>
            <a:ext cx="2183642" cy="533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Data For Reports and Compliance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894616" y="1554626"/>
            <a:ext cx="484411" cy="2229660"/>
            <a:chOff x="5894616" y="1791736"/>
            <a:chExt cx="484411" cy="2229660"/>
          </a:xfrm>
        </p:grpSpPr>
        <p:grpSp>
          <p:nvGrpSpPr>
            <p:cNvPr id="38" name="Group 37"/>
            <p:cNvGrpSpPr/>
            <p:nvPr/>
          </p:nvGrpSpPr>
          <p:grpSpPr>
            <a:xfrm>
              <a:off x="5894616" y="1791736"/>
              <a:ext cx="484411" cy="1350667"/>
              <a:chOff x="2969081" y="1851407"/>
              <a:chExt cx="484411" cy="1350667"/>
            </a:xfrm>
          </p:grpSpPr>
          <p:sp>
            <p:nvSpPr>
              <p:cNvPr id="39" name="Notched Right Arrow 38"/>
              <p:cNvSpPr/>
              <p:nvPr/>
            </p:nvSpPr>
            <p:spPr>
              <a:xfrm>
                <a:off x="2969081" y="1851407"/>
                <a:ext cx="484411" cy="491652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Notched Right Arrow 39"/>
              <p:cNvSpPr/>
              <p:nvPr/>
            </p:nvSpPr>
            <p:spPr>
              <a:xfrm>
                <a:off x="2969081" y="2710422"/>
                <a:ext cx="484411" cy="491652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Notched Right Arrow 41"/>
            <p:cNvSpPr/>
            <p:nvPr/>
          </p:nvSpPr>
          <p:spPr>
            <a:xfrm>
              <a:off x="5894616" y="3529744"/>
              <a:ext cx="484411" cy="491652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287478" y="3354004"/>
            <a:ext cx="2483098" cy="4550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cap="small" dirty="0" smtClean="0">
                <a:solidFill>
                  <a:schemeClr val="tx2"/>
                </a:solidFill>
              </a:rPr>
              <a:t>Other </a:t>
            </a:r>
            <a:r>
              <a:rPr lang="en-US" sz="1400" b="1" cap="small" dirty="0" err="1" smtClean="0">
                <a:solidFill>
                  <a:schemeClr val="tx2"/>
                </a:solidFill>
              </a:rPr>
              <a:t>Calcs</a:t>
            </a:r>
            <a:r>
              <a:rPr lang="en-US" sz="1400" b="1" cap="small" dirty="0" smtClean="0">
                <a:solidFill>
                  <a:schemeClr val="tx2"/>
                </a:solidFill>
              </a:rPr>
              <a:t>./Stuff</a:t>
            </a:r>
          </a:p>
          <a:p>
            <a:pPr algn="ctr"/>
            <a:r>
              <a:rPr lang="en-US" sz="1000" dirty="0" smtClean="0">
                <a:solidFill>
                  <a:schemeClr val="tx2"/>
                </a:solidFill>
              </a:rPr>
              <a:t>Ex. SCED Trigger following RRS release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11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Resource Specific Telemetry From/To QSE* - Current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633441"/>
              </p:ext>
            </p:extLst>
          </p:nvPr>
        </p:nvGraphicFramePr>
        <p:xfrm>
          <a:off x="1579904" y="4010624"/>
          <a:ext cx="6097306" cy="148399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198658"/>
                <a:gridCol w="155448"/>
                <a:gridCol w="2743200"/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To </a:t>
                      </a:r>
                      <a:r>
                        <a:rPr lang="en-US" sz="1200" b="1" u="none" strike="noStrike" dirty="0">
                          <a:effectLst/>
                        </a:rPr>
                        <a:t>QSE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Unit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A/S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9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 Point (BP)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Non-Spin Deployed (NDPL)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Locational Marginal Price (LMP)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Deployed (RDPL) [NCLR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  <a:endParaRPr lang="en-US" sz="9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Curtailment</a:t>
                      </a:r>
                      <a:r>
                        <a:rPr lang="en-US" sz="900" u="none" strike="noStrike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SBBH)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SCCT Status (SCCT)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Updated Desired BP (UDBP)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838685"/>
              </p:ext>
            </p:extLst>
          </p:nvPr>
        </p:nvGraphicFramePr>
        <p:xfrm>
          <a:off x="304800" y="855406"/>
          <a:ext cx="8647515" cy="2834067"/>
        </p:xfrm>
        <a:graphic>
          <a:graphicData uri="http://schemas.openxmlformats.org/drawingml/2006/table">
            <a:tbl>
              <a:tblPr/>
              <a:tblGrid>
                <a:gridCol w="2943922"/>
                <a:gridCol w="2646556"/>
                <a:gridCol w="156117"/>
                <a:gridCol w="2900920"/>
              </a:tblGrid>
              <a:tr h="164592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From QSE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80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Unit Related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A/S Related</a:t>
                      </a: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Sustained Limits (HSL, LSL)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AVR Status (AVR)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FRRS Up/Down Participation Factor (FUPF, FDPF)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Emergency Limit (HEL, LEL)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Dynamically Scheduled Resource Schedule (DSRS)[Gen]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FRRS Up/Down Responsibility (FURS, FDRS)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Normal Up/Down Ramp Rate (NURR, NDRR)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Lower/Raise Block Status (LBST, RBST) 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Regulation Up/Down Participation Factor (RUPF, RDPF)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Emergency Up/Down Ramp Rates (EURR, EDRR)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PSS Status (PSS)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Regulation Up/Down Responsibility (RURS, RDRS)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MW/MVAR (MW (aka NPF for CCP), MVAR)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POI kV Measurement/Target (KVM, KVT)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Responsive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Reserve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Responsibility/Schedule (RRRS, RRSC)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MW/MVAR (GMW, GMV)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Power Consumption (SPC, SPC2) [CLR]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Set Under Frequency Relay (HSUF) [NCLR]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Resource Status (RST)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Storage Resource Charge/Discharge Data (MXCP, MXDP, MXOD, SOC)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Non-Spin Responsibility/Schedule (NSRS, NSSC)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CCP </a:t>
                      </a:r>
                      <a:r>
                        <a:rPr lang="en-US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Config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(CCC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MET Data (DEG, IRAD, MPH, PRES, PTMP, TEMP)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Frequency Responsive Capacity (NFRC)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Turbine/Panel Availability (NTOF, NTON, NTUN)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Load Resource Breaker Status (LRCB) [NCLR]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Max/Low Power Consumption (MPC, LPC) [CLR, 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5973155"/>
            <a:ext cx="5454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</a:t>
            </a:r>
            <a:r>
              <a:rPr lang="en-US" sz="900" dirty="0" smtClean="0">
                <a:hlinkClick r:id="rId2"/>
              </a:rPr>
              <a:t>ERCOT </a:t>
            </a:r>
            <a:r>
              <a:rPr lang="en-US" sz="900" dirty="0">
                <a:hlinkClick r:id="rId2"/>
              </a:rPr>
              <a:t>Nodal ICCP Communications </a:t>
            </a:r>
            <a:r>
              <a:rPr lang="en-US" sz="900" dirty="0" smtClean="0">
                <a:hlinkClick r:id="rId2"/>
              </a:rPr>
              <a:t>Handbook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4537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RLC Telemetry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</a:t>
            </a:r>
            <a:r>
              <a:rPr lang="en-US" dirty="0"/>
              <a:t>RTC, Ancillary Services (AS) </a:t>
            </a:r>
            <a:r>
              <a:rPr lang="en-US" dirty="0" smtClean="0"/>
              <a:t>will be awards will be an output and for </a:t>
            </a:r>
            <a:r>
              <a:rPr lang="en-US" dirty="0"/>
              <a:t>Resources that are being economically dispatched by ERCOT, </a:t>
            </a:r>
            <a:r>
              <a:rPr lang="en-US" dirty="0" smtClean="0"/>
              <a:t>the </a:t>
            </a:r>
            <a:r>
              <a:rPr lang="en-US" dirty="0"/>
              <a:t>current practice of pre-reserving portions of their capacity to provide </a:t>
            </a:r>
            <a:r>
              <a:rPr lang="en-US" dirty="0" smtClean="0"/>
              <a:t>AS through </a:t>
            </a:r>
            <a:r>
              <a:rPr lang="en-US" dirty="0"/>
              <a:t>telemetry from the Resource’s QSE will be discontinued</a:t>
            </a:r>
            <a:r>
              <a:rPr lang="en-US" dirty="0" smtClean="0"/>
              <a:t>.* </a:t>
            </a:r>
          </a:p>
          <a:p>
            <a:pPr lvl="1"/>
            <a:r>
              <a:rPr lang="en-US" dirty="0" smtClean="0"/>
              <a:t>Thus, </a:t>
            </a:r>
            <a:r>
              <a:rPr lang="en-US" dirty="0"/>
              <a:t>AS related responsibility and schedule telemetry </a:t>
            </a:r>
            <a:r>
              <a:rPr lang="en-US" dirty="0" smtClean="0"/>
              <a:t>from QSE are </a:t>
            </a:r>
            <a:r>
              <a:rPr lang="en-US" dirty="0"/>
              <a:t>not </a:t>
            </a:r>
            <a:r>
              <a:rPr lang="en-US" dirty="0" smtClean="0"/>
              <a:t>needed in RTC.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Under RTC, AS will be a resource specific award.</a:t>
            </a:r>
          </a:p>
          <a:p>
            <a:pPr lvl="1"/>
            <a:r>
              <a:rPr lang="en-US" dirty="0" smtClean="0"/>
              <a:t>New telemetry that tracks AS awards at resource level will be available to QSEs.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Under RTC, AS </a:t>
            </a:r>
            <a:r>
              <a:rPr lang="en-US" dirty="0"/>
              <a:t>will be awarded to only to those resources qualified to provide the </a:t>
            </a:r>
            <a:r>
              <a:rPr lang="en-US" dirty="0" smtClean="0"/>
              <a:t>service. </a:t>
            </a:r>
          </a:p>
          <a:p>
            <a:pPr lvl="1"/>
            <a:r>
              <a:rPr lang="en-US" dirty="0" smtClean="0"/>
              <a:t>New telemetry will be created to allow </a:t>
            </a:r>
            <a:r>
              <a:rPr lang="en-US" dirty="0"/>
              <a:t>QSEs </a:t>
            </a:r>
            <a:r>
              <a:rPr lang="en-US" dirty="0" smtClean="0"/>
              <a:t>to telemeter an AS specific maximum capability for a qualified resource. </a:t>
            </a:r>
          </a:p>
          <a:p>
            <a:pPr lvl="2"/>
            <a:r>
              <a:rPr lang="en-US" dirty="0" smtClean="0"/>
              <a:t>Another option being </a:t>
            </a:r>
            <a:r>
              <a:rPr lang="en-US" smtClean="0"/>
              <a:t>considered is to </a:t>
            </a:r>
            <a:r>
              <a:rPr lang="en-US" dirty="0" smtClean="0"/>
              <a:t>allow QSE to </a:t>
            </a:r>
            <a:r>
              <a:rPr lang="en-US" dirty="0"/>
              <a:t>“opt-out” a qualified resource from getting any specific AS awarded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05784"/>
            <a:ext cx="5454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2"/>
                </a:solidFill>
              </a:rPr>
              <a:t>*Key </a:t>
            </a:r>
            <a:r>
              <a:rPr lang="en-US" sz="900" dirty="0">
                <a:solidFill>
                  <a:schemeClr val="tx2"/>
                </a:solidFill>
              </a:rPr>
              <a:t>Principle 1.4 Principle 1</a:t>
            </a:r>
          </a:p>
        </p:txBody>
      </p:sp>
    </p:spTree>
    <p:extLst>
      <p:ext uri="{BB962C8B-B14F-4D97-AF65-F5344CB8AC3E}">
        <p14:creationId xmlns:p14="http://schemas.microsoft.com/office/powerpoint/2010/main" val="405461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RLC Telemetry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</a:t>
            </a:r>
            <a:r>
              <a:rPr lang="en-US" dirty="0"/>
              <a:t>RTC, Regulation instruction from ERCOT will change from QSE portfolio level (remove Participation Factors) to Resource specific</a:t>
            </a:r>
            <a:r>
              <a:rPr lang="en-US" dirty="0" smtClean="0"/>
              <a:t>.*</a:t>
            </a:r>
          </a:p>
          <a:p>
            <a:pPr lvl="1"/>
            <a:r>
              <a:rPr lang="en-US" dirty="0" smtClean="0"/>
              <a:t>Thus, Regulation </a:t>
            </a:r>
            <a:r>
              <a:rPr lang="en-US" dirty="0"/>
              <a:t>related </a:t>
            </a:r>
            <a:r>
              <a:rPr lang="en-US" dirty="0" smtClean="0"/>
              <a:t>participation factor </a:t>
            </a:r>
            <a:r>
              <a:rPr lang="en-US" dirty="0"/>
              <a:t>telemetry </a:t>
            </a:r>
            <a:r>
              <a:rPr lang="en-US" dirty="0" smtClean="0"/>
              <a:t>from QSE are </a:t>
            </a:r>
            <a:r>
              <a:rPr lang="en-US" dirty="0"/>
              <a:t>not </a:t>
            </a:r>
            <a:r>
              <a:rPr lang="en-US" dirty="0" smtClean="0"/>
              <a:t>needed in RTC.</a:t>
            </a:r>
          </a:p>
          <a:p>
            <a:pPr lvl="1"/>
            <a:r>
              <a:rPr lang="en-US" dirty="0" smtClean="0"/>
              <a:t>New telemetry will be created to send resource level Regulation instructions to QSEs.</a:t>
            </a:r>
          </a:p>
          <a:p>
            <a:pPr lvl="1"/>
            <a:endParaRPr lang="en-US" dirty="0"/>
          </a:p>
          <a:p>
            <a:r>
              <a:rPr lang="en-US" dirty="0" smtClean="0"/>
              <a:t>Lastly </a:t>
            </a:r>
            <a:r>
              <a:rPr lang="en-US" dirty="0"/>
              <a:t>this is not a exhaustive list of telemetry changes. More changes may be identified as discussions on other topics mature.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05784"/>
            <a:ext cx="5454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2"/>
                </a:solidFill>
              </a:rPr>
              <a:t>*Key </a:t>
            </a:r>
            <a:r>
              <a:rPr lang="en-US" sz="900" dirty="0">
                <a:solidFill>
                  <a:schemeClr val="tx2"/>
                </a:solidFill>
              </a:rPr>
              <a:t>Principle </a:t>
            </a:r>
            <a:r>
              <a:rPr lang="en-US" sz="900" dirty="0" smtClean="0">
                <a:solidFill>
                  <a:schemeClr val="tx2"/>
                </a:solidFill>
              </a:rPr>
              <a:t>1.5 </a:t>
            </a:r>
            <a:r>
              <a:rPr lang="en-US" sz="900" dirty="0">
                <a:solidFill>
                  <a:schemeClr val="tx2"/>
                </a:solidFill>
              </a:rPr>
              <a:t>Principle </a:t>
            </a:r>
            <a:r>
              <a:rPr lang="en-US" sz="900" dirty="0" smtClean="0">
                <a:solidFill>
                  <a:schemeClr val="tx2"/>
                </a:solidFill>
              </a:rPr>
              <a:t>3</a:t>
            </a:r>
            <a:endParaRPr lang="en-US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6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Resource Specific </a:t>
            </a:r>
            <a:r>
              <a:rPr lang="en-US" sz="2400" dirty="0" smtClean="0"/>
              <a:t>Telemetry From/To QSE* - RTC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71530"/>
              </p:ext>
            </p:extLst>
          </p:nvPr>
        </p:nvGraphicFramePr>
        <p:xfrm>
          <a:off x="1688761" y="3814777"/>
          <a:ext cx="6097306" cy="197995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198658"/>
                <a:gridCol w="155448"/>
                <a:gridCol w="2743200"/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To </a:t>
                      </a:r>
                      <a:r>
                        <a:rPr lang="en-US" sz="1200" b="1" u="none" strike="noStrike" dirty="0">
                          <a:effectLst/>
                        </a:rPr>
                        <a:t>QSE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Unit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A/S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9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 Point (BP)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Non-Spin Deployed (NDPL)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Locational Marginal Price (LMP)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Deployed (RDPL) [NCLR]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Curtailment</a:t>
                      </a:r>
                      <a:r>
                        <a:rPr lang="en-US" sz="900" u="none" strike="noStrike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SBBH)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 Award, Regulation Down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SCCT Status (SCCT)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Responsive Reserve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sngStrike" baseline="0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Updated Desired BP (UDBP)</a:t>
                      </a:r>
                      <a:endParaRPr lang="en-US" sz="900" b="0" i="0" u="none" strike="sngStrike" baseline="0" dirty="0">
                        <a:solidFill>
                          <a:schemeClr val="accent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Non-Spin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 Deployment, Regulation Down Deployment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Updated Desired SP (UDSP)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03209"/>
              </p:ext>
            </p:extLst>
          </p:nvPr>
        </p:nvGraphicFramePr>
        <p:xfrm>
          <a:off x="304800" y="855406"/>
          <a:ext cx="8647515" cy="2834067"/>
        </p:xfrm>
        <a:graphic>
          <a:graphicData uri="http://schemas.openxmlformats.org/drawingml/2006/table">
            <a:tbl>
              <a:tblPr/>
              <a:tblGrid>
                <a:gridCol w="2943922"/>
                <a:gridCol w="2646556"/>
                <a:gridCol w="156117"/>
                <a:gridCol w="2900920"/>
              </a:tblGrid>
              <a:tr h="164592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From QSE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80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Unit Related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A/S Related</a:t>
                      </a: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Sustained Limits (HSL, LSL)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AVR Status (AVR)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sng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FRRS Up/Down Participation Factor (FUPF, FDPF)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Emergency Limit (HEL, LEL)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Dynamically Scheduled Resource Schedule (DSRS)[Gen]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sngStrike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FRRS Up/Down Responsibility (FURS, FDRS)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Normal Up/Down Ramp Rate (NURR, NDRR)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Lower/Raise Block Status (LBST, RBST) 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Up/Down Participation Factor (RUPF, RDPF)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Emergency Up/Down Ramp Rates (EURR, EDRR)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PSS Status (PSS)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Up/Down Responsibility (RURS, RDRS)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MW/MVAR (MW (aka NPF for CCP), MVAR)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POI kV Measurement/Target (KVM, KVT)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Responsive </a:t>
                      </a:r>
                      <a:r>
                        <a:rPr lang="en-US" sz="900" b="0" i="0" u="none" strike="sng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Reserve </a:t>
                      </a:r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Responsibility/Schedule (RRRS, RRSC)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MW/MVAR (GMW, GMV)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Power Consumption (SPC, SPC2) [CLR]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Set Under Frequency Relay (HSUF) [NCLR]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Resource Status (RST)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Storage Resource Charge/Discharge Data (MXCP, MXDP, MXOD, SOC)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sng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Non-Spin Responsibility/Schedule (NSRS, NSSC)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CCP </a:t>
                      </a:r>
                      <a:r>
                        <a:rPr lang="en-US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Config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(CCC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MET Data (DEG, IRAD, MPH, PRES, PTMP, TEMP)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Regulation Up Max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Capability</a:t>
                      </a: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Regulation Down Max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Capability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9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Frequency Responsive Capacity (NFRC)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Turbine/Panel Availability (NTOF, NTON, NTUN)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Responsive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Reserve </a:t>
                      </a: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Capability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Load Resource Breaker Status (LRCB) [NCLR]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Non-Spin Opt </a:t>
                      </a: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Capability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Max/Low Power Consumption (MPC, LPC) [CLR, 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5973155"/>
            <a:ext cx="5454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</a:t>
            </a:r>
            <a:r>
              <a:rPr lang="en-US" sz="900" dirty="0" smtClean="0">
                <a:hlinkClick r:id="rId2"/>
              </a:rPr>
              <a:t>ERCOT </a:t>
            </a:r>
            <a:r>
              <a:rPr lang="en-US" sz="900" dirty="0">
                <a:hlinkClick r:id="rId2"/>
              </a:rPr>
              <a:t>Nodal ICCP Communications </a:t>
            </a:r>
            <a:r>
              <a:rPr lang="en-US" sz="900" dirty="0" smtClean="0">
                <a:hlinkClick r:id="rId2"/>
              </a:rPr>
              <a:t>Handbook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6816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06752"/>
            <a:ext cx="8534400" cy="73598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Discussion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5008E2-8474-416E-B87B-29E5181FD967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34af464-7aa1-4edd-9be4-83dffc1cb926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CFEBBF-7CF3-4AE8-9AFC-7BEA744673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DB7999-A308-435E-A8FE-C617D529D5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26600</TotalTime>
  <Words>1099</Words>
  <Application>Microsoft Office PowerPoint</Application>
  <PresentationFormat>On-screen Show (4:3)</PresentationFormat>
  <Paragraphs>157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PowerPoint Presentation</vt:lpstr>
      <vt:lpstr>RLC Overview</vt:lpstr>
      <vt:lpstr>Resource Specific Telemetry From/To QSE* - Current</vt:lpstr>
      <vt:lpstr>RLC Telemetry Changes</vt:lpstr>
      <vt:lpstr>RLC Telemetry Changes</vt:lpstr>
      <vt:lpstr>Resource Specific Telemetry From/To QSE* - RTC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640</cp:revision>
  <dcterms:created xsi:type="dcterms:W3CDTF">2016-04-16T13:25:21Z</dcterms:created>
  <dcterms:modified xsi:type="dcterms:W3CDTF">2019-06-21T18:24:43Z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