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338" r:id="rId8"/>
    <p:sldId id="339" r:id="rId9"/>
    <p:sldId id="340" r:id="rId10"/>
    <p:sldId id="341" r:id="rId11"/>
    <p:sldId id="34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576" autoAdjust="0"/>
  </p:normalViewPr>
  <p:slideViewPr>
    <p:cSldViewPr showGuides="1">
      <p:cViewPr varScale="1">
        <p:scale>
          <a:sx n="72" d="100"/>
          <a:sy n="72" d="100"/>
        </p:scale>
        <p:origin x="1104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price_validation\Price%20Correction\_Related%20Market%20Presentations\Long%20Intervals%20Statistic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price_validation\Price%20Correction\_Related%20Market%20Presentations\Long%20Intervals%20Statistic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Count</a:t>
            </a:r>
            <a:r>
              <a:rPr lang="en-US" baseline="0"/>
              <a:t> of Long SCED Intervals/EBP offset and the duration</a:t>
            </a:r>
            <a:endParaRPr lang="en-US"/>
          </a:p>
        </c:rich>
      </c:tx>
      <c:layout>
        <c:manualLayout>
          <c:xMode val="edge"/>
          <c:yMode val="edge"/>
          <c:x val="0.21872389125167804"/>
          <c:y val="2.36367790576803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0769073573832469E-2"/>
          <c:y val="1.0987785451261599E-2"/>
          <c:w val="0.94327796616663795"/>
          <c:h val="0.8468056842104786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'Long SCED Statistics'!$B$22</c:f>
              <c:strCache>
                <c:ptCount val="1"/>
                <c:pt idx="0">
                  <c:v>Long SCED Count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'Long SCED Statistics'!$A$24:$A$33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'Long SCED Statistics'!$B$24:$B$33</c:f>
              <c:numCache>
                <c:formatCode>General</c:formatCode>
                <c:ptCount val="10"/>
                <c:pt idx="0">
                  <c:v>5</c:v>
                </c:pt>
                <c:pt idx="1">
                  <c:v>28</c:v>
                </c:pt>
                <c:pt idx="2">
                  <c:v>5</c:v>
                </c:pt>
                <c:pt idx="3">
                  <c:v>3</c:v>
                </c:pt>
                <c:pt idx="4">
                  <c:v>9</c:v>
                </c:pt>
                <c:pt idx="5">
                  <c:v>10</c:v>
                </c:pt>
                <c:pt idx="6">
                  <c:v>14</c:v>
                </c:pt>
                <c:pt idx="7">
                  <c:v>5</c:v>
                </c:pt>
                <c:pt idx="8">
                  <c:v>9</c:v>
                </c:pt>
                <c:pt idx="9">
                  <c:v>2</c:v>
                </c:pt>
              </c:numCache>
            </c:numRef>
          </c:val>
        </c:ser>
        <c:ser>
          <c:idx val="5"/>
          <c:order val="1"/>
          <c:tx>
            <c:strRef>
              <c:f>'Long SCED Statistics'!$C$22</c:f>
              <c:strCache>
                <c:ptCount val="1"/>
                <c:pt idx="0">
                  <c:v>Price Correction Count due to long SCED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val>
            <c:numRef>
              <c:f>'Long SCED Statistics'!$C$24:$C$33</c:f>
              <c:numCache>
                <c:formatCode>General</c:formatCode>
                <c:ptCount val="10"/>
                <c:pt idx="1">
                  <c:v>12</c:v>
                </c:pt>
                <c:pt idx="2">
                  <c:v>3</c:v>
                </c:pt>
                <c:pt idx="3">
                  <c:v>3</c:v>
                </c:pt>
                <c:pt idx="4">
                  <c:v>8</c:v>
                </c:pt>
                <c:pt idx="5">
                  <c:v>2</c:v>
                </c:pt>
                <c:pt idx="6">
                  <c:v>4</c:v>
                </c:pt>
                <c:pt idx="7">
                  <c:v>2</c:v>
                </c:pt>
                <c:pt idx="8">
                  <c:v>5</c:v>
                </c:pt>
              </c:numCache>
            </c:numRef>
          </c:val>
        </c:ser>
        <c:ser>
          <c:idx val="3"/>
          <c:order val="2"/>
          <c:tx>
            <c:strRef>
              <c:f>'Long SCED Statistics'!$D$22</c:f>
              <c:strCache>
                <c:ptCount val="1"/>
                <c:pt idx="0">
                  <c:v>EBP offset event count for long SCED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'Long SCED Statistics'!$A$24:$A$33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'Long SCED Statistics'!$D$24:$D$33</c:f>
              <c:numCache>
                <c:formatCode>General</c:formatCode>
                <c:ptCount val="10"/>
                <c:pt idx="0">
                  <c:v>1</c:v>
                </c:pt>
                <c:pt idx="1">
                  <c:v>6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96488408"/>
        <c:axId val="396489192"/>
      </c:barChart>
      <c:catAx>
        <c:axId val="39648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489192"/>
        <c:crosses val="autoZero"/>
        <c:auto val="1"/>
        <c:lblAlgn val="ctr"/>
        <c:lblOffset val="100"/>
        <c:noMultiLvlLbl val="0"/>
      </c:catAx>
      <c:valAx>
        <c:axId val="396489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488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6846649204786334E-2"/>
          <c:y val="0.92902597783593777"/>
          <c:w val="0.83002214566929133"/>
          <c:h val="4.39632247745470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Long SCED </a:t>
            </a:r>
            <a:r>
              <a:rPr lang="en-US" baseline="0" dirty="0" smtClean="0"/>
              <a:t>duration in minutes</a:t>
            </a:r>
            <a:endParaRPr lang="en-US" dirty="0"/>
          </a:p>
        </c:rich>
      </c:tx>
      <c:layout>
        <c:manualLayout>
          <c:xMode val="edge"/>
          <c:yMode val="edge"/>
          <c:x val="0.37547208942632176"/>
          <c:y val="3.99888269297372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0769073573832469E-2"/>
          <c:y val="1.0987785451261599E-2"/>
          <c:w val="0.94327796616663795"/>
          <c:h val="0.81228118987318365"/>
        </c:manualLayout>
      </c:layout>
      <c:lineChart>
        <c:grouping val="standard"/>
        <c:varyColors val="0"/>
        <c:ser>
          <c:idx val="0"/>
          <c:order val="0"/>
          <c:tx>
            <c:strRef>
              <c:f>'Long SCED Statistics'!$E$22</c:f>
              <c:strCache>
                <c:ptCount val="1"/>
                <c:pt idx="0">
                  <c:v>Max Long SCED duration  (minutes)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'Long SCED Statistics'!$A$24:$A$33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'Long SCED Statistics'!$E$24:$E$33</c:f>
              <c:numCache>
                <c:formatCode>General</c:formatCode>
                <c:ptCount val="10"/>
                <c:pt idx="0">
                  <c:v>36.1</c:v>
                </c:pt>
                <c:pt idx="1">
                  <c:v>120.6</c:v>
                </c:pt>
                <c:pt idx="2">
                  <c:v>44.2</c:v>
                </c:pt>
                <c:pt idx="3">
                  <c:v>47.7</c:v>
                </c:pt>
                <c:pt idx="4">
                  <c:v>83.8</c:v>
                </c:pt>
                <c:pt idx="5">
                  <c:v>79.5</c:v>
                </c:pt>
                <c:pt idx="6">
                  <c:v>82.9</c:v>
                </c:pt>
                <c:pt idx="7">
                  <c:v>17</c:v>
                </c:pt>
                <c:pt idx="8">
                  <c:v>27.6</c:v>
                </c:pt>
                <c:pt idx="9">
                  <c:v>13.5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'Long SCED Statistics'!$F$22</c:f>
              <c:strCache>
                <c:ptCount val="1"/>
                <c:pt idx="0">
                  <c:v>Average Long SCED duration (minutes)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'Long SCED Statistics'!$A$24:$A$33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'Long SCED Statistics'!$F$24:$F$33</c:f>
              <c:numCache>
                <c:formatCode>General</c:formatCode>
                <c:ptCount val="10"/>
                <c:pt idx="0">
                  <c:v>19.600000000000001</c:v>
                </c:pt>
                <c:pt idx="1">
                  <c:v>27</c:v>
                </c:pt>
                <c:pt idx="2">
                  <c:v>24.6</c:v>
                </c:pt>
                <c:pt idx="3">
                  <c:v>38.1</c:v>
                </c:pt>
                <c:pt idx="4">
                  <c:v>30.6</c:v>
                </c:pt>
                <c:pt idx="5">
                  <c:v>19.399999999999999</c:v>
                </c:pt>
                <c:pt idx="6">
                  <c:v>16.7</c:v>
                </c:pt>
                <c:pt idx="7">
                  <c:v>10.5</c:v>
                </c:pt>
                <c:pt idx="8">
                  <c:v>13.1</c:v>
                </c:pt>
                <c:pt idx="9">
                  <c:v>13.4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'Long SCED Statistics'!$G$22</c:f>
              <c:strCache>
                <c:ptCount val="1"/>
                <c:pt idx="0">
                  <c:v>Min Long SCED duration (minutes)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'Long SCED Statistics'!$A$24:$A$33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'Long SCED Statistics'!$G$24:$G$33</c:f>
              <c:numCache>
                <c:formatCode>General</c:formatCode>
                <c:ptCount val="10"/>
                <c:pt idx="0">
                  <c:v>12.3</c:v>
                </c:pt>
                <c:pt idx="1">
                  <c:v>10.199999999999999</c:v>
                </c:pt>
                <c:pt idx="2">
                  <c:v>11.8</c:v>
                </c:pt>
                <c:pt idx="3">
                  <c:v>29.3</c:v>
                </c:pt>
                <c:pt idx="4">
                  <c:v>10.1</c:v>
                </c:pt>
                <c:pt idx="5">
                  <c:v>7.7</c:v>
                </c:pt>
                <c:pt idx="6">
                  <c:v>7.7</c:v>
                </c:pt>
                <c:pt idx="7">
                  <c:v>7.9</c:v>
                </c:pt>
                <c:pt idx="8">
                  <c:v>7.7</c:v>
                </c:pt>
                <c:pt idx="9">
                  <c:v>13.3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8720608"/>
        <c:axId val="438720216"/>
      </c:lineChart>
      <c:catAx>
        <c:axId val="438720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720216"/>
        <c:crosses val="autoZero"/>
        <c:auto val="1"/>
        <c:lblAlgn val="ctr"/>
        <c:lblOffset val="100"/>
        <c:noMultiLvlLbl val="0"/>
      </c:catAx>
      <c:valAx>
        <c:axId val="438720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720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Count of Price Correction</a:t>
            </a:r>
            <a:r>
              <a:rPr lang="en-US" baseline="0" dirty="0"/>
              <a:t> </a:t>
            </a:r>
            <a:r>
              <a:rPr lang="en-US" baseline="0" dirty="0" smtClean="0"/>
              <a:t>related </a:t>
            </a:r>
            <a:r>
              <a:rPr lang="en-US" baseline="0" dirty="0"/>
              <a:t>to Long SCED intervals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'Long SCED Statistics'!$J$22</c:f>
              <c:strCache>
                <c:ptCount val="1"/>
                <c:pt idx="0">
                  <c:v>Count of Price Correction to only RTRMPRs due to long SCED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'Long SCED Statistics'!$A$24:$A$33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'Long SCED Statistics'!$J$24:$J$33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7</c:v>
                </c:pt>
                <c:pt idx="5">
                  <c:v>1</c:v>
                </c:pt>
                <c:pt idx="6">
                  <c:v>2</c:v>
                </c:pt>
                <c:pt idx="7">
                  <c:v>2</c:v>
                </c:pt>
                <c:pt idx="8">
                  <c:v>5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strRef>
              <c:f>'Long SCED Statistics'!$K$22</c:f>
              <c:strCache>
                <c:ptCount val="1"/>
                <c:pt idx="0">
                  <c:v>Count of Price Correction to both SPPs and RTRMPRs due to long SCED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'Long SCED Statistics'!$A$24:$A$33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'Long SCED Statistics'!$K$24:$K$33</c:f>
              <c:numCache>
                <c:formatCode>General</c:formatCode>
                <c:ptCount val="10"/>
                <c:pt idx="0">
                  <c:v>0</c:v>
                </c:pt>
                <c:pt idx="1">
                  <c:v>12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38724920"/>
        <c:axId val="438723744"/>
      </c:barChart>
      <c:catAx>
        <c:axId val="438724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723744"/>
        <c:crosses val="autoZero"/>
        <c:auto val="1"/>
        <c:lblAlgn val="ctr"/>
        <c:lblOffset val="100"/>
        <c:noMultiLvlLbl val="0"/>
      </c:catAx>
      <c:valAx>
        <c:axId val="438723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724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17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Long </a:t>
            </a:r>
            <a:r>
              <a:rPr lang="en-US" sz="2800" dirty="0">
                <a:solidFill>
                  <a:schemeClr val="tx2"/>
                </a:solidFill>
              </a:rPr>
              <a:t>SCED intervals and EBP Summary</a:t>
            </a:r>
          </a:p>
          <a:p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Market </a:t>
            </a:r>
            <a:r>
              <a:rPr lang="en-US" dirty="0">
                <a:solidFill>
                  <a:schemeClr val="tx2"/>
                </a:solidFill>
              </a:rPr>
              <a:t>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WMWG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June 24</a:t>
            </a:r>
            <a:r>
              <a:rPr 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dirty="0" smtClean="0">
                <a:solidFill>
                  <a:schemeClr val="tx2"/>
                </a:solidFill>
              </a:rPr>
              <a:t>, 2019</a:t>
            </a:r>
            <a:endParaRPr lang="en-US" dirty="0">
              <a:solidFill>
                <a:schemeClr val="tx2"/>
              </a:solidFill>
            </a:endParaRP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9067800" cy="1143000"/>
          </a:xfrm>
        </p:spPr>
        <p:txBody>
          <a:bodyPr/>
          <a:lstStyle/>
          <a:p>
            <a:r>
              <a:rPr lang="en-US" sz="2400" dirty="0" smtClean="0"/>
              <a:t>Long SCED intervals, EBP Offset and Price Changes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0068541"/>
              </p:ext>
            </p:extLst>
          </p:nvPr>
        </p:nvGraphicFramePr>
        <p:xfrm>
          <a:off x="381000" y="838200"/>
          <a:ext cx="8534400" cy="47243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287"/>
                <a:gridCol w="742806"/>
                <a:gridCol w="1274330"/>
                <a:gridCol w="885645"/>
                <a:gridCol w="724619"/>
                <a:gridCol w="805132"/>
                <a:gridCol w="885645"/>
                <a:gridCol w="1302093"/>
                <a:gridCol w="1354843"/>
              </a:tblGrid>
              <a:tr h="382220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Occurrence Count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Long SCED duration (in minutes)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Lambda Changes ($/MWh)</a:t>
                      </a: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40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Year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Long SCED Count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Price Correction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Count due to long SCED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EBP offset count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smtClean="0">
                          <a:effectLst/>
                        </a:rPr>
                        <a:t>for long SCED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Maximum duration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Average duration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Minimum duration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Largest </a:t>
                      </a:r>
                      <a:r>
                        <a:rPr 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Largest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Decrease</a:t>
                      </a:r>
                    </a:p>
                  </a:txBody>
                  <a:tcPr marL="5756" marR="5756" marT="5756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6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36.1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19.6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-0.61</a:t>
                      </a:r>
                    </a:p>
                  </a:txBody>
                  <a:tcPr marL="9525" marR="9525" marT="9525" marB="0" anchor="b"/>
                </a:tc>
              </a:tr>
              <a:tr h="336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120.6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319.62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-8.57</a:t>
                      </a:r>
                    </a:p>
                  </a:txBody>
                  <a:tcPr marL="9525" marR="9525" marT="9525" marB="0" anchor="b"/>
                </a:tc>
              </a:tr>
              <a:tr h="336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44.2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24.6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-1.22</a:t>
                      </a:r>
                    </a:p>
                  </a:txBody>
                  <a:tcPr marL="9525" marR="9525" marT="9525" marB="0" anchor="b"/>
                </a:tc>
              </a:tr>
              <a:tr h="336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47.7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38.1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29.3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-3.96</a:t>
                      </a:r>
                    </a:p>
                  </a:txBody>
                  <a:tcPr marL="9525" marR="9525" marT="9525" marB="0" anchor="b"/>
                </a:tc>
              </a:tr>
              <a:tr h="336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47.52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-737.41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36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79.5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19.4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709.33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-17.21</a:t>
                      </a:r>
                    </a:p>
                  </a:txBody>
                  <a:tcPr marL="9525" marR="9525" marT="9525" marB="0" anchor="b"/>
                </a:tc>
              </a:tr>
              <a:tr h="336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82.9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16.7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18.86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-1.62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6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17.0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-371.62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6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-85.19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6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-0.29</a:t>
                      </a:r>
                    </a:p>
                  </a:txBody>
                  <a:tcPr marL="9525" marR="9525" marT="9525" marB="0" anchor="b"/>
                </a:tc>
              </a:tr>
              <a:tr h="336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39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120.6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22.1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7.7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709.33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-737.41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6" marR="5756" marT="5756" marB="0" anchor="b">
                    <a:solidFill>
                      <a:schemeClr val="bg2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4570" y="5559285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Note: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The </a:t>
            </a:r>
            <a:r>
              <a:rPr lang="en-US" sz="1200" dirty="0" smtClean="0"/>
              <a:t>long SCED interval threshold was 10 minute before 2015, and 7.5 minute since 2015 due to EMS logic.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3 </a:t>
            </a:r>
            <a:r>
              <a:rPr lang="en-US" sz="1200" dirty="0" smtClean="0"/>
              <a:t>Instances in 2018 and 2 instances in 2019 were due to unannounced constant frequency control test.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The </a:t>
            </a:r>
            <a:r>
              <a:rPr lang="en-US" sz="1200" dirty="0" smtClean="0"/>
              <a:t>System Lambda changes were calculated from original system lambda before price correction.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8966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Long SCED intervals, EBP Offset and Price Correction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95300" y="5235895"/>
            <a:ext cx="83439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Note:</a:t>
            </a:r>
          </a:p>
          <a:p>
            <a:r>
              <a:rPr lang="en-US" sz="1100" dirty="0" smtClean="0"/>
              <a:t>There were 5 other EBP offset events that are not included in the graphs because they were not related to long SCED intervals. Those include 2 in 2011 and 2012, respectively, and 1 in 2016. EBP offset was entered while SCED was still running.</a:t>
            </a:r>
            <a:endParaRPr lang="en-US" sz="1100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0467437"/>
              </p:ext>
            </p:extLst>
          </p:nvPr>
        </p:nvGraphicFramePr>
        <p:xfrm>
          <a:off x="485361" y="1174301"/>
          <a:ext cx="8489731" cy="4061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552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Duration of Long SCED intervals (Max, Average and Min)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5596670"/>
              </p:ext>
            </p:extLst>
          </p:nvPr>
        </p:nvGraphicFramePr>
        <p:xfrm>
          <a:off x="304800" y="1219200"/>
          <a:ext cx="8534400" cy="4700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022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Count of Price Correction due to Long SCED intervals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4224443"/>
              </p:ext>
            </p:extLst>
          </p:nvPr>
        </p:nvGraphicFramePr>
        <p:xfrm>
          <a:off x="342900" y="960614"/>
          <a:ext cx="4991100" cy="5059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15000" y="2286000"/>
            <a:ext cx="32368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NPRR696 was approved in September 2016, which requires ERCOT holds prices from last good SCED run prior to a failure for 15-minute after the SCED. This rule was applied 3 times since then.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8988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2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www.w3.org/XML/1998/namespace"/>
    <ds:schemaRef ds:uri="http://purl.org/dc/terms/"/>
    <ds:schemaRef ds:uri="http://purl.org/dc/dcmitype/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32450</TotalTime>
  <Words>377</Words>
  <Application>Microsoft Office PowerPoint</Application>
  <PresentationFormat>On-screen Show (4:3)</PresentationFormat>
  <Paragraphs>137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Long SCED intervals, EBP Offset and Price Changes</vt:lpstr>
      <vt:lpstr>Long SCED intervals, EBP Offset and Price Correction</vt:lpstr>
      <vt:lpstr>Duration of Long SCED intervals (Max, Average and Min)</vt:lpstr>
      <vt:lpstr>Count of Price Correction due to Long SCED intervals</vt:lpstr>
      <vt:lpstr>Questions?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336</cp:revision>
  <cp:lastPrinted>2016-01-21T20:53:15Z</cp:lastPrinted>
  <dcterms:created xsi:type="dcterms:W3CDTF">2016-01-21T15:20:31Z</dcterms:created>
  <dcterms:modified xsi:type="dcterms:W3CDTF">2019-06-20T15:30:02Z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