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2"/>
  </p:notesMasterIdLst>
  <p:handoutMasterIdLst>
    <p:handoutMasterId r:id="rId13"/>
  </p:handoutMasterIdLst>
  <p:sldIdLst>
    <p:sldId id="260" r:id="rId6"/>
    <p:sldId id="287" r:id="rId7"/>
    <p:sldId id="294" r:id="rId8"/>
    <p:sldId id="292" r:id="rId9"/>
    <p:sldId id="288" r:id="rId10"/>
    <p:sldId id="289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0C58"/>
    <a:srgbClr val="5B6770"/>
    <a:srgbClr val="00AEC7"/>
    <a:srgbClr val="A4A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5" autoAdjust="0"/>
    <p:restoredTop sz="75228" autoAdjust="0"/>
  </p:normalViewPr>
  <p:slideViewPr>
    <p:cSldViewPr showGuides="1">
      <p:cViewPr varScale="1">
        <p:scale>
          <a:sx n="84" d="100"/>
          <a:sy n="84" d="100"/>
        </p:scale>
        <p:origin x="1074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3/12/18</a:t>
            </a:r>
            <a:r>
              <a:rPr lang="en-US" baseline="0" dirty="0" smtClean="0"/>
              <a:t> – Integral ACE Time Constant Changed from 60 min to 45 min</a:t>
            </a:r>
          </a:p>
          <a:p>
            <a:r>
              <a:rPr lang="en-US" baseline="0" dirty="0" smtClean="0"/>
              <a:t>5/17/18 – K4 Changed from 0.3 to 0.2 and K5 Changed from 0.4 to 0.5</a:t>
            </a:r>
          </a:p>
          <a:p>
            <a:r>
              <a:rPr lang="en-US" baseline="0" dirty="0" smtClean="0"/>
              <a:t>12/4/18 – 10:05 AM – K6 Changed from 0 to 0.5</a:t>
            </a:r>
          </a:p>
          <a:p>
            <a:r>
              <a:rPr lang="en-US" baseline="0" dirty="0" smtClean="0"/>
              <a:t>2/12/19 – 2:15 PM – K6 changed from 0.5 to 1.0</a:t>
            </a:r>
          </a:p>
          <a:p>
            <a:r>
              <a:rPr lang="en-US" baseline="0" dirty="0" smtClean="0"/>
              <a:t>3/12/19 – 2:10 PM – PWRR Threshold from 10 to 15 MW/min</a:t>
            </a:r>
          </a:p>
          <a:p>
            <a:r>
              <a:rPr lang="en-US" baseline="0" dirty="0" smtClean="0"/>
              <a:t>3/19/19 – 2:15 PM – PWRR Threshold from 15 to 20 MW/min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4/01/19 – 10:00 AM – K5 changed from 0.5 to 0.4 and Max. Integral ACE Feedback changed from 250 to 150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4/24/19 – 1:15 PM – Max. Integral ACE Feedback changed from 150 to 160. PWRR Threshold changed from 20 to 25.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5/22/19 – 1:10 PM – K5 changed from 0.4 to 0.5. Max. Integral ACE Feedback changed from 160 to 200. PWRR Threshold changed from 25 to 30.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7814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1657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326719"/>
            <a:ext cx="4876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 dirty="0" smtClean="0">
                <a:solidFill>
                  <a:schemeClr val="tx2"/>
                </a:solidFill>
              </a:rPr>
              <a:t>Intra-Hour Wind Forecast Accuracy Updates (June 2019)</a:t>
            </a:r>
            <a:endParaRPr lang="en-US" sz="2400" b="1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b="1" dirty="0" smtClean="0">
                <a:solidFill>
                  <a:schemeClr val="tx2"/>
                </a:solidFill>
              </a:rPr>
              <a:t>WMWG</a:t>
            </a:r>
          </a:p>
          <a:p>
            <a:pPr>
              <a:spcBef>
                <a:spcPts val="600"/>
              </a:spcBef>
            </a:pPr>
            <a:endParaRPr lang="en-US" dirty="0" smtClean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2"/>
                </a:solidFill>
              </a:rPr>
              <a:t>Operations Analysis</a:t>
            </a:r>
            <a:endParaRPr lang="en-US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2"/>
                </a:solidFill>
              </a:rPr>
              <a:t>June 24, 2019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GTBD Parameters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4400" y="6052505"/>
            <a:ext cx="5334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81000" y="914400"/>
            <a:ext cx="8229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Historical K factor tuning events:</a:t>
            </a:r>
          </a:p>
          <a:p>
            <a:pPr lvl="0">
              <a:defRPr/>
            </a:pPr>
            <a:r>
              <a:rPr lang="en-US" dirty="0" smtClean="0"/>
              <a:t>5/22/19 </a:t>
            </a:r>
            <a:r>
              <a:rPr lang="en-US" dirty="0"/>
              <a:t>- K5 changed from 0.4 to 0.5. Max. Integral ACE Feedback changed from 160 to 200. PWRR </a:t>
            </a:r>
            <a:r>
              <a:rPr lang="en-US" dirty="0" smtClean="0"/>
              <a:t>Threshold changed from 25 to 30.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0709" y="1837730"/>
            <a:ext cx="5638781" cy="416746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95600" y="6162836"/>
            <a:ext cx="3228640" cy="220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4747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028092"/>
            <a:ext cx="9144000" cy="422030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Projected Wind Ramp Rate (PWRR) Error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5920120"/>
              </p:ext>
            </p:extLst>
          </p:nvPr>
        </p:nvGraphicFramePr>
        <p:xfrm>
          <a:off x="190500" y="834856"/>
          <a:ext cx="8763000" cy="1236047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4114800"/>
                <a:gridCol w="1104900"/>
                <a:gridCol w="1143000"/>
                <a:gridCol w="1143000"/>
                <a:gridCol w="1257300"/>
              </a:tblGrid>
              <a:tr h="61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 smtClean="0">
                          <a:effectLst/>
                          <a:latin typeface="+mj-lt"/>
                        </a:rPr>
                        <a:t>Performance Metric</a:t>
                      </a:r>
                      <a:endParaRPr lang="en-US" sz="1200" dirty="0">
                        <a:effectLst/>
                        <a:latin typeface="+mj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SCED PWRR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(12/4 – 5/22)</a:t>
                      </a:r>
                      <a:endParaRPr lang="en-US" sz="1200" dirty="0" smtClean="0"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 smtClean="0">
                          <a:effectLst/>
                          <a:latin typeface="+mj-lt"/>
                        </a:rPr>
                        <a:t> Ramp*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(12/4 – 5/22)</a:t>
                      </a:r>
                      <a:endParaRPr lang="en-US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890C58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SCED PWRR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solidFill>
                            <a:srgbClr val="890C5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(5/22</a:t>
                      </a:r>
                      <a:r>
                        <a:rPr lang="en-US" sz="1200" b="1" kern="1200" baseline="0" dirty="0" smtClean="0">
                          <a:solidFill>
                            <a:srgbClr val="890C5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6/19)</a:t>
                      </a:r>
                      <a:endParaRPr lang="en-US" sz="1200" b="1" kern="1200" dirty="0" smtClean="0">
                        <a:solidFill>
                          <a:srgbClr val="890C58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890C58"/>
                          </a:solidFill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 smtClean="0">
                          <a:solidFill>
                            <a:srgbClr val="890C58"/>
                          </a:solidFill>
                          <a:effectLst/>
                          <a:latin typeface="+mj-lt"/>
                        </a:rPr>
                        <a:t> Ramp*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solidFill>
                            <a:srgbClr val="890C5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(5/22</a:t>
                      </a:r>
                      <a:r>
                        <a:rPr lang="en-US" sz="1200" b="1" kern="1200" baseline="0" dirty="0" smtClean="0">
                          <a:solidFill>
                            <a:srgbClr val="890C5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6/19)</a:t>
                      </a:r>
                      <a:endParaRPr lang="en-US" sz="1200" b="1" kern="1200" dirty="0" smtClean="0">
                        <a:solidFill>
                          <a:srgbClr val="890C58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26447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(MW)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75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890C58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</a:t>
                      </a:r>
                      <a:endParaRPr lang="en-US" sz="1400" b="1" dirty="0">
                        <a:solidFill>
                          <a:srgbClr val="890C58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890C58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82</a:t>
                      </a:r>
                      <a:endParaRPr lang="en-US" sz="1400" b="1" dirty="0">
                        <a:solidFill>
                          <a:srgbClr val="890C58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406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</a:t>
                      </a:r>
                      <a:r>
                        <a:rPr lang="en-US" sz="1400" b="0" dirty="0" smtClean="0">
                          <a:effectLst/>
                          <a:latin typeface="+mj-lt"/>
                        </a:rPr>
                        <a:t>when</a:t>
                      </a:r>
                      <a:r>
                        <a:rPr lang="en-US" sz="1400" b="0" baseline="0" dirty="0" smtClean="0">
                          <a:effectLst/>
                          <a:latin typeface="+mj-lt"/>
                        </a:rPr>
                        <a:t> 5-Min. </a:t>
                      </a:r>
                      <a:r>
                        <a:rPr lang="en-US" sz="1400" b="0" dirty="0" smtClean="0">
                          <a:effectLst/>
                          <a:latin typeface="+mj-lt"/>
                        </a:rPr>
                        <a:t>Wind Ramp &gt; 100 MW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121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</a:rPr>
                        <a:t>162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890C58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126</a:t>
                      </a:r>
                      <a:endParaRPr lang="en-US" sz="1400" b="1" dirty="0">
                        <a:solidFill>
                          <a:srgbClr val="890C58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890C58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166</a:t>
                      </a:r>
                      <a:endParaRPr lang="en-US" sz="1400" b="1" dirty="0">
                        <a:solidFill>
                          <a:srgbClr val="890C58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133600" y="6520068"/>
            <a:ext cx="53431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* Persistence Ramp assumes using a 0 MW wind ramp in PWRR</a:t>
            </a:r>
          </a:p>
          <a:p>
            <a:endParaRPr lang="en-US" sz="6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6019800" y="2562527"/>
            <a:ext cx="2971800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AEC7"/>
                </a:solidFill>
              </a:rPr>
              <a:t>SCED PWRR</a:t>
            </a:r>
          </a:p>
          <a:p>
            <a:r>
              <a:rPr lang="en-US" dirty="0" smtClean="0">
                <a:solidFill>
                  <a:srgbClr val="5B6770"/>
                </a:solidFill>
              </a:rPr>
              <a:t>Persistence Ramp*</a:t>
            </a:r>
            <a:endParaRPr lang="en-US" dirty="0">
              <a:solidFill>
                <a:srgbClr val="5B6770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5181600" y="2743339"/>
            <a:ext cx="838200" cy="15226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5486400" y="3048000"/>
            <a:ext cx="533400" cy="695293"/>
          </a:xfrm>
          <a:prstGeom prst="straightConnector1">
            <a:avLst/>
          </a:prstGeom>
          <a:ln w="28575">
            <a:solidFill>
              <a:srgbClr val="5B677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2858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2590800"/>
            <a:ext cx="7772400" cy="1470025"/>
          </a:xfrm>
        </p:spPr>
        <p:txBody>
          <a:bodyPr/>
          <a:lstStyle/>
          <a:p>
            <a:r>
              <a:rPr lang="en-US" sz="3600" dirty="0" smtClean="0"/>
              <a:t>Appendix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800" dirty="0" smtClean="0"/>
              <a:t>The following slides were presented </a:t>
            </a:r>
            <a:r>
              <a:rPr lang="en-US" sz="1800" smtClean="0"/>
              <a:t>at </a:t>
            </a:r>
            <a:r>
              <a:rPr lang="en-US" sz="1800" smtClean="0"/>
              <a:t>June PDCWG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385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Intra-Hour Win</a:t>
            </a:r>
            <a:r>
              <a:rPr lang="en-US" sz="2400" dirty="0"/>
              <a:t>d Ramp F</a:t>
            </a:r>
            <a:r>
              <a:rPr lang="en-US" sz="2400" dirty="0" smtClean="0"/>
              <a:t>orecast Error (May 2019)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671" y="658128"/>
            <a:ext cx="8504657" cy="5541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3027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Intra-Hour Win</a:t>
            </a:r>
            <a:r>
              <a:rPr lang="en-US" sz="2400" dirty="0"/>
              <a:t>d Ramp F</a:t>
            </a:r>
            <a:r>
              <a:rPr lang="en-US" sz="2400" dirty="0" smtClean="0"/>
              <a:t>orecast Error (May 2019)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1822" y="719093"/>
            <a:ext cx="7980356" cy="5419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3196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purl.org/dc/terms/"/>
    <ds:schemaRef ds:uri="http://schemas.microsoft.com/office/2006/metadata/properties"/>
    <ds:schemaRef ds:uri="c34af464-7aa1-4edd-9be4-83dffc1cb926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972</TotalTime>
  <Words>310</Words>
  <Application>Microsoft Office PowerPoint</Application>
  <PresentationFormat>On-screen Show (4:3)</PresentationFormat>
  <Paragraphs>50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1_Custom Design</vt:lpstr>
      <vt:lpstr>Office Theme</vt:lpstr>
      <vt:lpstr>PowerPoint Presentation</vt:lpstr>
      <vt:lpstr>Current GTBD Parameters</vt:lpstr>
      <vt:lpstr>Projected Wind Ramp Rate (PWRR) Error</vt:lpstr>
      <vt:lpstr>Appendix The following slides were presented at June PDCWG</vt:lpstr>
      <vt:lpstr>Intra-Hour Wind Ramp Forecast Error (May 2019)</vt:lpstr>
      <vt:lpstr>Intra-Hour Wind Ramp Forecast Error (May 2019)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Chang, Sean</cp:lastModifiedBy>
  <cp:revision>104</cp:revision>
  <cp:lastPrinted>2016-01-21T20:53:15Z</cp:lastPrinted>
  <dcterms:created xsi:type="dcterms:W3CDTF">2016-01-21T15:20:31Z</dcterms:created>
  <dcterms:modified xsi:type="dcterms:W3CDTF">2019-06-20T14:46:39Z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