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62" r:id="rId3"/>
  </p:sldMasterIdLst>
  <p:notesMasterIdLst>
    <p:notesMasterId r:id="rId13"/>
  </p:notesMasterIdLst>
  <p:sldIdLst>
    <p:sldId id="257" r:id="rId4"/>
    <p:sldId id="265" r:id="rId5"/>
    <p:sldId id="258" r:id="rId6"/>
    <p:sldId id="259" r:id="rId7"/>
    <p:sldId id="260" r:id="rId8"/>
    <p:sldId id="261" r:id="rId9"/>
    <p:sldId id="262" r:id="rId10"/>
    <p:sldId id="263" r:id="rId11"/>
    <p:sldId id="264"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60" d="100"/>
          <a:sy n="60" d="100"/>
        </p:scale>
        <p:origin x="72" y="34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notesMaster" Target="notesMasters/notesMaster1.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viewProps" Target="viewProp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C62236A-0172-4ED5-A9C5-23DAD3844002}" type="datetimeFigureOut">
              <a:rPr lang="en-US" smtClean="0"/>
              <a:t>6/20/2019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698CDF0-E7B6-42A8-BC7E-C7CF07FFE6A1}" type="slidenum">
              <a:rPr lang="en-US" smtClean="0"/>
              <a:t>‹#›</a:t>
            </a:fld>
            <a:endParaRPr lang="en-US"/>
          </a:p>
        </p:txBody>
      </p:sp>
    </p:spTree>
    <p:extLst>
      <p:ext uri="{BB962C8B-B14F-4D97-AF65-F5344CB8AC3E}">
        <p14:creationId xmlns:p14="http://schemas.microsoft.com/office/powerpoint/2010/main" val="7171646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solidFill>
                  <a:prstClr val="black"/>
                </a:solidFill>
              </a:rPr>
              <a:pPr/>
              <a:t>4</a:t>
            </a:fld>
            <a:endParaRPr lang="en-US">
              <a:solidFill>
                <a:prstClr val="black"/>
              </a:solidFill>
            </a:endParaRPr>
          </a:p>
        </p:txBody>
      </p:sp>
    </p:spTree>
    <p:extLst>
      <p:ext uri="{BB962C8B-B14F-4D97-AF65-F5344CB8AC3E}">
        <p14:creationId xmlns:p14="http://schemas.microsoft.com/office/powerpoint/2010/main" val="27891407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solidFill>
                  <a:prstClr val="black"/>
                </a:solidFill>
              </a:rPr>
              <a:pPr/>
              <a:t>6</a:t>
            </a:fld>
            <a:endParaRPr lang="en-US">
              <a:solidFill>
                <a:prstClr val="black"/>
              </a:solidFill>
            </a:endParaRPr>
          </a:p>
        </p:txBody>
      </p:sp>
    </p:spTree>
    <p:extLst>
      <p:ext uri="{BB962C8B-B14F-4D97-AF65-F5344CB8AC3E}">
        <p14:creationId xmlns:p14="http://schemas.microsoft.com/office/powerpoint/2010/main" val="36097910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solidFill>
                  <a:prstClr val="black"/>
                </a:solidFill>
              </a:rPr>
              <a:pPr/>
              <a:t>7</a:t>
            </a:fld>
            <a:endParaRPr lang="en-US">
              <a:solidFill>
                <a:prstClr val="black"/>
              </a:solidFill>
            </a:endParaRPr>
          </a:p>
        </p:txBody>
      </p:sp>
    </p:spTree>
    <p:extLst>
      <p:ext uri="{BB962C8B-B14F-4D97-AF65-F5344CB8AC3E}">
        <p14:creationId xmlns:p14="http://schemas.microsoft.com/office/powerpoint/2010/main" val="4913656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solidFill>
                  <a:prstClr val="black"/>
                </a:solidFill>
              </a:rPr>
              <a:pPr/>
              <a:t>8</a:t>
            </a:fld>
            <a:endParaRPr lang="en-US">
              <a:solidFill>
                <a:prstClr val="black"/>
              </a:solidFill>
            </a:endParaRPr>
          </a:p>
        </p:txBody>
      </p:sp>
    </p:spTree>
    <p:extLst>
      <p:ext uri="{BB962C8B-B14F-4D97-AF65-F5344CB8AC3E}">
        <p14:creationId xmlns:p14="http://schemas.microsoft.com/office/powerpoint/2010/main" val="307044073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solidFill>
                  <a:prstClr val="black"/>
                </a:solidFill>
              </a:rPr>
              <a:pPr/>
              <a:t>9</a:t>
            </a:fld>
            <a:endParaRPr lang="en-US">
              <a:solidFill>
                <a:prstClr val="black"/>
              </a:solidFill>
            </a:endParaRPr>
          </a:p>
        </p:txBody>
      </p:sp>
    </p:spTree>
    <p:extLst>
      <p:ext uri="{BB962C8B-B14F-4D97-AF65-F5344CB8AC3E}">
        <p14:creationId xmlns:p14="http://schemas.microsoft.com/office/powerpoint/2010/main" val="22251163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0C95B53-F995-4BE3-896A-41E4640C605D}" type="datetimeFigureOut">
              <a:rPr lang="en-US" smtClean="0"/>
              <a:t>6/20/2019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65AFBB-D3DD-45F9-BE11-91E44F25E69F}" type="slidenum">
              <a:rPr lang="en-US" smtClean="0"/>
              <a:t>‹#›</a:t>
            </a:fld>
            <a:endParaRPr lang="en-US"/>
          </a:p>
        </p:txBody>
      </p:sp>
    </p:spTree>
    <p:extLst>
      <p:ext uri="{BB962C8B-B14F-4D97-AF65-F5344CB8AC3E}">
        <p14:creationId xmlns:p14="http://schemas.microsoft.com/office/powerpoint/2010/main" val="24312592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0C95B53-F995-4BE3-896A-41E4640C605D}" type="datetimeFigureOut">
              <a:rPr lang="en-US" smtClean="0"/>
              <a:t>6/20/2019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65AFBB-D3DD-45F9-BE11-91E44F25E69F}" type="slidenum">
              <a:rPr lang="en-US" smtClean="0"/>
              <a:t>‹#›</a:t>
            </a:fld>
            <a:endParaRPr lang="en-US"/>
          </a:p>
        </p:txBody>
      </p:sp>
    </p:spTree>
    <p:extLst>
      <p:ext uri="{BB962C8B-B14F-4D97-AF65-F5344CB8AC3E}">
        <p14:creationId xmlns:p14="http://schemas.microsoft.com/office/powerpoint/2010/main" val="116226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0C95B53-F995-4BE3-896A-41E4640C605D}" type="datetimeFigureOut">
              <a:rPr lang="en-US" smtClean="0"/>
              <a:t>6/20/2019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65AFBB-D3DD-45F9-BE11-91E44F25E69F}" type="slidenum">
              <a:rPr lang="en-US" smtClean="0"/>
              <a:t>‹#›</a:t>
            </a:fld>
            <a:endParaRPr lang="en-US"/>
          </a:p>
        </p:txBody>
      </p:sp>
    </p:spTree>
    <p:extLst>
      <p:ext uri="{BB962C8B-B14F-4D97-AF65-F5344CB8AC3E}">
        <p14:creationId xmlns:p14="http://schemas.microsoft.com/office/powerpoint/2010/main" val="197061871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12871367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a:prstGeom prst="rect">
            <a:avLst/>
          </a:prstGeom>
        </p:spPr>
        <p:txBody>
          <a:bodyPr/>
          <a:lstStyle>
            <a:lvl1pPr>
              <a:defRPr>
                <a:solidFill>
                  <a:schemeClr val="tx2"/>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828800" y="3886200"/>
            <a:ext cx="8534400" cy="1752600"/>
          </a:xfrm>
          <a:prstGeom prst="rect">
            <a:avLst/>
          </a:prstGeo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Footer Placeholder 4"/>
          <p:cNvSpPr>
            <a:spLocks noGrp="1"/>
          </p:cNvSpPr>
          <p:nvPr>
            <p:ph type="ftr" sz="quarter" idx="11"/>
          </p:nvPr>
        </p:nvSpPr>
        <p:spPr/>
        <p:txBody>
          <a:bodyPr/>
          <a:lstStyle/>
          <a:p>
            <a:r>
              <a:rPr lang="en-US" smtClean="0">
                <a:solidFill>
                  <a:prstClr val="black">
                    <a:tint val="75000"/>
                  </a:prstClr>
                </a:solidFill>
              </a:rPr>
              <a:t>Footer text goes here.</a:t>
            </a:r>
            <a:endParaRPr lang="en-US">
              <a:solidFill>
                <a:prstClr val="black">
                  <a:tint val="75000"/>
                </a:prstClr>
              </a:solidFill>
            </a:endParaRPr>
          </a:p>
        </p:txBody>
      </p:sp>
      <p:sp>
        <p:nvSpPr>
          <p:cNvPr id="7" name="Slide Number Placeholder 5"/>
          <p:cNvSpPr>
            <a:spLocks noGrp="1"/>
          </p:cNvSpPr>
          <p:nvPr>
            <p:ph type="sldNum" sz="quarter" idx="4"/>
          </p:nvPr>
        </p:nvSpPr>
        <p:spPr>
          <a:xfrm>
            <a:off x="11379200" y="6561138"/>
            <a:ext cx="7112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97943103"/>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8000" y="243682"/>
            <a:ext cx="11277600" cy="518318"/>
          </a:xfrm>
          <a:prstGeom prst="rect">
            <a:avLst/>
          </a:prstGeom>
        </p:spPr>
        <p:txBody>
          <a:bodyPr/>
          <a:lstStyle>
            <a:lvl1pPr algn="l">
              <a:defRPr sz="2400" b="1">
                <a:solidFill>
                  <a:schemeClr val="accent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406400" y="990601"/>
            <a:ext cx="11379200" cy="5052221"/>
          </a:xfrm>
          <a:prstGeom prst="rect">
            <a:avLst/>
          </a:prstGeom>
        </p:spPr>
        <p:txBody>
          <a:bodyPr/>
          <a:lstStyle>
            <a:lvl1pPr>
              <a:defRPr sz="2600">
                <a:solidFill>
                  <a:schemeClr val="tx2"/>
                </a:solidFill>
              </a:defRPr>
            </a:lvl1pPr>
            <a:lvl2pPr>
              <a:defRPr sz="2400">
                <a:solidFill>
                  <a:schemeClr val="tx2"/>
                </a:solidFill>
              </a:defRPr>
            </a:lvl2pPr>
            <a:lvl3pPr>
              <a:defRPr sz="2200">
                <a:solidFill>
                  <a:schemeClr val="tx2"/>
                </a:solidFill>
              </a:defRPr>
            </a:lvl3pPr>
            <a:lvl4pPr>
              <a:defRPr sz="2100">
                <a:solidFill>
                  <a:schemeClr val="tx2"/>
                </a:solidFill>
              </a:defRPr>
            </a:lvl4pPr>
            <a:lvl5pPr>
              <a:defRPr sz="2000">
                <a:solidFill>
                  <a:schemeClr val="tx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406400" y="243682"/>
            <a:ext cx="1016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
        <p:nvSpPr>
          <p:cNvPr id="8" name="Footer Placeholder 4"/>
          <p:cNvSpPr>
            <a:spLocks noGrp="1"/>
          </p:cNvSpPr>
          <p:nvPr>
            <p:ph type="ftr" sz="quarter" idx="11"/>
          </p:nvPr>
        </p:nvSpPr>
        <p:spPr>
          <a:xfrm>
            <a:off x="3657600" y="6553200"/>
            <a:ext cx="5384800" cy="228600"/>
          </a:xfrm>
        </p:spPr>
        <p:txBody>
          <a:bodyPr/>
          <a:lstStyle/>
          <a:p>
            <a:r>
              <a:rPr lang="en-US" smtClean="0">
                <a:solidFill>
                  <a:prstClr val="black">
                    <a:tint val="75000"/>
                  </a:prstClr>
                </a:solidFill>
              </a:rPr>
              <a:t>Footer text goes here.</a:t>
            </a:r>
            <a:endParaRPr lang="en-US">
              <a:solidFill>
                <a:prstClr val="black">
                  <a:tint val="75000"/>
                </a:prstClr>
              </a:solidFill>
            </a:endParaRPr>
          </a:p>
        </p:txBody>
      </p:sp>
      <p:cxnSp>
        <p:nvCxnSpPr>
          <p:cNvPr id="5" name="Straight Connector 4"/>
          <p:cNvCxnSpPr/>
          <p:nvPr userDrawn="1"/>
        </p:nvCxnSpPr>
        <p:spPr>
          <a:xfrm>
            <a:off x="406400" y="243682"/>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11379200" y="6561138"/>
            <a:ext cx="7112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38406100"/>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smtClean="0">
                <a:solidFill>
                  <a:prstClr val="black">
                    <a:tint val="75000"/>
                  </a:prstClr>
                </a:solidFill>
              </a:rPr>
              <a:t>Footer text goes here.</a:t>
            </a:r>
            <a:endParaRPr lang="en-US" dirty="0">
              <a:solidFill>
                <a:prstClr val="black">
                  <a:tint val="75000"/>
                </a:prstClr>
              </a:solidFill>
            </a:endParaRPr>
          </a:p>
        </p:txBody>
      </p:sp>
      <p:sp>
        <p:nvSpPr>
          <p:cNvPr id="4" name="Slide Number Placeholder 3"/>
          <p:cNvSpPr>
            <a:spLocks noGrp="1"/>
          </p:cNvSpPr>
          <p:nvPr>
            <p:ph type="sldNum" sz="quarter" idx="11"/>
          </p:nvPr>
        </p:nvSpPr>
        <p:spPr/>
        <p:txBody>
          <a:bodyPr/>
          <a:lstStyle/>
          <a:p>
            <a:fld id="{1D93BD3E-1E9A-4970-A6F7-E7AC52762E0C}" type="slidenum">
              <a:rPr lang="en-US" smtClean="0">
                <a:solidFill>
                  <a:prstClr val="black">
                    <a:tint val="75000"/>
                  </a:prstClr>
                </a:solidFill>
              </a:rPr>
              <a:pPr/>
              <a:t>‹#›</a:t>
            </a:fld>
            <a:endParaRPr lang="en-US">
              <a:solidFill>
                <a:prstClr val="black">
                  <a:tint val="75000"/>
                </a:prstClr>
              </a:solidFill>
            </a:endParaRPr>
          </a:p>
        </p:txBody>
      </p:sp>
      <p:sp>
        <p:nvSpPr>
          <p:cNvPr id="5" name="Content Placeholder 4"/>
          <p:cNvSpPr>
            <a:spLocks noGrp="1"/>
          </p:cNvSpPr>
          <p:nvPr>
            <p:ph sz="half" idx="1"/>
          </p:nvPr>
        </p:nvSpPr>
        <p:spPr>
          <a:xfrm>
            <a:off x="838200" y="990601"/>
            <a:ext cx="5181600" cy="4800600"/>
          </a:xfrm>
          <a:prstGeom prst="rect">
            <a:avLst/>
          </a:prstGeom>
        </p:spPr>
        <p:txBody>
          <a:bodyPr/>
          <a:lstStyle>
            <a:lvl1pPr>
              <a:defRPr sz="2400">
                <a:solidFill>
                  <a:schemeClr val="tx2"/>
                </a:solidFill>
              </a:defRPr>
            </a:lvl1pPr>
          </a:lstStyle>
          <a:p>
            <a:endParaRPr lang="en-US" dirty="0"/>
          </a:p>
        </p:txBody>
      </p:sp>
      <p:sp>
        <p:nvSpPr>
          <p:cNvPr id="6" name="Content Placeholder 5"/>
          <p:cNvSpPr>
            <a:spLocks noGrp="1"/>
          </p:cNvSpPr>
          <p:nvPr>
            <p:ph sz="half" idx="2"/>
          </p:nvPr>
        </p:nvSpPr>
        <p:spPr>
          <a:xfrm>
            <a:off x="6172200" y="990601"/>
            <a:ext cx="5181600" cy="4800600"/>
          </a:xfrm>
          <a:prstGeom prst="rect">
            <a:avLst/>
          </a:prstGeom>
        </p:spPr>
        <p:txBody>
          <a:bodyPr/>
          <a:lstStyle>
            <a:lvl1pPr>
              <a:defRPr sz="2400">
                <a:solidFill>
                  <a:schemeClr val="tx2"/>
                </a:solidFill>
              </a:defRPr>
            </a:lvl1pPr>
          </a:lstStyle>
          <a:p>
            <a:endParaRPr lang="en-US"/>
          </a:p>
        </p:txBody>
      </p:sp>
      <p:sp>
        <p:nvSpPr>
          <p:cNvPr id="7" name="Title 1"/>
          <p:cNvSpPr>
            <a:spLocks noGrp="1"/>
          </p:cNvSpPr>
          <p:nvPr>
            <p:ph type="title"/>
          </p:nvPr>
        </p:nvSpPr>
        <p:spPr>
          <a:xfrm>
            <a:off x="508000" y="243682"/>
            <a:ext cx="11277600" cy="518318"/>
          </a:xfrm>
          <a:prstGeom prst="rect">
            <a:avLst/>
          </a:prstGeom>
        </p:spPr>
        <p:txBody>
          <a:bodyPr/>
          <a:lstStyle>
            <a:lvl1pPr algn="l">
              <a:defRPr sz="2400" b="1">
                <a:solidFill>
                  <a:schemeClr val="accent1"/>
                </a:solidFill>
              </a:defRPr>
            </a:lvl1pPr>
          </a:lstStyle>
          <a:p>
            <a:r>
              <a:rPr lang="en-US" dirty="0" smtClean="0"/>
              <a:t>Click to edit Master title style</a:t>
            </a:r>
            <a:endParaRPr lang="en-US" dirty="0"/>
          </a:p>
        </p:txBody>
      </p:sp>
      <p:sp>
        <p:nvSpPr>
          <p:cNvPr id="8" name="Rectangle 7"/>
          <p:cNvSpPr/>
          <p:nvPr userDrawn="1"/>
        </p:nvSpPr>
        <p:spPr>
          <a:xfrm>
            <a:off x="406400" y="243682"/>
            <a:ext cx="1016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9" name="Straight Connector 8"/>
          <p:cNvCxnSpPr/>
          <p:nvPr userDrawn="1"/>
        </p:nvCxnSpPr>
        <p:spPr>
          <a:xfrm>
            <a:off x="406400" y="243682"/>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067612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0C95B53-F995-4BE3-896A-41E4640C605D}" type="datetimeFigureOut">
              <a:rPr lang="en-US" smtClean="0"/>
              <a:t>6/20/2019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65AFBB-D3DD-45F9-BE11-91E44F25E69F}" type="slidenum">
              <a:rPr lang="en-US" smtClean="0"/>
              <a:t>‹#›</a:t>
            </a:fld>
            <a:endParaRPr lang="en-US"/>
          </a:p>
        </p:txBody>
      </p:sp>
    </p:spTree>
    <p:extLst>
      <p:ext uri="{BB962C8B-B14F-4D97-AF65-F5344CB8AC3E}">
        <p14:creationId xmlns:p14="http://schemas.microsoft.com/office/powerpoint/2010/main" val="41090287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0C95B53-F995-4BE3-896A-41E4640C605D}" type="datetimeFigureOut">
              <a:rPr lang="en-US" smtClean="0"/>
              <a:t>6/20/2019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65AFBB-D3DD-45F9-BE11-91E44F25E69F}" type="slidenum">
              <a:rPr lang="en-US" smtClean="0"/>
              <a:t>‹#›</a:t>
            </a:fld>
            <a:endParaRPr lang="en-US"/>
          </a:p>
        </p:txBody>
      </p:sp>
    </p:spTree>
    <p:extLst>
      <p:ext uri="{BB962C8B-B14F-4D97-AF65-F5344CB8AC3E}">
        <p14:creationId xmlns:p14="http://schemas.microsoft.com/office/powerpoint/2010/main" val="14091422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0C95B53-F995-4BE3-896A-41E4640C605D}" type="datetimeFigureOut">
              <a:rPr lang="en-US" smtClean="0"/>
              <a:t>6/20/2019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65AFBB-D3DD-45F9-BE11-91E44F25E69F}" type="slidenum">
              <a:rPr lang="en-US" smtClean="0"/>
              <a:t>‹#›</a:t>
            </a:fld>
            <a:endParaRPr lang="en-US"/>
          </a:p>
        </p:txBody>
      </p:sp>
    </p:spTree>
    <p:extLst>
      <p:ext uri="{BB962C8B-B14F-4D97-AF65-F5344CB8AC3E}">
        <p14:creationId xmlns:p14="http://schemas.microsoft.com/office/powerpoint/2010/main" val="38948698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0C95B53-F995-4BE3-896A-41E4640C605D}" type="datetimeFigureOut">
              <a:rPr lang="en-US" smtClean="0"/>
              <a:t>6/20/2019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365AFBB-D3DD-45F9-BE11-91E44F25E69F}" type="slidenum">
              <a:rPr lang="en-US" smtClean="0"/>
              <a:t>‹#›</a:t>
            </a:fld>
            <a:endParaRPr lang="en-US"/>
          </a:p>
        </p:txBody>
      </p:sp>
    </p:spTree>
    <p:extLst>
      <p:ext uri="{BB962C8B-B14F-4D97-AF65-F5344CB8AC3E}">
        <p14:creationId xmlns:p14="http://schemas.microsoft.com/office/powerpoint/2010/main" val="12130796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0C95B53-F995-4BE3-896A-41E4640C605D}" type="datetimeFigureOut">
              <a:rPr lang="en-US" smtClean="0"/>
              <a:t>6/20/2019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365AFBB-D3DD-45F9-BE11-91E44F25E69F}" type="slidenum">
              <a:rPr lang="en-US" smtClean="0"/>
              <a:t>‹#›</a:t>
            </a:fld>
            <a:endParaRPr lang="en-US"/>
          </a:p>
        </p:txBody>
      </p:sp>
    </p:spTree>
    <p:extLst>
      <p:ext uri="{BB962C8B-B14F-4D97-AF65-F5344CB8AC3E}">
        <p14:creationId xmlns:p14="http://schemas.microsoft.com/office/powerpoint/2010/main" val="34407613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0C95B53-F995-4BE3-896A-41E4640C605D}" type="datetimeFigureOut">
              <a:rPr lang="en-US" smtClean="0"/>
              <a:t>6/20/2019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365AFBB-D3DD-45F9-BE11-91E44F25E69F}" type="slidenum">
              <a:rPr lang="en-US" smtClean="0"/>
              <a:t>‹#›</a:t>
            </a:fld>
            <a:endParaRPr lang="en-US"/>
          </a:p>
        </p:txBody>
      </p:sp>
    </p:spTree>
    <p:extLst>
      <p:ext uri="{BB962C8B-B14F-4D97-AF65-F5344CB8AC3E}">
        <p14:creationId xmlns:p14="http://schemas.microsoft.com/office/powerpoint/2010/main" val="16212550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0C95B53-F995-4BE3-896A-41E4640C605D}" type="datetimeFigureOut">
              <a:rPr lang="en-US" smtClean="0"/>
              <a:t>6/20/2019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65AFBB-D3DD-45F9-BE11-91E44F25E69F}" type="slidenum">
              <a:rPr lang="en-US" smtClean="0"/>
              <a:t>‹#›</a:t>
            </a:fld>
            <a:endParaRPr lang="en-US"/>
          </a:p>
        </p:txBody>
      </p:sp>
    </p:spTree>
    <p:extLst>
      <p:ext uri="{BB962C8B-B14F-4D97-AF65-F5344CB8AC3E}">
        <p14:creationId xmlns:p14="http://schemas.microsoft.com/office/powerpoint/2010/main" val="26525244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0C95B53-F995-4BE3-896A-41E4640C605D}" type="datetimeFigureOut">
              <a:rPr lang="en-US" smtClean="0"/>
              <a:t>6/20/2019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65AFBB-D3DD-45F9-BE11-91E44F25E69F}" type="slidenum">
              <a:rPr lang="en-US" smtClean="0"/>
              <a:t>‹#›</a:t>
            </a:fld>
            <a:endParaRPr lang="en-US"/>
          </a:p>
        </p:txBody>
      </p:sp>
    </p:spTree>
    <p:extLst>
      <p:ext uri="{BB962C8B-B14F-4D97-AF65-F5344CB8AC3E}">
        <p14:creationId xmlns:p14="http://schemas.microsoft.com/office/powerpoint/2010/main" val="12458644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2.xml"/><Relationship Id="rId1" Type="http://schemas.openxmlformats.org/officeDocument/2006/relationships/slideLayout" Target="../slideLayouts/slideLayout12.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15.xml"/><Relationship Id="rId2" Type="http://schemas.openxmlformats.org/officeDocument/2006/relationships/slideLayout" Target="../slideLayouts/slideLayout14.xml"/><Relationship Id="rId1" Type="http://schemas.openxmlformats.org/officeDocument/2006/relationships/slideLayout" Target="../slideLayouts/slideLayout13.xml"/><Relationship Id="rId5" Type="http://schemas.openxmlformats.org/officeDocument/2006/relationships/image" Target="../media/image2.png"/><Relationship Id="rId4"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0C95B53-F995-4BE3-896A-41E4640C605D}" type="datetimeFigureOut">
              <a:rPr lang="en-US" smtClean="0"/>
              <a:t>6/20/2019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365AFBB-D3DD-45F9-BE11-91E44F25E69F}" type="slidenum">
              <a:rPr lang="en-US" smtClean="0"/>
              <a:t>‹#›</a:t>
            </a:fld>
            <a:endParaRPr lang="en-US"/>
          </a:p>
        </p:txBody>
      </p:sp>
    </p:spTree>
    <p:extLst>
      <p:ext uri="{BB962C8B-B14F-4D97-AF65-F5344CB8AC3E}">
        <p14:creationId xmlns:p14="http://schemas.microsoft.com/office/powerpoint/2010/main" val="37539071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4673600" y="0"/>
            <a:ext cx="75184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57085" y="2876278"/>
            <a:ext cx="3810115" cy="1105445"/>
          </a:xfrm>
          <a:prstGeom prst="rect">
            <a:avLst/>
          </a:prstGeom>
        </p:spPr>
      </p:pic>
    </p:spTree>
    <p:extLst>
      <p:ext uri="{BB962C8B-B14F-4D97-AF65-F5344CB8AC3E}">
        <p14:creationId xmlns:p14="http://schemas.microsoft.com/office/powerpoint/2010/main" val="267630800"/>
      </p:ext>
    </p:extLst>
  </p:cSld>
  <p:clrMap bg1="lt1" tx1="dk1" bg2="lt2" tx2="dk2" accent1="accent1" accent2="accent2" accent3="accent3" accent4="accent4" accent5="accent5" accent6="accent6" hlink="hlink" folHlink="folHlink"/>
  <p:sldLayoutIdLst>
    <p:sldLayoutId id="2147483661"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3657600" y="6553200"/>
            <a:ext cx="53848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solidFill>
                  <a:prstClr val="black">
                    <a:tint val="75000"/>
                  </a:prstClr>
                </a:solidFill>
              </a:rPr>
              <a:t>Footer text goes here.</a:t>
            </a:r>
            <a:endParaRPr lang="en-US" dirty="0">
              <a:solidFill>
                <a:prstClr val="black">
                  <a:tint val="75000"/>
                </a:prstClr>
              </a:solidFill>
            </a:endParaRPr>
          </a:p>
        </p:txBody>
      </p:sp>
      <p:cxnSp>
        <p:nvCxnSpPr>
          <p:cNvPr id="7" name="Straight Connector 6"/>
          <p:cNvCxnSpPr/>
          <p:nvPr userDrawn="1"/>
        </p:nvCxnSpPr>
        <p:spPr>
          <a:xfrm>
            <a:off x="101600" y="6477000"/>
            <a:ext cx="79248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926080" y="6477001"/>
            <a:ext cx="9144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1117600" y="6248400"/>
            <a:ext cx="1575824" cy="457200"/>
          </a:xfrm>
          <a:prstGeom prst="rect">
            <a:avLst/>
          </a:prstGeom>
        </p:spPr>
      </p:pic>
      <p:sp>
        <p:nvSpPr>
          <p:cNvPr id="9" name="TextBox 8"/>
          <p:cNvSpPr txBox="1"/>
          <p:nvPr userDrawn="1"/>
        </p:nvSpPr>
        <p:spPr>
          <a:xfrm>
            <a:off x="1" y="6553201"/>
            <a:ext cx="1247900" cy="246221"/>
          </a:xfrm>
          <a:prstGeom prst="rect">
            <a:avLst/>
          </a:prstGeom>
          <a:noFill/>
        </p:spPr>
        <p:txBody>
          <a:bodyPr wrap="square" rtlCol="0">
            <a:spAutoFit/>
          </a:bodyPr>
          <a:lstStyle/>
          <a:p>
            <a:r>
              <a:rPr lang="en-US" sz="1000" b="1" dirty="0" smtClean="0">
                <a:solidFill>
                  <a:srgbClr val="5B6770"/>
                </a:solidFill>
              </a:rPr>
              <a:t>INTERNAL</a:t>
            </a:r>
            <a:endParaRPr lang="en-US" sz="1000" b="1" dirty="0">
              <a:solidFill>
                <a:srgbClr val="5B6770"/>
              </a:solidFill>
            </a:endParaRPr>
          </a:p>
        </p:txBody>
      </p:sp>
      <p:sp>
        <p:nvSpPr>
          <p:cNvPr id="13" name="Slide Number Placeholder 5"/>
          <p:cNvSpPr>
            <a:spLocks noGrp="1"/>
          </p:cNvSpPr>
          <p:nvPr>
            <p:ph type="sldNum" sz="quarter" idx="4"/>
          </p:nvPr>
        </p:nvSpPr>
        <p:spPr>
          <a:xfrm>
            <a:off x="11379200" y="6561138"/>
            <a:ext cx="7112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29813950"/>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ercot.com/content/wcm/key_documents_lists/163985/12._ERCOT_Reports.zip" TargetMode="External"/><Relationship Id="rId2" Type="http://schemas.openxmlformats.org/officeDocument/2006/relationships/hyperlink" Target="http://www.ercot.com/calendar/2019/4/23/176494" TargetMode="External"/><Relationship Id="rId1" Type="http://schemas.openxmlformats.org/officeDocument/2006/relationships/slideLayout" Target="../slideLayouts/slideLayout2.xml"/><Relationship Id="rId4" Type="http://schemas.openxmlformats.org/officeDocument/2006/relationships/hyperlink" Target="http://www.ercot.com/calendar/2019/6/13/172651-RTF"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8200" y="184150"/>
            <a:ext cx="10515600" cy="1325563"/>
          </a:xfrm>
        </p:spPr>
        <p:txBody>
          <a:bodyPr>
            <a:normAutofit/>
          </a:bodyPr>
          <a:lstStyle/>
          <a:p>
            <a:r>
              <a:rPr lang="en-US" sz="3600" b="1" dirty="0" smtClean="0"/>
              <a:t>DSWG Energy Storage Update – 6/21/19</a:t>
            </a:r>
            <a:endParaRPr lang="en-US" sz="3600" b="1" dirty="0"/>
          </a:p>
        </p:txBody>
      </p:sp>
      <p:sp>
        <p:nvSpPr>
          <p:cNvPr id="8" name="Content Placeholder 7"/>
          <p:cNvSpPr>
            <a:spLocks noGrp="1"/>
          </p:cNvSpPr>
          <p:nvPr>
            <p:ph idx="1"/>
          </p:nvPr>
        </p:nvSpPr>
        <p:spPr>
          <a:xfrm>
            <a:off x="838200" y="1734912"/>
            <a:ext cx="10934700" cy="4351338"/>
          </a:xfrm>
        </p:spPr>
        <p:txBody>
          <a:bodyPr>
            <a:noAutofit/>
          </a:bodyPr>
          <a:lstStyle/>
          <a:p>
            <a:pPr>
              <a:spcAft>
                <a:spcPts val="1200"/>
              </a:spcAft>
            </a:pPr>
            <a:r>
              <a:rPr lang="en-US" sz="2100" dirty="0"/>
              <a:t>ERCOT stakeholders discussed issues associated with the integration of Battery Energy Storage during a </a:t>
            </a:r>
            <a:r>
              <a:rPr lang="en-US" sz="2100" dirty="0" smtClean="0"/>
              <a:t>workshop  </a:t>
            </a:r>
            <a:r>
              <a:rPr lang="en-US" sz="2100" dirty="0"/>
              <a:t>held on April 23, 2019. (</a:t>
            </a:r>
            <a:r>
              <a:rPr lang="en-US" sz="2100" dirty="0">
                <a:hlinkClick r:id="rId2"/>
              </a:rPr>
              <a:t>http://</a:t>
            </a:r>
            <a:r>
              <a:rPr lang="en-US" sz="2100" dirty="0" smtClean="0">
                <a:hlinkClick r:id="rId2"/>
              </a:rPr>
              <a:t>www.ercot.com/calendar/2019/4/23/176494</a:t>
            </a:r>
            <a:r>
              <a:rPr lang="en-US" sz="2100" dirty="0" smtClean="0"/>
              <a:t>)</a:t>
            </a:r>
            <a:endParaRPr lang="en-US" sz="2100" dirty="0"/>
          </a:p>
          <a:p>
            <a:pPr>
              <a:spcAft>
                <a:spcPts val="1200"/>
              </a:spcAft>
            </a:pPr>
            <a:r>
              <a:rPr lang="en-US" sz="2100" dirty="0"/>
              <a:t>These issues </a:t>
            </a:r>
            <a:r>
              <a:rPr lang="en-US" sz="2100" dirty="0" smtClean="0"/>
              <a:t>were consolidated and presented </a:t>
            </a:r>
            <a:r>
              <a:rPr lang="en-US" sz="2100" dirty="0"/>
              <a:t>along with potential working group assignments for review </a:t>
            </a:r>
            <a:r>
              <a:rPr lang="en-US" sz="2100" dirty="0" smtClean="0"/>
              <a:t>at the </a:t>
            </a:r>
            <a:r>
              <a:rPr lang="en-US" sz="2100" dirty="0"/>
              <a:t>May 22</a:t>
            </a:r>
            <a:r>
              <a:rPr lang="en-US" sz="2100" dirty="0" smtClean="0"/>
              <a:t> </a:t>
            </a:r>
            <a:r>
              <a:rPr lang="en-US" sz="2100" dirty="0"/>
              <a:t>Technical Advisory </a:t>
            </a:r>
            <a:r>
              <a:rPr lang="en-US" sz="2100" dirty="0" smtClean="0"/>
              <a:t>Committee, and will be discussed at the WMS and ROS July meetings. </a:t>
            </a:r>
            <a:r>
              <a:rPr lang="en-US" sz="2100" dirty="0"/>
              <a:t>[</a:t>
            </a:r>
            <a:r>
              <a:rPr lang="en-US" sz="2100" dirty="0" smtClean="0"/>
              <a:t>Summary provided on slide 2.] (</a:t>
            </a:r>
            <a:r>
              <a:rPr lang="en-US" sz="2100" dirty="0" smtClean="0">
                <a:hlinkClick r:id="rId3"/>
              </a:rPr>
              <a:t>http</a:t>
            </a:r>
            <a:r>
              <a:rPr lang="en-US" sz="2100" dirty="0">
                <a:hlinkClick r:id="rId3"/>
              </a:rPr>
              <a:t>://www.ercot.com/content/wcm/key_documents_lists/163985/12._</a:t>
            </a:r>
            <a:r>
              <a:rPr lang="en-US" sz="2100" dirty="0" smtClean="0">
                <a:hlinkClick r:id="rId3"/>
              </a:rPr>
              <a:t>ERCOT_Reports.zip</a:t>
            </a:r>
            <a:r>
              <a:rPr lang="en-US" sz="2100" dirty="0" smtClean="0"/>
              <a:t>)</a:t>
            </a:r>
          </a:p>
          <a:p>
            <a:pPr>
              <a:spcAft>
                <a:spcPts val="1200"/>
              </a:spcAft>
            </a:pPr>
            <a:r>
              <a:rPr lang="en-US" sz="2100" dirty="0" smtClean="0">
                <a:solidFill>
                  <a:schemeClr val="tx1"/>
                </a:solidFill>
                <a:effectLst/>
                <a:ea typeface="Times New Roman" panose="02020603050405020304" pitchFamily="18" charset="0"/>
                <a:cs typeface="Times New Roman" panose="02020603050405020304" pitchFamily="18" charset="0"/>
              </a:rPr>
              <a:t>ERCOT gave an update of the activities regarding storage at the Resource Definition Task </a:t>
            </a:r>
            <a:r>
              <a:rPr lang="en-US" sz="2100" dirty="0">
                <a:ea typeface="Times New Roman" panose="02020603050405020304" pitchFamily="18" charset="0"/>
                <a:cs typeface="Times New Roman" panose="02020603050405020304" pitchFamily="18" charset="0"/>
              </a:rPr>
              <a:t>Force </a:t>
            </a:r>
            <a:r>
              <a:rPr lang="en-US" sz="2100" dirty="0" smtClean="0">
                <a:solidFill>
                  <a:schemeClr val="tx1"/>
                </a:solidFill>
                <a:effectLst/>
                <a:ea typeface="Times New Roman" panose="02020603050405020304" pitchFamily="18" charset="0"/>
                <a:cs typeface="Times New Roman" panose="02020603050405020304" pitchFamily="18" charset="0"/>
              </a:rPr>
              <a:t>on June 13. </a:t>
            </a:r>
            <a:r>
              <a:rPr lang="en-US" sz="2100" dirty="0">
                <a:ea typeface="Times New Roman" panose="02020603050405020304" pitchFamily="18" charset="0"/>
                <a:cs typeface="Times New Roman" panose="02020603050405020304" pitchFamily="18" charset="0"/>
              </a:rPr>
              <a:t>(</a:t>
            </a:r>
            <a:r>
              <a:rPr lang="en-US" sz="2100" dirty="0">
                <a:ea typeface="Times New Roman" panose="02020603050405020304" pitchFamily="18" charset="0"/>
                <a:cs typeface="Times New Roman" panose="02020603050405020304" pitchFamily="18" charset="0"/>
                <a:hlinkClick r:id="rId4"/>
              </a:rPr>
              <a:t>http://</a:t>
            </a:r>
            <a:r>
              <a:rPr lang="en-US" sz="2100" dirty="0" smtClean="0">
                <a:ea typeface="Times New Roman" panose="02020603050405020304" pitchFamily="18" charset="0"/>
                <a:cs typeface="Times New Roman" panose="02020603050405020304" pitchFamily="18" charset="0"/>
                <a:hlinkClick r:id="rId4"/>
              </a:rPr>
              <a:t>www.ercot.com/calendar/2019/6/13/172651-RTF</a:t>
            </a:r>
            <a:r>
              <a:rPr lang="en-US" sz="2100" dirty="0" smtClean="0">
                <a:ea typeface="Times New Roman" panose="02020603050405020304" pitchFamily="18" charset="0"/>
                <a:cs typeface="Times New Roman" panose="02020603050405020304" pitchFamily="18" charset="0"/>
              </a:rPr>
              <a:t>) </a:t>
            </a:r>
            <a:r>
              <a:rPr lang="en-US" sz="2100" dirty="0" smtClean="0">
                <a:solidFill>
                  <a:schemeClr val="tx1"/>
                </a:solidFill>
                <a:effectLst/>
                <a:ea typeface="Times New Roman" panose="02020603050405020304" pitchFamily="18" charset="0"/>
                <a:cs typeface="Times New Roman" panose="02020603050405020304" pitchFamily="18" charset="0"/>
              </a:rPr>
              <a:t>Participants reached consensus on several proposed definitions as shown in the ERCOT Presentation that follows.</a:t>
            </a:r>
          </a:p>
          <a:p>
            <a:pPr>
              <a:spcAft>
                <a:spcPts val="1200"/>
              </a:spcAft>
            </a:pPr>
            <a:r>
              <a:rPr lang="en-US" sz="2100" dirty="0" smtClean="0">
                <a:ea typeface="Times New Roman" panose="02020603050405020304" pitchFamily="18" charset="0"/>
                <a:cs typeface="Times New Roman" panose="02020603050405020304" pitchFamily="18" charset="0"/>
              </a:rPr>
              <a:t>ERCOT is currently reviewing the protocols to understand the extent of the changes that would be required if implementing the proposed definitions. </a:t>
            </a:r>
            <a:endParaRPr lang="en-US" sz="2100" dirty="0" smtClean="0">
              <a:solidFill>
                <a:schemeClr val="tx1"/>
              </a:solidFill>
              <a:effectLst/>
              <a:ea typeface="Times New Roman" panose="02020603050405020304" pitchFamily="18" charset="0"/>
              <a:cs typeface="Times New Roman" panose="02020603050405020304" pitchFamily="18" charset="0"/>
            </a:endParaRPr>
          </a:p>
          <a:p>
            <a:pPr lvl="1">
              <a:spcAft>
                <a:spcPts val="1200"/>
              </a:spcAft>
            </a:pPr>
            <a:endParaRPr lang="en-US" sz="2100" dirty="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867530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dirty="0" smtClean="0"/>
              <a:t/>
            </a:r>
            <a:br>
              <a:rPr lang="en-US" sz="3600" b="1" dirty="0" smtClean="0"/>
            </a:br>
            <a:r>
              <a:rPr lang="en-US" sz="3600" b="1" dirty="0" smtClean="0"/>
              <a:t>Battery </a:t>
            </a:r>
            <a:r>
              <a:rPr lang="en-US" sz="3600" b="1" dirty="0"/>
              <a:t>Energy Storage Integration Issues and </a:t>
            </a:r>
            <a:r>
              <a:rPr lang="en-US" sz="3600" b="1" dirty="0" smtClean="0"/>
              <a:t>Proposed Assignments</a:t>
            </a:r>
            <a:r>
              <a:rPr lang="en-US" sz="3600" b="1" dirty="0"/>
              <a:t/>
            </a:r>
            <a:br>
              <a:rPr lang="en-US" sz="3600" b="1" dirty="0"/>
            </a:br>
            <a:endParaRPr lang="en-US" sz="3600" dirty="0"/>
          </a:p>
        </p:txBody>
      </p:sp>
      <p:sp>
        <p:nvSpPr>
          <p:cNvPr id="3" name="Content Placeholder 2"/>
          <p:cNvSpPr>
            <a:spLocks noGrp="1"/>
          </p:cNvSpPr>
          <p:nvPr>
            <p:ph idx="1"/>
          </p:nvPr>
        </p:nvSpPr>
        <p:spPr>
          <a:xfrm>
            <a:off x="838199" y="1825625"/>
            <a:ext cx="10960769" cy="4351338"/>
          </a:xfrm>
        </p:spPr>
        <p:txBody>
          <a:bodyPr>
            <a:noAutofit/>
          </a:bodyPr>
          <a:lstStyle/>
          <a:p>
            <a:pPr marL="0" indent="0">
              <a:spcBef>
                <a:spcPts val="300"/>
              </a:spcBef>
              <a:buNone/>
            </a:pPr>
            <a:r>
              <a:rPr lang="en-US" sz="1500" u="sng" dirty="0" smtClean="0"/>
              <a:t>Issue </a:t>
            </a:r>
            <a:r>
              <a:rPr lang="en-US" sz="1500" u="sng" dirty="0"/>
              <a:t>1:  Resource Definition </a:t>
            </a:r>
            <a:r>
              <a:rPr lang="en-US" sz="1500" u="sng" dirty="0" smtClean="0"/>
              <a:t>[RTF]</a:t>
            </a:r>
          </a:p>
          <a:p>
            <a:pPr marL="0" indent="0">
              <a:spcBef>
                <a:spcPts val="300"/>
              </a:spcBef>
              <a:buNone/>
            </a:pPr>
            <a:r>
              <a:rPr lang="en-US" sz="1500" dirty="0" smtClean="0"/>
              <a:t>Develop appropriate terminology for protocol definitions of registered and unregistered battery energy storage devices</a:t>
            </a:r>
          </a:p>
          <a:p>
            <a:pPr marL="0" indent="0">
              <a:buNone/>
            </a:pPr>
            <a:r>
              <a:rPr lang="en-US" sz="1500" u="sng" dirty="0"/>
              <a:t>Issue 2:  Battery Energy Storage Operational </a:t>
            </a:r>
            <a:r>
              <a:rPr lang="en-US" sz="1500" u="sng" dirty="0" smtClean="0"/>
              <a:t>Requirements [ROS]</a:t>
            </a:r>
            <a:endParaRPr lang="en-US" sz="1500" u="sng" dirty="0"/>
          </a:p>
          <a:p>
            <a:pPr marL="0" indent="0">
              <a:spcBef>
                <a:spcPts val="300"/>
              </a:spcBef>
              <a:buNone/>
            </a:pPr>
            <a:r>
              <a:rPr lang="en-US" sz="1500" dirty="0"/>
              <a:t>Establish technology-specific operational requirements for battery storage devices as part of an effort encompassing a review of all inverter-based resources</a:t>
            </a:r>
          </a:p>
          <a:p>
            <a:pPr marL="0" indent="0">
              <a:buNone/>
            </a:pPr>
            <a:r>
              <a:rPr lang="en-US" sz="1500" u="sng" dirty="0"/>
              <a:t>Issue 3:  Wholesale Storage Load </a:t>
            </a:r>
            <a:r>
              <a:rPr lang="en-US" sz="1500" u="sng" dirty="0" smtClean="0"/>
              <a:t>Treatment [WMS – Metering WG]</a:t>
            </a:r>
          </a:p>
          <a:p>
            <a:pPr marL="0" indent="0">
              <a:spcBef>
                <a:spcPts val="300"/>
              </a:spcBef>
              <a:buNone/>
            </a:pPr>
            <a:r>
              <a:rPr lang="en-US" sz="1500" dirty="0" smtClean="0">
                <a:solidFill>
                  <a:prstClr val="black"/>
                </a:solidFill>
              </a:rPr>
              <a:t>Review </a:t>
            </a:r>
            <a:r>
              <a:rPr lang="en-US" sz="1500" dirty="0">
                <a:solidFill>
                  <a:prstClr val="black"/>
                </a:solidFill>
              </a:rPr>
              <a:t>process for approval of wholesale storage load (WSL) </a:t>
            </a:r>
            <a:r>
              <a:rPr lang="en-US" sz="1500" dirty="0" smtClean="0">
                <a:solidFill>
                  <a:prstClr val="black"/>
                </a:solidFill>
              </a:rPr>
              <a:t>requests</a:t>
            </a:r>
          </a:p>
          <a:p>
            <a:pPr marL="0" indent="0">
              <a:buNone/>
            </a:pPr>
            <a:r>
              <a:rPr lang="en-US" sz="1500" u="sng" dirty="0"/>
              <a:t>Issue 4:  Market System Design </a:t>
            </a:r>
            <a:r>
              <a:rPr lang="en-US" sz="1500" u="sng" dirty="0" smtClean="0"/>
              <a:t>Changes [WMS]</a:t>
            </a:r>
          </a:p>
          <a:p>
            <a:pPr marL="0" indent="0">
              <a:spcBef>
                <a:spcPts val="300"/>
              </a:spcBef>
              <a:buNone/>
            </a:pPr>
            <a:r>
              <a:rPr lang="en-US" sz="1500" dirty="0" smtClean="0"/>
              <a:t>Review </a:t>
            </a:r>
            <a:r>
              <a:rPr lang="en-US" sz="1500" dirty="0"/>
              <a:t>design and requirement changes that allow ERCOT to better model battery energy storage devices in its Market Management System (MMS</a:t>
            </a:r>
            <a:r>
              <a:rPr lang="en-US" sz="1500" dirty="0" smtClean="0"/>
              <a:t>)</a:t>
            </a:r>
          </a:p>
          <a:p>
            <a:pPr marL="0" indent="0">
              <a:buNone/>
            </a:pPr>
            <a:r>
              <a:rPr lang="en-US" sz="1500" u="sng" dirty="0"/>
              <a:t>Issue 5:  Operations System Design </a:t>
            </a:r>
            <a:r>
              <a:rPr lang="en-US" sz="1500" u="sng" dirty="0" smtClean="0"/>
              <a:t>Changes [ROS]</a:t>
            </a:r>
          </a:p>
          <a:p>
            <a:pPr marL="0" indent="0">
              <a:spcBef>
                <a:spcPts val="300"/>
              </a:spcBef>
              <a:buNone/>
            </a:pPr>
            <a:r>
              <a:rPr lang="en-US" sz="1500" dirty="0" smtClean="0"/>
              <a:t>Review </a:t>
            </a:r>
            <a:r>
              <a:rPr lang="en-US" sz="1500" dirty="0"/>
              <a:t>design and requirement changes that allow ERCOT to better model battery energy storage devices in its Energy Management System (EMS</a:t>
            </a:r>
            <a:r>
              <a:rPr lang="en-US" sz="1500" dirty="0" smtClean="0"/>
              <a:t>)</a:t>
            </a:r>
            <a:endParaRPr lang="en-US" sz="1500" dirty="0"/>
          </a:p>
          <a:p>
            <a:pPr marL="0" indent="0">
              <a:buNone/>
            </a:pPr>
            <a:r>
              <a:rPr lang="en-US" sz="1500" u="sng" dirty="0"/>
              <a:t>Issue 6:  State of Charge/Limited Duration </a:t>
            </a:r>
            <a:r>
              <a:rPr lang="en-US" sz="1500" u="sng" dirty="0" smtClean="0"/>
              <a:t>Considerations [WMS &amp; ROS]</a:t>
            </a:r>
          </a:p>
          <a:p>
            <a:pPr marL="0" indent="0">
              <a:spcBef>
                <a:spcPts val="300"/>
              </a:spcBef>
              <a:buNone/>
            </a:pPr>
            <a:r>
              <a:rPr lang="en-US" sz="1500" dirty="0" smtClean="0"/>
              <a:t>Develop </a:t>
            </a:r>
            <a:r>
              <a:rPr lang="en-US" sz="1500" dirty="0"/>
              <a:t>protocol revisions to account for consideration of state of charge of battery devices in day-ahead and real-time </a:t>
            </a:r>
            <a:r>
              <a:rPr lang="en-US" sz="1500" dirty="0" smtClean="0"/>
              <a:t>markets</a:t>
            </a:r>
          </a:p>
          <a:p>
            <a:pPr marL="0" indent="0">
              <a:buNone/>
            </a:pPr>
            <a:r>
              <a:rPr lang="en-US" sz="1500" u="sng" dirty="0"/>
              <a:t>Issue 7:  Alternate Device Modeling </a:t>
            </a:r>
            <a:r>
              <a:rPr lang="en-US" sz="1500" u="sng" dirty="0" smtClean="0"/>
              <a:t>Options [WMS &amp; ROS]</a:t>
            </a:r>
          </a:p>
          <a:p>
            <a:pPr marL="0" indent="0">
              <a:spcBef>
                <a:spcPts val="300"/>
              </a:spcBef>
              <a:buNone/>
            </a:pPr>
            <a:r>
              <a:rPr lang="en-US" sz="1500" dirty="0" smtClean="0"/>
              <a:t>Assess </a:t>
            </a:r>
            <a:r>
              <a:rPr lang="en-US" sz="1500" dirty="0"/>
              <a:t>potential alternate approaches to integrating coupled devices</a:t>
            </a:r>
          </a:p>
        </p:txBody>
      </p:sp>
    </p:spTree>
    <p:extLst>
      <p:ext uri="{BB962C8B-B14F-4D97-AF65-F5344CB8AC3E}">
        <p14:creationId xmlns:p14="http://schemas.microsoft.com/office/powerpoint/2010/main" val="16176502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5410200" y="2767282"/>
            <a:ext cx="5029200" cy="1323439"/>
          </a:xfrm>
          <a:prstGeom prst="rect">
            <a:avLst/>
          </a:prstGeom>
          <a:noFill/>
        </p:spPr>
        <p:txBody>
          <a:bodyPr wrap="square" rtlCol="0">
            <a:spAutoFit/>
          </a:bodyPr>
          <a:lstStyle/>
          <a:p>
            <a:r>
              <a:rPr lang="en-US" sz="2000" b="1" dirty="0">
                <a:solidFill>
                  <a:srgbClr val="5B6770"/>
                </a:solidFill>
              </a:rPr>
              <a:t>Resource Definition Task Force</a:t>
            </a:r>
          </a:p>
          <a:p>
            <a:r>
              <a:rPr lang="en-US" sz="2000" b="1" dirty="0">
                <a:solidFill>
                  <a:srgbClr val="5B6770"/>
                </a:solidFill>
              </a:rPr>
              <a:t>Energy Storage Terminology Proposal</a:t>
            </a:r>
          </a:p>
          <a:p>
            <a:endParaRPr lang="en-US" sz="2000" b="1" dirty="0">
              <a:solidFill>
                <a:srgbClr val="5B6770"/>
              </a:solidFill>
            </a:endParaRPr>
          </a:p>
          <a:p>
            <a:r>
              <a:rPr lang="en-US" sz="2000" dirty="0">
                <a:solidFill>
                  <a:srgbClr val="5B6770"/>
                </a:solidFill>
              </a:rPr>
              <a:t>June 13, 2019</a:t>
            </a:r>
            <a:endParaRPr lang="en-US" dirty="0">
              <a:solidFill>
                <a:srgbClr val="5B6770"/>
              </a:solidFill>
            </a:endParaRPr>
          </a:p>
        </p:txBody>
      </p:sp>
    </p:spTree>
    <p:extLst>
      <p:ext uri="{BB962C8B-B14F-4D97-AF65-F5344CB8AC3E}">
        <p14:creationId xmlns:p14="http://schemas.microsoft.com/office/powerpoint/2010/main" val="37831651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00" y="243682"/>
            <a:ext cx="8458200" cy="518318"/>
          </a:xfrm>
        </p:spPr>
        <p:txBody>
          <a:bodyPr/>
          <a:lstStyle/>
          <a:p>
            <a:r>
              <a:rPr lang="en-US" b="1" dirty="0" smtClean="0">
                <a:solidFill>
                  <a:schemeClr val="accent1"/>
                </a:solidFill>
              </a:rPr>
              <a:t>Previously Proposed Energy Storage Definition</a:t>
            </a:r>
            <a:endParaRPr lang="en-US" b="1" dirty="0">
              <a:solidFill>
                <a:schemeClr val="accent1"/>
              </a:solidFill>
            </a:endParaRPr>
          </a:p>
        </p:txBody>
      </p:sp>
      <p:sp>
        <p:nvSpPr>
          <p:cNvPr id="3" name="Content Placeholder 2"/>
          <p:cNvSpPr>
            <a:spLocks noGrp="1"/>
          </p:cNvSpPr>
          <p:nvPr>
            <p:ph idx="1"/>
          </p:nvPr>
        </p:nvSpPr>
        <p:spPr>
          <a:xfrm>
            <a:off x="1828800" y="1371600"/>
            <a:ext cx="8534400" cy="4419600"/>
          </a:xfrm>
        </p:spPr>
        <p:txBody>
          <a:bodyPr/>
          <a:lstStyle/>
          <a:p>
            <a:pPr marL="0" indent="0">
              <a:buNone/>
            </a:pPr>
            <a:r>
              <a:rPr lang="en-US" dirty="0" smtClean="0"/>
              <a:t>“Energy </a:t>
            </a:r>
            <a:r>
              <a:rPr lang="en-US" dirty="0"/>
              <a:t>storage assets are capable of receiving electric </a:t>
            </a:r>
            <a:r>
              <a:rPr lang="en-US" dirty="0" smtClean="0"/>
              <a:t>  </a:t>
            </a:r>
          </a:p>
          <a:p>
            <a:pPr marL="0" indent="0">
              <a:buNone/>
            </a:pPr>
            <a:r>
              <a:rPr lang="en-US" dirty="0"/>
              <a:t> </a:t>
            </a:r>
            <a:r>
              <a:rPr lang="en-US" dirty="0" smtClean="0"/>
              <a:t>energy </a:t>
            </a:r>
            <a:r>
              <a:rPr lang="en-US" dirty="0"/>
              <a:t>and storing it </a:t>
            </a:r>
            <a:r>
              <a:rPr lang="en-US" dirty="0" smtClean="0"/>
              <a:t>in any form for the </a:t>
            </a:r>
            <a:r>
              <a:rPr lang="en-US" strike="sngStrike" dirty="0" smtClean="0"/>
              <a:t>sole</a:t>
            </a:r>
            <a:r>
              <a:rPr lang="en-US" dirty="0" smtClean="0"/>
              <a:t> purpose of later injecting </a:t>
            </a:r>
            <a:r>
              <a:rPr lang="en-US" strike="sngStrike" dirty="0" smtClean="0"/>
              <a:t>some portion of that</a:t>
            </a:r>
            <a:r>
              <a:rPr lang="en-US" dirty="0" smtClean="0"/>
              <a:t> energy back </a:t>
            </a:r>
            <a:r>
              <a:rPr lang="en-US" dirty="0"/>
              <a:t>into the </a:t>
            </a:r>
            <a:r>
              <a:rPr lang="en-US" dirty="0" smtClean="0"/>
              <a:t>transmission </a:t>
            </a:r>
            <a:r>
              <a:rPr lang="en-US" dirty="0"/>
              <a:t>or distribution system</a:t>
            </a:r>
            <a:r>
              <a:rPr lang="en-US" dirty="0" smtClean="0"/>
              <a:t>.”</a:t>
            </a:r>
          </a:p>
          <a:p>
            <a:pPr marL="0" indent="0">
              <a:buNone/>
            </a:pPr>
            <a:endParaRPr lang="en-US" dirty="0" smtClean="0"/>
          </a:p>
          <a:p>
            <a:pPr marL="0" indent="0">
              <a:buNone/>
            </a:pPr>
            <a:endParaRPr lang="en-US" dirty="0"/>
          </a:p>
          <a:p>
            <a:r>
              <a:rPr lang="en-US" sz="2000" dirty="0"/>
              <a:t>It is acknowledged that, similar to the way different technologies are accommodated as Generation Resources, specific registration, qualification and requirements will be developed for the various technologies that would be registered as Energy Storage Resources by the appropriate working groups.</a:t>
            </a:r>
            <a:endParaRPr lang="en-US" dirty="0"/>
          </a:p>
          <a:p>
            <a:endParaRPr lang="en-US" dirty="0" smtClean="0"/>
          </a:p>
          <a:p>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solidFill>
                  <a:prstClr val="black">
                    <a:tint val="75000"/>
                  </a:prstClr>
                </a:solidFill>
              </a:rPr>
              <a:pPr/>
              <a:t>4</a:t>
            </a:fld>
            <a:endParaRPr lang="en-US">
              <a:solidFill>
                <a:prstClr val="black">
                  <a:tint val="75000"/>
                </a:prstClr>
              </a:solidFill>
            </a:endParaRPr>
          </a:p>
        </p:txBody>
      </p:sp>
      <p:cxnSp>
        <p:nvCxnSpPr>
          <p:cNvPr id="6" name="Straight Connector 5"/>
          <p:cNvCxnSpPr/>
          <p:nvPr/>
        </p:nvCxnSpPr>
        <p:spPr>
          <a:xfrm>
            <a:off x="2133600" y="3200400"/>
            <a:ext cx="792480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4635444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7377186" y="5257801"/>
            <a:ext cx="2431350" cy="461665"/>
          </a:xfrm>
          <a:prstGeom prst="rect">
            <a:avLst/>
          </a:prstGeom>
          <a:noFill/>
        </p:spPr>
        <p:txBody>
          <a:bodyPr wrap="square" rtlCol="0">
            <a:spAutoFit/>
          </a:bodyPr>
          <a:lstStyle/>
          <a:p>
            <a:r>
              <a:rPr lang="en-US" sz="1200" b="1" dirty="0">
                <a:solidFill>
                  <a:srgbClr val="685BC7"/>
                </a:solidFill>
              </a:rPr>
              <a:t>Primarily Grid scale batteries providing A/S </a:t>
            </a:r>
          </a:p>
        </p:txBody>
      </p:sp>
      <p:sp>
        <p:nvSpPr>
          <p:cNvPr id="6" name="TextBox 5"/>
          <p:cNvSpPr txBox="1"/>
          <p:nvPr/>
        </p:nvSpPr>
        <p:spPr>
          <a:xfrm>
            <a:off x="4192591" y="5257801"/>
            <a:ext cx="2555323" cy="461665"/>
          </a:xfrm>
          <a:prstGeom prst="rect">
            <a:avLst/>
          </a:prstGeom>
          <a:noFill/>
        </p:spPr>
        <p:txBody>
          <a:bodyPr wrap="square" rtlCol="0">
            <a:spAutoFit/>
          </a:bodyPr>
          <a:lstStyle/>
          <a:p>
            <a:r>
              <a:rPr lang="en-US" sz="1200" b="1" dirty="0">
                <a:solidFill>
                  <a:srgbClr val="685BC7"/>
                </a:solidFill>
              </a:rPr>
              <a:t>Primarily Grid scale batteries not in A/S market</a:t>
            </a:r>
          </a:p>
        </p:txBody>
      </p:sp>
      <p:sp>
        <p:nvSpPr>
          <p:cNvPr id="7" name="TextBox 6"/>
          <p:cNvSpPr txBox="1"/>
          <p:nvPr/>
        </p:nvSpPr>
        <p:spPr>
          <a:xfrm>
            <a:off x="1905355" y="5257801"/>
            <a:ext cx="1943980" cy="646331"/>
          </a:xfrm>
          <a:prstGeom prst="rect">
            <a:avLst/>
          </a:prstGeom>
          <a:noFill/>
        </p:spPr>
        <p:txBody>
          <a:bodyPr wrap="square" rtlCol="0">
            <a:spAutoFit/>
          </a:bodyPr>
          <a:lstStyle/>
          <a:p>
            <a:r>
              <a:rPr lang="en-US" sz="1200" b="1" dirty="0">
                <a:solidFill>
                  <a:srgbClr val="685BC7"/>
                </a:solidFill>
              </a:rPr>
              <a:t>Primarily Residential/ Commercial Energy Storage “BTM”</a:t>
            </a:r>
          </a:p>
        </p:txBody>
      </p:sp>
      <p:sp>
        <p:nvSpPr>
          <p:cNvPr id="8" name="Title 7"/>
          <p:cNvSpPr>
            <a:spLocks noGrp="1"/>
          </p:cNvSpPr>
          <p:nvPr>
            <p:ph type="title"/>
          </p:nvPr>
        </p:nvSpPr>
        <p:spPr/>
        <p:txBody>
          <a:bodyPr/>
          <a:lstStyle/>
          <a:p>
            <a:r>
              <a:rPr lang="en-US" dirty="0"/>
              <a:t>Proposed Energy Storage Framework</a:t>
            </a:r>
          </a:p>
        </p:txBody>
      </p:sp>
      <p:sp>
        <p:nvSpPr>
          <p:cNvPr id="9" name="Slide Number Placeholder 8"/>
          <p:cNvSpPr>
            <a:spLocks noGrp="1"/>
          </p:cNvSpPr>
          <p:nvPr>
            <p:ph type="sldNum" sz="quarter" idx="4"/>
          </p:nvPr>
        </p:nvSpPr>
        <p:spPr/>
        <p:txBody>
          <a:bodyPr/>
          <a:lstStyle/>
          <a:p>
            <a:fld id="{1D93BD3E-1E9A-4970-A6F7-E7AC52762E0C}" type="slidenum">
              <a:rPr lang="en-US" smtClean="0">
                <a:solidFill>
                  <a:prstClr val="black">
                    <a:tint val="75000"/>
                  </a:prstClr>
                </a:solidFill>
              </a:rPr>
              <a:pPr/>
              <a:t>5</a:t>
            </a:fld>
            <a:endParaRPr lang="en-US">
              <a:solidFill>
                <a:prstClr val="black">
                  <a:tint val="75000"/>
                </a:prstClr>
              </a:solidFill>
            </a:endParaRPr>
          </a:p>
        </p:txBody>
      </p:sp>
      <p:sp>
        <p:nvSpPr>
          <p:cNvPr id="10" name="TextBox 9"/>
          <p:cNvSpPr txBox="1"/>
          <p:nvPr/>
        </p:nvSpPr>
        <p:spPr>
          <a:xfrm>
            <a:off x="1752600" y="5895202"/>
            <a:ext cx="7772400" cy="276999"/>
          </a:xfrm>
          <a:prstGeom prst="rect">
            <a:avLst/>
          </a:prstGeom>
          <a:noFill/>
        </p:spPr>
        <p:txBody>
          <a:bodyPr wrap="square" rtlCol="0">
            <a:spAutoFit/>
          </a:bodyPr>
          <a:lstStyle/>
          <a:p>
            <a:r>
              <a:rPr lang="en-US" sz="1200" dirty="0">
                <a:solidFill>
                  <a:srgbClr val="685BC7"/>
                </a:solidFill>
              </a:rPr>
              <a:t>**Service includes load reduction, 4CP response, exported energy, etc.</a:t>
            </a:r>
          </a:p>
        </p:txBody>
      </p:sp>
      <p:pic>
        <p:nvPicPr>
          <p:cNvPr id="4" name="Picture 3"/>
          <p:cNvPicPr>
            <a:picLocks noChangeAspect="1"/>
          </p:cNvPicPr>
          <p:nvPr/>
        </p:nvPicPr>
        <p:blipFill rotWithShape="1">
          <a:blip r:embed="rId2"/>
          <a:srcRect l="423" r="-1" b="6064"/>
          <a:stretch/>
        </p:blipFill>
        <p:spPr>
          <a:xfrm>
            <a:off x="1676400" y="786814"/>
            <a:ext cx="8953500" cy="4485640"/>
          </a:xfrm>
          <a:prstGeom prst="rect">
            <a:avLst/>
          </a:prstGeom>
        </p:spPr>
      </p:pic>
    </p:spTree>
    <p:extLst>
      <p:ext uri="{BB962C8B-B14F-4D97-AF65-F5344CB8AC3E}">
        <p14:creationId xmlns:p14="http://schemas.microsoft.com/office/powerpoint/2010/main" val="329128050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00" y="243682"/>
            <a:ext cx="8458200" cy="518318"/>
          </a:xfrm>
        </p:spPr>
        <p:txBody>
          <a:bodyPr/>
          <a:lstStyle/>
          <a:p>
            <a:r>
              <a:rPr lang="en-US" b="1" dirty="0" smtClean="0">
                <a:solidFill>
                  <a:schemeClr val="accent1"/>
                </a:solidFill>
              </a:rPr>
              <a:t>Proposed Energy Storage Resource Definitions</a:t>
            </a:r>
            <a:endParaRPr lang="en-US" b="1" dirty="0">
              <a:solidFill>
                <a:schemeClr val="accent1"/>
              </a:solidFill>
            </a:endParaRPr>
          </a:p>
        </p:txBody>
      </p:sp>
      <p:sp>
        <p:nvSpPr>
          <p:cNvPr id="4" name="Slide Number Placeholder 3"/>
          <p:cNvSpPr>
            <a:spLocks noGrp="1"/>
          </p:cNvSpPr>
          <p:nvPr>
            <p:ph type="sldNum" sz="quarter" idx="4"/>
          </p:nvPr>
        </p:nvSpPr>
        <p:spPr/>
        <p:txBody>
          <a:bodyPr/>
          <a:lstStyle/>
          <a:p>
            <a:fld id="{1D93BD3E-1E9A-4970-A6F7-E7AC52762E0C}" type="slidenum">
              <a:rPr lang="en-US" smtClean="0">
                <a:solidFill>
                  <a:prstClr val="black">
                    <a:tint val="75000"/>
                  </a:prstClr>
                </a:solidFill>
              </a:rPr>
              <a:pPr/>
              <a:t>6</a:t>
            </a:fld>
            <a:endParaRPr lang="en-US">
              <a:solidFill>
                <a:prstClr val="black">
                  <a:tint val="75000"/>
                </a:prstClr>
              </a:solidFill>
            </a:endParaRPr>
          </a:p>
        </p:txBody>
      </p:sp>
      <p:sp>
        <p:nvSpPr>
          <p:cNvPr id="6" name="Rectangle 2"/>
          <p:cNvSpPr>
            <a:spLocks noGrp="1" noChangeArrowheads="1"/>
          </p:cNvSpPr>
          <p:nvPr>
            <p:ph idx="1"/>
          </p:nvPr>
        </p:nvSpPr>
        <p:spPr bwMode="auto">
          <a:xfrm>
            <a:off x="1790700" y="838200"/>
            <a:ext cx="8724900" cy="52322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800100" algn="l"/>
              </a:tabLst>
              <a:defRPr>
                <a:solidFill>
                  <a:schemeClr val="tx1"/>
                </a:solidFill>
                <a:latin typeface="Arial" panose="020B0604020202020204" pitchFamily="34" charset="0"/>
              </a:defRPr>
            </a:lvl1pPr>
            <a:lvl2pPr eaLnBrk="0" fontAlgn="base" hangingPunct="0">
              <a:spcBef>
                <a:spcPct val="0"/>
              </a:spcBef>
              <a:spcAft>
                <a:spcPct val="0"/>
              </a:spcAft>
              <a:tabLst>
                <a:tab pos="800100" algn="l"/>
              </a:tabLst>
              <a:defRPr>
                <a:solidFill>
                  <a:schemeClr val="tx1"/>
                </a:solidFill>
                <a:latin typeface="Arial" panose="020B0604020202020204" pitchFamily="34" charset="0"/>
              </a:defRPr>
            </a:lvl2pPr>
            <a:lvl3pPr eaLnBrk="0" fontAlgn="base" hangingPunct="0">
              <a:spcBef>
                <a:spcPct val="0"/>
              </a:spcBef>
              <a:spcAft>
                <a:spcPct val="0"/>
              </a:spcAft>
              <a:tabLst>
                <a:tab pos="800100" algn="l"/>
              </a:tabLst>
              <a:defRPr>
                <a:solidFill>
                  <a:schemeClr val="tx1"/>
                </a:solidFill>
                <a:latin typeface="Arial" panose="020B0604020202020204" pitchFamily="34" charset="0"/>
              </a:defRPr>
            </a:lvl3pPr>
            <a:lvl4pPr eaLnBrk="0" fontAlgn="base" hangingPunct="0">
              <a:spcBef>
                <a:spcPct val="0"/>
              </a:spcBef>
              <a:spcAft>
                <a:spcPct val="0"/>
              </a:spcAft>
              <a:tabLst>
                <a:tab pos="800100" algn="l"/>
              </a:tabLst>
              <a:defRPr>
                <a:solidFill>
                  <a:schemeClr val="tx1"/>
                </a:solidFill>
                <a:latin typeface="Arial" panose="020B0604020202020204" pitchFamily="34" charset="0"/>
              </a:defRPr>
            </a:lvl4pPr>
            <a:lvl5pPr eaLnBrk="0" fontAlgn="base" hangingPunct="0">
              <a:spcBef>
                <a:spcPct val="0"/>
              </a:spcBef>
              <a:spcAft>
                <a:spcPct val="0"/>
              </a:spcAft>
              <a:tabLst>
                <a:tab pos="800100" algn="l"/>
              </a:tabLst>
              <a:defRPr>
                <a:solidFill>
                  <a:schemeClr val="tx1"/>
                </a:solidFill>
                <a:latin typeface="Arial" panose="020B0604020202020204" pitchFamily="34" charset="0"/>
              </a:defRPr>
            </a:lvl5pPr>
            <a:lvl6pPr eaLnBrk="0" fontAlgn="base" hangingPunct="0">
              <a:spcBef>
                <a:spcPct val="0"/>
              </a:spcBef>
              <a:spcAft>
                <a:spcPct val="0"/>
              </a:spcAft>
              <a:tabLst>
                <a:tab pos="800100" algn="l"/>
              </a:tabLst>
              <a:defRPr>
                <a:solidFill>
                  <a:schemeClr val="tx1"/>
                </a:solidFill>
                <a:latin typeface="Arial" panose="020B0604020202020204" pitchFamily="34" charset="0"/>
              </a:defRPr>
            </a:lvl6pPr>
            <a:lvl7pPr eaLnBrk="0" fontAlgn="base" hangingPunct="0">
              <a:spcBef>
                <a:spcPct val="0"/>
              </a:spcBef>
              <a:spcAft>
                <a:spcPct val="0"/>
              </a:spcAft>
              <a:tabLst>
                <a:tab pos="800100" algn="l"/>
              </a:tabLst>
              <a:defRPr>
                <a:solidFill>
                  <a:schemeClr val="tx1"/>
                </a:solidFill>
                <a:latin typeface="Arial" panose="020B0604020202020204" pitchFamily="34" charset="0"/>
              </a:defRPr>
            </a:lvl7pPr>
            <a:lvl8pPr eaLnBrk="0" fontAlgn="base" hangingPunct="0">
              <a:spcBef>
                <a:spcPct val="0"/>
              </a:spcBef>
              <a:spcAft>
                <a:spcPct val="0"/>
              </a:spcAft>
              <a:tabLst>
                <a:tab pos="800100" algn="l"/>
              </a:tabLst>
              <a:defRPr>
                <a:solidFill>
                  <a:schemeClr val="tx1"/>
                </a:solidFill>
                <a:latin typeface="Arial" panose="020B0604020202020204" pitchFamily="34" charset="0"/>
              </a:defRPr>
            </a:lvl8pPr>
            <a:lvl9pPr eaLnBrk="0" fontAlgn="base" hangingPunct="0">
              <a:spcBef>
                <a:spcPct val="0"/>
              </a:spcBef>
              <a:spcAft>
                <a:spcPct val="0"/>
              </a:spcAft>
              <a:tabLst>
                <a:tab pos="800100" algn="l"/>
              </a:tabLst>
              <a:defRPr>
                <a:solidFill>
                  <a:schemeClr val="tx1"/>
                </a:solidFill>
                <a:latin typeface="Arial" panose="020B0604020202020204" pitchFamily="34" charset="0"/>
              </a:defRPr>
            </a:lvl9pPr>
          </a:lstStyle>
          <a:p>
            <a:pPr marL="0" indent="0">
              <a:buNone/>
            </a:pPr>
            <a:r>
              <a:rPr lang="en-US" altLang="en-US" sz="2000" b="1" i="1" u="sng" dirty="0">
                <a:solidFill>
                  <a:schemeClr val="tx1">
                    <a:lumMod val="50000"/>
                    <a:lumOff val="50000"/>
                  </a:schemeClr>
                </a:solidFill>
                <a:ea typeface="Times New Roman" panose="02020603050405020304" pitchFamily="18" charset="0"/>
              </a:rPr>
              <a:t>Energy Storage Resource (ESR)</a:t>
            </a:r>
            <a:endParaRPr lang="en-US" altLang="en-US" sz="1000" dirty="0">
              <a:solidFill>
                <a:schemeClr val="tx1">
                  <a:lumMod val="50000"/>
                  <a:lumOff val="50000"/>
                </a:schemeClr>
              </a:solidFill>
            </a:endParaRPr>
          </a:p>
          <a:p>
            <a:pPr marL="0" indent="0">
              <a:buNone/>
            </a:pPr>
            <a:r>
              <a:rPr lang="en-US" altLang="en-US" sz="1800" u="sng" dirty="0">
                <a:solidFill>
                  <a:schemeClr val="tx1">
                    <a:lumMod val="50000"/>
                    <a:lumOff val="50000"/>
                  </a:schemeClr>
                </a:solidFill>
                <a:ea typeface="Times New Roman" panose="02020603050405020304" pitchFamily="18" charset="0"/>
              </a:rPr>
              <a:t>An Energy Storage asset capable of providing energy or Ancillary Service to the ERCOT System and is registered with ERCOT as an Energy Storage Resource (ESR).  </a:t>
            </a:r>
            <a:endParaRPr lang="en-US" altLang="en-US" sz="1800" dirty="0">
              <a:solidFill>
                <a:schemeClr val="tx1">
                  <a:lumMod val="50000"/>
                  <a:lumOff val="50000"/>
                </a:schemeClr>
              </a:solidFill>
            </a:endParaRPr>
          </a:p>
          <a:p>
            <a:r>
              <a:rPr lang="en-US" altLang="en-US" sz="2000" b="1" i="1" u="sng" dirty="0">
                <a:solidFill>
                  <a:schemeClr val="tx1">
                    <a:lumMod val="50000"/>
                    <a:lumOff val="50000"/>
                  </a:schemeClr>
                </a:solidFill>
                <a:ea typeface="Times New Roman" panose="02020603050405020304" pitchFamily="18" charset="0"/>
              </a:rPr>
              <a:t>Distribution Energy Storage Resource (DESR)</a:t>
            </a:r>
            <a:endParaRPr lang="en-US" altLang="en-US" sz="1000" dirty="0">
              <a:solidFill>
                <a:schemeClr val="tx1">
                  <a:lumMod val="50000"/>
                  <a:lumOff val="50000"/>
                </a:schemeClr>
              </a:solidFill>
            </a:endParaRPr>
          </a:p>
          <a:p>
            <a:pPr marL="400050" lvl="1" indent="0">
              <a:buNone/>
            </a:pPr>
            <a:r>
              <a:rPr lang="en-US" altLang="en-US" sz="1800" u="sng" dirty="0">
                <a:solidFill>
                  <a:schemeClr val="tx1">
                    <a:lumMod val="50000"/>
                    <a:lumOff val="50000"/>
                  </a:schemeClr>
                </a:solidFill>
                <a:ea typeface="Times New Roman" panose="02020603050405020304" pitchFamily="18" charset="0"/>
              </a:rPr>
              <a:t>An Energy Storage Resource (ESR) connected to the Distribution System that is either: </a:t>
            </a:r>
            <a:endParaRPr lang="en-US" altLang="en-US" sz="800" dirty="0">
              <a:solidFill>
                <a:schemeClr val="tx1">
                  <a:lumMod val="50000"/>
                  <a:lumOff val="50000"/>
                </a:schemeClr>
              </a:solidFill>
            </a:endParaRPr>
          </a:p>
          <a:p>
            <a:pPr marL="400050" lvl="1" indent="0">
              <a:buNone/>
            </a:pPr>
            <a:r>
              <a:rPr lang="en-US" altLang="en-US" sz="1800" u="sng" dirty="0">
                <a:solidFill>
                  <a:schemeClr val="tx1">
                    <a:lumMod val="50000"/>
                    <a:lumOff val="50000"/>
                  </a:schemeClr>
                </a:solidFill>
                <a:ea typeface="Times New Roman" panose="02020603050405020304" pitchFamily="18" charset="0"/>
              </a:rPr>
              <a:t>(1)	Greater than ten MW and not registered with the Public Utility Commission of Texas (PUCT) as a self-generator; or</a:t>
            </a:r>
            <a:endParaRPr lang="en-US" altLang="en-US" sz="800" dirty="0">
              <a:solidFill>
                <a:schemeClr val="tx1">
                  <a:lumMod val="50000"/>
                  <a:lumOff val="50000"/>
                </a:schemeClr>
              </a:solidFill>
            </a:endParaRPr>
          </a:p>
          <a:p>
            <a:pPr marL="400050" lvl="1" indent="0">
              <a:buNone/>
            </a:pPr>
            <a:r>
              <a:rPr lang="en-US" altLang="en-US" sz="1800" u="sng" dirty="0">
                <a:solidFill>
                  <a:schemeClr val="tx1">
                    <a:lumMod val="50000"/>
                    <a:lumOff val="50000"/>
                  </a:schemeClr>
                </a:solidFill>
                <a:ea typeface="Times New Roman" panose="02020603050405020304" pitchFamily="18" charset="0"/>
              </a:rPr>
              <a:t>(2)	Ten MW or less that chooses to register as an ESR to participate in the ERCOT markets.  </a:t>
            </a:r>
            <a:endParaRPr lang="en-US" altLang="en-US" sz="800" dirty="0">
              <a:solidFill>
                <a:schemeClr val="tx1">
                  <a:lumMod val="50000"/>
                  <a:lumOff val="50000"/>
                </a:schemeClr>
              </a:solidFill>
            </a:endParaRPr>
          </a:p>
          <a:p>
            <a:r>
              <a:rPr lang="en-US" altLang="en-US" sz="2000" b="1" i="1" u="sng" dirty="0">
                <a:solidFill>
                  <a:schemeClr val="tx1">
                    <a:lumMod val="50000"/>
                    <a:lumOff val="50000"/>
                  </a:schemeClr>
                </a:solidFill>
                <a:ea typeface="Times New Roman" panose="02020603050405020304" pitchFamily="18" charset="0"/>
              </a:rPr>
              <a:t>Transmission Energy Storage Resource (TESR)</a:t>
            </a:r>
            <a:endParaRPr lang="en-US" altLang="en-US" sz="1000" dirty="0">
              <a:solidFill>
                <a:schemeClr val="tx1">
                  <a:lumMod val="50000"/>
                  <a:lumOff val="50000"/>
                </a:schemeClr>
              </a:solidFill>
            </a:endParaRPr>
          </a:p>
          <a:p>
            <a:pPr marL="400050" lvl="1" indent="0">
              <a:buNone/>
            </a:pPr>
            <a:r>
              <a:rPr lang="en-US" altLang="en-US" sz="1800" u="sng" dirty="0">
                <a:solidFill>
                  <a:schemeClr val="tx1">
                    <a:lumMod val="50000"/>
                    <a:lumOff val="50000"/>
                  </a:schemeClr>
                </a:solidFill>
                <a:ea typeface="Times New Roman" panose="02020603050405020304" pitchFamily="18" charset="0"/>
              </a:rPr>
              <a:t>An Energy Storage Resource (ERS) connected to the ERCOT transmission system that is either: </a:t>
            </a:r>
            <a:endParaRPr lang="en-US" altLang="en-US" sz="800" dirty="0">
              <a:solidFill>
                <a:schemeClr val="tx1">
                  <a:lumMod val="50000"/>
                  <a:lumOff val="50000"/>
                </a:schemeClr>
              </a:solidFill>
            </a:endParaRPr>
          </a:p>
          <a:p>
            <a:pPr marL="400050" lvl="1" indent="0">
              <a:buNone/>
            </a:pPr>
            <a:r>
              <a:rPr lang="en-US" altLang="en-US" sz="1800" u="sng" dirty="0">
                <a:solidFill>
                  <a:schemeClr val="tx1">
                    <a:lumMod val="50000"/>
                    <a:lumOff val="50000"/>
                  </a:schemeClr>
                </a:solidFill>
                <a:ea typeface="Times New Roman" panose="02020603050405020304" pitchFamily="18" charset="0"/>
              </a:rPr>
              <a:t>(1)	Greater than ten MW and not registered with the Public Utility Commission of Texas (PUCT) as a self-generator; or </a:t>
            </a:r>
            <a:endParaRPr lang="en-US" altLang="en-US" sz="800" dirty="0">
              <a:solidFill>
                <a:schemeClr val="tx1">
                  <a:lumMod val="50000"/>
                  <a:lumOff val="50000"/>
                </a:schemeClr>
              </a:solidFill>
            </a:endParaRPr>
          </a:p>
          <a:p>
            <a:pPr marL="400050" lvl="1" indent="0">
              <a:buNone/>
            </a:pPr>
            <a:r>
              <a:rPr lang="en-US" altLang="en-US" sz="1800" u="sng" dirty="0">
                <a:solidFill>
                  <a:schemeClr val="tx1">
                    <a:lumMod val="50000"/>
                    <a:lumOff val="50000"/>
                  </a:schemeClr>
                </a:solidFill>
                <a:ea typeface="Times New Roman" panose="02020603050405020304" pitchFamily="18" charset="0"/>
              </a:rPr>
              <a:t>(2)	Ten MW or less that chooses to register as a Generation Resource to participate in the ERCOT markets.  </a:t>
            </a:r>
            <a:endParaRPr lang="en-US" altLang="en-US" sz="3000" dirty="0">
              <a:solidFill>
                <a:schemeClr val="tx1">
                  <a:lumMod val="50000"/>
                  <a:lumOff val="50000"/>
                </a:schemeClr>
              </a:solidFill>
            </a:endParaRPr>
          </a:p>
        </p:txBody>
      </p:sp>
    </p:spTree>
    <p:extLst>
      <p:ext uri="{BB962C8B-B14F-4D97-AF65-F5344CB8AC3E}">
        <p14:creationId xmlns:p14="http://schemas.microsoft.com/office/powerpoint/2010/main" val="3040798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304800"/>
            <a:ext cx="8458200" cy="518318"/>
          </a:xfrm>
        </p:spPr>
        <p:txBody>
          <a:bodyPr/>
          <a:lstStyle/>
          <a:p>
            <a:r>
              <a:rPr lang="en-US" b="1" dirty="0" smtClean="0">
                <a:solidFill>
                  <a:schemeClr val="accent1"/>
                </a:solidFill>
              </a:rPr>
              <a:t>Proposed Energy Storage Resource Definitions</a:t>
            </a:r>
            <a:endParaRPr lang="en-US" b="1" dirty="0">
              <a:solidFill>
                <a:schemeClr val="accent1"/>
              </a:solidFill>
            </a:endParaRPr>
          </a:p>
        </p:txBody>
      </p:sp>
      <p:sp>
        <p:nvSpPr>
          <p:cNvPr id="4" name="Slide Number Placeholder 3"/>
          <p:cNvSpPr>
            <a:spLocks noGrp="1"/>
          </p:cNvSpPr>
          <p:nvPr>
            <p:ph type="sldNum" sz="quarter" idx="4"/>
          </p:nvPr>
        </p:nvSpPr>
        <p:spPr/>
        <p:txBody>
          <a:bodyPr/>
          <a:lstStyle/>
          <a:p>
            <a:fld id="{1D93BD3E-1E9A-4970-A6F7-E7AC52762E0C}" type="slidenum">
              <a:rPr lang="en-US" smtClean="0">
                <a:solidFill>
                  <a:prstClr val="black">
                    <a:tint val="75000"/>
                  </a:prstClr>
                </a:solidFill>
              </a:rPr>
              <a:pPr/>
              <a:t>7</a:t>
            </a:fld>
            <a:endParaRPr lang="en-US">
              <a:solidFill>
                <a:prstClr val="black">
                  <a:tint val="75000"/>
                </a:prstClr>
              </a:solidFill>
            </a:endParaRPr>
          </a:p>
        </p:txBody>
      </p:sp>
      <p:sp>
        <p:nvSpPr>
          <p:cNvPr id="3" name="Rectangle 1"/>
          <p:cNvSpPr>
            <a:spLocks noChangeArrowheads="1"/>
          </p:cNvSpPr>
          <p:nvPr/>
        </p:nvSpPr>
        <p:spPr bwMode="auto">
          <a:xfrm>
            <a:off x="1828800" y="990601"/>
            <a:ext cx="8305800" cy="4770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lang="en-US" altLang="en-US" sz="2000" b="1" i="1" u="sng" dirty="0">
                <a:solidFill>
                  <a:prstClr val="black">
                    <a:lumMod val="50000"/>
                    <a:lumOff val="50000"/>
                  </a:prstClr>
                </a:solidFill>
                <a:ea typeface="Times New Roman" panose="02020603050405020304" pitchFamily="18" charset="0"/>
              </a:rPr>
              <a:t>Settlement Only Energy Storage (SOES)</a:t>
            </a:r>
            <a:endParaRPr lang="en-US" altLang="en-US" sz="2000" dirty="0">
              <a:solidFill>
                <a:prstClr val="black">
                  <a:lumMod val="50000"/>
                  <a:lumOff val="50000"/>
                </a:prstClr>
              </a:solidFill>
            </a:endParaRPr>
          </a:p>
          <a:p>
            <a:r>
              <a:rPr lang="en-US" altLang="en-US" sz="1600" u="sng" dirty="0">
                <a:solidFill>
                  <a:prstClr val="black">
                    <a:lumMod val="50000"/>
                    <a:lumOff val="50000"/>
                  </a:prstClr>
                </a:solidFill>
                <a:ea typeface="Times New Roman" panose="02020603050405020304" pitchFamily="18" charset="0"/>
              </a:rPr>
              <a:t>An Energy Storage asset that is settled for imported/exported energy only, but may not participate in the Ancillary Service markets, Reliability Unit Commitment (RUC), Security-Constrained Economic Dispatch (SCED), or make energy offers.  These units are comprised of:</a:t>
            </a:r>
            <a:endParaRPr lang="en-US" altLang="en-US" sz="1600" dirty="0">
              <a:solidFill>
                <a:prstClr val="black">
                  <a:lumMod val="50000"/>
                  <a:lumOff val="50000"/>
                </a:prstClr>
              </a:solidFill>
            </a:endParaRPr>
          </a:p>
          <a:p>
            <a:pPr marL="171450" indent="-171450">
              <a:buFont typeface="Arial" panose="020B0604020202020204" pitchFamily="34" charset="0"/>
              <a:buChar char="•"/>
            </a:pPr>
            <a:r>
              <a:rPr lang="en-US" altLang="en-US" sz="2000" b="1" i="1" u="sng" dirty="0">
                <a:solidFill>
                  <a:prstClr val="black">
                    <a:lumMod val="50000"/>
                    <a:lumOff val="50000"/>
                  </a:prstClr>
                </a:solidFill>
                <a:ea typeface="Times New Roman" panose="02020603050405020304" pitchFamily="18" charset="0"/>
              </a:rPr>
              <a:t>Settlement Only Distribution Energy Storage (SODES)</a:t>
            </a:r>
            <a:endParaRPr lang="en-US" altLang="en-US" sz="2000" dirty="0">
              <a:solidFill>
                <a:prstClr val="black">
                  <a:lumMod val="50000"/>
                  <a:lumOff val="50000"/>
                </a:prstClr>
              </a:solidFill>
            </a:endParaRPr>
          </a:p>
          <a:p>
            <a:pPr lvl="1"/>
            <a:r>
              <a:rPr lang="en-US" altLang="en-US" sz="1600" u="sng" dirty="0">
                <a:solidFill>
                  <a:prstClr val="black">
                    <a:lumMod val="50000"/>
                    <a:lumOff val="50000"/>
                  </a:prstClr>
                </a:solidFill>
                <a:ea typeface="Times New Roman" panose="02020603050405020304" pitchFamily="18" charset="0"/>
              </a:rPr>
              <a:t>An Energy Storage asset that is connected to the Distribution System with a rating of:</a:t>
            </a:r>
            <a:endParaRPr lang="en-US" altLang="en-US" sz="1600" dirty="0">
              <a:solidFill>
                <a:prstClr val="black">
                  <a:lumMod val="50000"/>
                  <a:lumOff val="50000"/>
                </a:prstClr>
              </a:solidFill>
            </a:endParaRPr>
          </a:p>
          <a:p>
            <a:pPr lvl="1"/>
            <a:r>
              <a:rPr lang="en-US" altLang="en-US" sz="1600" u="sng" dirty="0">
                <a:solidFill>
                  <a:prstClr val="black">
                    <a:lumMod val="50000"/>
                    <a:lumOff val="50000"/>
                  </a:prstClr>
                </a:solidFill>
                <a:ea typeface="Times New Roman" panose="02020603050405020304" pitchFamily="18" charset="0"/>
              </a:rPr>
              <a:t>(1)	One MW or less that chooses to register as an SODES; or </a:t>
            </a:r>
            <a:endParaRPr lang="en-US" altLang="en-US" sz="1600" dirty="0">
              <a:solidFill>
                <a:prstClr val="black">
                  <a:lumMod val="50000"/>
                  <a:lumOff val="50000"/>
                </a:prstClr>
              </a:solidFill>
            </a:endParaRPr>
          </a:p>
          <a:p>
            <a:pPr lvl="1"/>
            <a:r>
              <a:rPr lang="en-US" altLang="en-US" sz="1600" u="sng" dirty="0">
                <a:solidFill>
                  <a:prstClr val="black">
                    <a:lumMod val="50000"/>
                    <a:lumOff val="50000"/>
                  </a:prstClr>
                </a:solidFill>
                <a:ea typeface="Times New Roman" panose="02020603050405020304" pitchFamily="18" charset="0"/>
              </a:rPr>
              <a:t>(2)	Greater than one and up to ten MW that is capable of providing a net export to the ERCOT System and does not register as a Distribution Energy Storage Resource (DESR).</a:t>
            </a:r>
            <a:endParaRPr lang="en-US" altLang="en-US" sz="1600" dirty="0">
              <a:solidFill>
                <a:prstClr val="black">
                  <a:lumMod val="50000"/>
                  <a:lumOff val="50000"/>
                </a:prstClr>
              </a:solidFill>
            </a:endParaRPr>
          </a:p>
          <a:p>
            <a:pPr marL="171450" indent="-171450">
              <a:buFont typeface="Arial" panose="020B0604020202020204" pitchFamily="34" charset="0"/>
              <a:buChar char="•"/>
            </a:pPr>
            <a:r>
              <a:rPr lang="en-US" altLang="en-US" sz="2000" b="1" i="1" u="sng" dirty="0">
                <a:solidFill>
                  <a:prstClr val="black">
                    <a:lumMod val="50000"/>
                    <a:lumOff val="50000"/>
                  </a:prstClr>
                </a:solidFill>
                <a:ea typeface="Times New Roman" panose="02020603050405020304" pitchFamily="18" charset="0"/>
              </a:rPr>
              <a:t>Settlement Only Transmission Energy Storage (SOTES)</a:t>
            </a:r>
            <a:endParaRPr lang="en-US" altLang="en-US" sz="2000" dirty="0">
              <a:solidFill>
                <a:prstClr val="black">
                  <a:lumMod val="50000"/>
                  <a:lumOff val="50000"/>
                </a:prstClr>
              </a:solidFill>
            </a:endParaRPr>
          </a:p>
          <a:p>
            <a:pPr lvl="1"/>
            <a:r>
              <a:rPr lang="en-US" altLang="en-US" sz="1600" u="sng" dirty="0">
                <a:solidFill>
                  <a:prstClr val="black">
                    <a:lumMod val="50000"/>
                    <a:lumOff val="50000"/>
                  </a:prstClr>
                </a:solidFill>
                <a:ea typeface="Times New Roman" panose="02020603050405020304" pitchFamily="18" charset="0"/>
              </a:rPr>
              <a:t>An Energy Storage asset that is connected to the ERCOT transmission system with a rating of ten MW or less.  </a:t>
            </a:r>
            <a:endParaRPr lang="en-US" altLang="en-US" sz="1600" dirty="0">
              <a:solidFill>
                <a:prstClr val="black">
                  <a:lumMod val="50000"/>
                  <a:lumOff val="50000"/>
                </a:prstClr>
              </a:solidFill>
            </a:endParaRPr>
          </a:p>
          <a:p>
            <a:pPr marL="171450" indent="-171450">
              <a:buFont typeface="Arial" panose="020B0604020202020204" pitchFamily="34" charset="0"/>
              <a:buChar char="•"/>
            </a:pPr>
            <a:r>
              <a:rPr lang="en-US" altLang="en-US" sz="2000" b="1" i="1" u="sng" dirty="0">
                <a:solidFill>
                  <a:prstClr val="black">
                    <a:lumMod val="50000"/>
                    <a:lumOff val="50000"/>
                  </a:prstClr>
                </a:solidFill>
                <a:ea typeface="Times New Roman" panose="02020603050405020304" pitchFamily="18" charset="0"/>
              </a:rPr>
              <a:t>Settlement Only Transmission Self-Energy Storage (SOTSES)</a:t>
            </a:r>
            <a:endParaRPr lang="en-US" altLang="en-US" sz="2000" dirty="0">
              <a:solidFill>
                <a:prstClr val="black">
                  <a:lumMod val="50000"/>
                  <a:lumOff val="50000"/>
                </a:prstClr>
              </a:solidFill>
            </a:endParaRPr>
          </a:p>
          <a:p>
            <a:pPr lvl="1"/>
            <a:r>
              <a:rPr lang="en-US" altLang="en-US" sz="1600" u="sng" dirty="0">
                <a:solidFill>
                  <a:prstClr val="black">
                    <a:lumMod val="50000"/>
                    <a:lumOff val="50000"/>
                  </a:prstClr>
                </a:solidFill>
                <a:ea typeface="Times New Roman" panose="02020603050405020304" pitchFamily="18" charset="0"/>
              </a:rPr>
              <a:t>An Energy Storage asset that is connected to the ERCOT transmission system with a rating of one MW or more and does not export energy to the ERCOT System.  </a:t>
            </a:r>
            <a:endParaRPr lang="en-US" altLang="en-US" sz="1600" dirty="0">
              <a:solidFill>
                <a:prstClr val="black">
                  <a:lumMod val="50000"/>
                  <a:lumOff val="50000"/>
                </a:prstClr>
              </a:solidFill>
            </a:endParaRPr>
          </a:p>
          <a:p>
            <a:endParaRPr lang="en-US" altLang="en-US" sz="1600" dirty="0">
              <a:solidFill>
                <a:prstClr val="black">
                  <a:lumMod val="50000"/>
                  <a:lumOff val="50000"/>
                </a:prstClr>
              </a:solidFill>
            </a:endParaRPr>
          </a:p>
        </p:txBody>
      </p:sp>
    </p:spTree>
    <p:extLst>
      <p:ext uri="{BB962C8B-B14F-4D97-AF65-F5344CB8AC3E}">
        <p14:creationId xmlns:p14="http://schemas.microsoft.com/office/powerpoint/2010/main" val="410503745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72863" y="228600"/>
            <a:ext cx="8458200" cy="518318"/>
          </a:xfrm>
        </p:spPr>
        <p:txBody>
          <a:bodyPr/>
          <a:lstStyle/>
          <a:p>
            <a:r>
              <a:rPr lang="en-US" dirty="0"/>
              <a:t>Proposed “Unregistered Energy Storage” Definitions</a:t>
            </a:r>
            <a:endParaRPr lang="en-US" b="1" dirty="0">
              <a:solidFill>
                <a:schemeClr val="accent1"/>
              </a:solidFill>
            </a:endParaRPr>
          </a:p>
        </p:txBody>
      </p:sp>
      <p:sp>
        <p:nvSpPr>
          <p:cNvPr id="4" name="Slide Number Placeholder 3"/>
          <p:cNvSpPr>
            <a:spLocks noGrp="1"/>
          </p:cNvSpPr>
          <p:nvPr>
            <p:ph type="sldNum" sz="quarter" idx="4"/>
          </p:nvPr>
        </p:nvSpPr>
        <p:spPr/>
        <p:txBody>
          <a:bodyPr/>
          <a:lstStyle/>
          <a:p>
            <a:fld id="{1D93BD3E-1E9A-4970-A6F7-E7AC52762E0C}" type="slidenum">
              <a:rPr lang="en-US" smtClean="0">
                <a:solidFill>
                  <a:prstClr val="black">
                    <a:tint val="75000"/>
                  </a:prstClr>
                </a:solidFill>
              </a:rPr>
              <a:pPr/>
              <a:t>8</a:t>
            </a:fld>
            <a:endParaRPr lang="en-US">
              <a:solidFill>
                <a:prstClr val="black">
                  <a:tint val="75000"/>
                </a:prstClr>
              </a:solidFill>
            </a:endParaRPr>
          </a:p>
        </p:txBody>
      </p:sp>
      <p:sp>
        <p:nvSpPr>
          <p:cNvPr id="3" name="Rectangle 1"/>
          <p:cNvSpPr>
            <a:spLocks noChangeArrowheads="1"/>
          </p:cNvSpPr>
          <p:nvPr/>
        </p:nvSpPr>
        <p:spPr bwMode="auto">
          <a:xfrm>
            <a:off x="1872863" y="989113"/>
            <a:ext cx="8305800" cy="44012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285750" indent="-285750">
              <a:buFont typeface="Arial" panose="020B0604020202020204" pitchFamily="34" charset="0"/>
              <a:buChar char="•"/>
            </a:pPr>
            <a:r>
              <a:rPr lang="en-US" altLang="en-US" sz="2000" dirty="0">
                <a:solidFill>
                  <a:prstClr val="black">
                    <a:lumMod val="50000"/>
                    <a:lumOff val="50000"/>
                  </a:prstClr>
                </a:solidFill>
              </a:rPr>
              <a:t>Term “Unregistered” carried over from existing ERCOT protocol terminology for “Unregistered DG”</a:t>
            </a:r>
          </a:p>
          <a:p>
            <a:pPr marL="742950" lvl="1" indent="-285750">
              <a:buFont typeface="Arial" panose="020B0604020202020204" pitchFamily="34" charset="0"/>
              <a:buChar char="•"/>
            </a:pPr>
            <a:r>
              <a:rPr lang="en-US" altLang="en-US" sz="2000" dirty="0">
                <a:solidFill>
                  <a:prstClr val="black">
                    <a:lumMod val="50000"/>
                    <a:lumOff val="50000"/>
                  </a:prstClr>
                </a:solidFill>
              </a:rPr>
              <a:t>Concerns have been raised that this implies that systems aren’t registered at all</a:t>
            </a:r>
          </a:p>
          <a:p>
            <a:pPr marL="742950" lvl="1" indent="-285750">
              <a:buFont typeface="Arial" panose="020B0604020202020204" pitchFamily="34" charset="0"/>
              <a:buChar char="•"/>
            </a:pPr>
            <a:r>
              <a:rPr lang="en-US" altLang="en-US" sz="2000" dirty="0">
                <a:solidFill>
                  <a:prstClr val="black">
                    <a:lumMod val="50000"/>
                    <a:lumOff val="50000"/>
                  </a:prstClr>
                </a:solidFill>
              </a:rPr>
              <a:t>Systems *should* be registered with DSP.</a:t>
            </a:r>
            <a:r>
              <a:rPr lang="en-US" altLang="en-US" sz="2000" baseline="30000" dirty="0">
                <a:solidFill>
                  <a:prstClr val="black">
                    <a:lumMod val="50000"/>
                    <a:lumOff val="50000"/>
                  </a:prstClr>
                </a:solidFill>
              </a:rPr>
              <a:t>+</a:t>
            </a:r>
          </a:p>
          <a:p>
            <a:pPr marL="742950" lvl="1" indent="-285750">
              <a:buFont typeface="Arial" panose="020B0604020202020204" pitchFamily="34" charset="0"/>
              <a:buChar char="•"/>
            </a:pPr>
            <a:r>
              <a:rPr lang="en-US" altLang="en-US" sz="2000" dirty="0">
                <a:solidFill>
                  <a:prstClr val="black">
                    <a:lumMod val="50000"/>
                    <a:lumOff val="50000"/>
                  </a:prstClr>
                </a:solidFill>
              </a:rPr>
              <a:t>Self Generators * should* be registered with the PUC.</a:t>
            </a:r>
            <a:r>
              <a:rPr lang="en-US" altLang="en-US" sz="2000" baseline="30000" dirty="0">
                <a:solidFill>
                  <a:prstClr val="black">
                    <a:lumMod val="50000"/>
                    <a:lumOff val="50000"/>
                  </a:prstClr>
                </a:solidFill>
              </a:rPr>
              <a:t>+</a:t>
            </a:r>
          </a:p>
          <a:p>
            <a:pPr marL="742950" lvl="1" indent="-285750">
              <a:buFont typeface="Arial" panose="020B0604020202020204" pitchFamily="34" charset="0"/>
              <a:buChar char="•"/>
            </a:pPr>
            <a:endParaRPr lang="en-US" altLang="en-US" sz="2000" dirty="0">
              <a:solidFill>
                <a:prstClr val="black">
                  <a:lumMod val="50000"/>
                  <a:lumOff val="50000"/>
                </a:prstClr>
              </a:solidFill>
            </a:endParaRPr>
          </a:p>
          <a:p>
            <a:pPr marL="285750" indent="-285750">
              <a:buFont typeface="Arial" panose="020B0604020202020204" pitchFamily="34" charset="0"/>
              <a:buChar char="•"/>
            </a:pPr>
            <a:r>
              <a:rPr lang="en-US" altLang="en-US" sz="2000" dirty="0">
                <a:solidFill>
                  <a:prstClr val="black">
                    <a:lumMod val="50000"/>
                    <a:lumOff val="50000"/>
                  </a:prstClr>
                </a:solidFill>
              </a:rPr>
              <a:t>Proposed term is “Non-ERCOT Registered Systems”</a:t>
            </a:r>
          </a:p>
          <a:p>
            <a:pPr lvl="1"/>
            <a:r>
              <a:rPr lang="en-US" altLang="en-US" sz="2000" dirty="0">
                <a:solidFill>
                  <a:prstClr val="black">
                    <a:lumMod val="50000"/>
                    <a:lumOff val="50000"/>
                  </a:prstClr>
                </a:solidFill>
              </a:rPr>
              <a:t>ERCOT registration not required for systems:</a:t>
            </a:r>
          </a:p>
          <a:p>
            <a:pPr marL="1371600" lvl="2" indent="-457200">
              <a:buFont typeface="+mj-lt"/>
              <a:buAutoNum type="arabicPeriod"/>
            </a:pPr>
            <a:r>
              <a:rPr lang="en-US" altLang="en-US" sz="2000" dirty="0">
                <a:solidFill>
                  <a:prstClr val="black">
                    <a:lumMod val="50000"/>
                    <a:lumOff val="50000"/>
                  </a:prstClr>
                </a:solidFill>
              </a:rPr>
              <a:t>Equal to or Less than 1 MW</a:t>
            </a:r>
          </a:p>
          <a:p>
            <a:pPr marL="1371600" lvl="2" indent="-457200">
              <a:buFont typeface="+mj-lt"/>
              <a:buAutoNum type="arabicPeriod"/>
            </a:pPr>
            <a:r>
              <a:rPr lang="en-US" altLang="en-US" sz="2000" dirty="0">
                <a:solidFill>
                  <a:prstClr val="black">
                    <a:lumMod val="50000"/>
                    <a:lumOff val="50000"/>
                  </a:prstClr>
                </a:solidFill>
              </a:rPr>
              <a:t>Greater than 1 MW but registered with the PUC as a Self Generator and does not export.</a:t>
            </a:r>
          </a:p>
          <a:p>
            <a:pPr marL="742950" lvl="1" indent="-285750">
              <a:buFont typeface="Arial" panose="020B0604020202020204" pitchFamily="34" charset="0"/>
              <a:buChar char="•"/>
            </a:pPr>
            <a:endParaRPr lang="en-US" altLang="en-US" sz="2000" dirty="0">
              <a:solidFill>
                <a:prstClr val="black">
                  <a:lumMod val="50000"/>
                  <a:lumOff val="50000"/>
                </a:prstClr>
              </a:solidFill>
            </a:endParaRPr>
          </a:p>
          <a:p>
            <a:pPr marL="742950" lvl="1" indent="-285750">
              <a:buFont typeface="Arial" panose="020B0604020202020204" pitchFamily="34" charset="0"/>
              <a:buChar char="•"/>
            </a:pPr>
            <a:endParaRPr lang="en-US" altLang="en-US" sz="2000" dirty="0">
              <a:solidFill>
                <a:prstClr val="black">
                  <a:lumMod val="50000"/>
                  <a:lumOff val="50000"/>
                </a:prstClr>
              </a:solidFill>
            </a:endParaRPr>
          </a:p>
        </p:txBody>
      </p:sp>
      <p:sp>
        <p:nvSpPr>
          <p:cNvPr id="5" name="TextBox 4"/>
          <p:cNvSpPr txBox="1"/>
          <p:nvPr/>
        </p:nvSpPr>
        <p:spPr>
          <a:xfrm>
            <a:off x="6025763" y="6019800"/>
            <a:ext cx="3245440" cy="369332"/>
          </a:xfrm>
          <a:prstGeom prst="rect">
            <a:avLst/>
          </a:prstGeom>
          <a:noFill/>
        </p:spPr>
        <p:txBody>
          <a:bodyPr wrap="none" rtlCol="0">
            <a:spAutoFit/>
          </a:bodyPr>
          <a:lstStyle/>
          <a:p>
            <a:r>
              <a:rPr lang="en-US" baseline="30000" dirty="0">
                <a:solidFill>
                  <a:prstClr val="black"/>
                </a:solidFill>
              </a:rPr>
              <a:t>+</a:t>
            </a:r>
            <a:r>
              <a:rPr lang="en-US" dirty="0">
                <a:solidFill>
                  <a:prstClr val="black"/>
                </a:solidFill>
              </a:rPr>
              <a:t>  </a:t>
            </a:r>
            <a:r>
              <a:rPr lang="en-US" dirty="0">
                <a:solidFill>
                  <a:prstClr val="black">
                    <a:lumMod val="50000"/>
                    <a:lumOff val="50000"/>
                  </a:prstClr>
                </a:solidFill>
              </a:rPr>
              <a:t>Not an ERCOT requirement</a:t>
            </a:r>
          </a:p>
        </p:txBody>
      </p:sp>
    </p:spTree>
    <p:extLst>
      <p:ext uri="{BB962C8B-B14F-4D97-AF65-F5344CB8AC3E}">
        <p14:creationId xmlns:p14="http://schemas.microsoft.com/office/powerpoint/2010/main" val="38951238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p:cNvGraphicFramePr>
            <a:graphicFrameLocks noGrp="1"/>
          </p:cNvGraphicFramePr>
          <p:nvPr>
            <p:extLst/>
          </p:nvPr>
        </p:nvGraphicFramePr>
        <p:xfrm>
          <a:off x="1777001" y="838201"/>
          <a:ext cx="8662401" cy="5785581"/>
        </p:xfrm>
        <a:graphic>
          <a:graphicData uri="http://schemas.openxmlformats.org/drawingml/2006/table">
            <a:tbl>
              <a:tblPr firstRow="1" firstCol="1" bandRow="1"/>
              <a:tblGrid>
                <a:gridCol w="58183"/>
                <a:gridCol w="1822417"/>
                <a:gridCol w="2209800"/>
                <a:gridCol w="2133600"/>
                <a:gridCol w="541680"/>
                <a:gridCol w="1896721"/>
              </a:tblGrid>
              <a:tr h="2006985">
                <a:tc gridSpan="2">
                  <a:txBody>
                    <a:bodyPr/>
                    <a:lstStyle/>
                    <a:p>
                      <a:pPr marL="0" marR="0">
                        <a:spcBef>
                          <a:spcPts val="0"/>
                        </a:spcBef>
                        <a:spcAft>
                          <a:spcPts val="0"/>
                        </a:spcAft>
                      </a:pPr>
                      <a:r>
                        <a:rPr lang="en-US" sz="1000" b="1" dirty="0">
                          <a:effectLst/>
                          <a:latin typeface="Arial" panose="020B0604020202020204" pitchFamily="34" charset="0"/>
                          <a:ea typeface="Calibri" panose="020F0502020204030204" pitchFamily="34" charset="0"/>
                          <a:cs typeface="Arial" panose="020B0604020202020204" pitchFamily="34" charset="0"/>
                        </a:rPr>
                        <a:t>Transmission Generation Resource (TGR)</a:t>
                      </a:r>
                      <a:endParaRPr lang="en-US" sz="1000" dirty="0">
                        <a:effectLst/>
                        <a:latin typeface="Arial" panose="020B0604020202020204" pitchFamily="34" charset="0"/>
                        <a:ea typeface="Calibri" panose="020F0502020204030204" pitchFamily="34" charset="0"/>
                        <a:cs typeface="Arial" panose="020B0604020202020204" pitchFamily="34" charset="0"/>
                      </a:endParaRPr>
                    </a:p>
                    <a:p>
                      <a:pPr marL="234950" lvl="0" indent="-234950">
                        <a:buFont typeface="Arial" panose="020B0604020202020204" pitchFamily="34" charset="0"/>
                        <a:buChar char="•"/>
                      </a:pPr>
                      <a:r>
                        <a:rPr lang="en-US" sz="10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Transmission-connected</a:t>
                      </a:r>
                    </a:p>
                    <a:p>
                      <a:pPr marL="234950" lvl="0" indent="-234950">
                        <a:buFont typeface="Arial" panose="020B0604020202020204" pitchFamily="34" charset="0"/>
                        <a:buChar char="•"/>
                      </a:pPr>
                      <a:r>
                        <a:rPr lang="en-US" sz="10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Registered with </a:t>
                      </a:r>
                      <a:r>
                        <a:rPr lang="en-US" sz="1000" dirty="0" smtClean="0">
                          <a:solidFill>
                            <a:schemeClr val="tx1"/>
                          </a:solidFill>
                          <a:effectLst/>
                          <a:latin typeface="Arial" panose="020B0604020202020204" pitchFamily="34" charset="0"/>
                          <a:ea typeface="Times New Roman" panose="02020603050405020304" pitchFamily="18" charset="0"/>
                          <a:cs typeface="Arial" panose="020B0604020202020204" pitchFamily="34" charset="0"/>
                        </a:rPr>
                        <a:t>ERCOT as GR</a:t>
                      </a:r>
                      <a:endParaRPr lang="en-US" sz="10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234950" lvl="0" indent="-234950">
                        <a:buFont typeface="Arial" panose="020B0604020202020204" pitchFamily="34" charset="0"/>
                        <a:buChar char="•"/>
                      </a:pPr>
                      <a:r>
                        <a:rPr lang="en-US" sz="10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Participates in the market</a:t>
                      </a:r>
                    </a:p>
                    <a:p>
                      <a:pPr marL="398463" lvl="1" indent="-163513">
                        <a:buFont typeface="Courier New" panose="02070309020205020404" pitchFamily="49" charset="0"/>
                        <a:buChar char="o"/>
                      </a:pPr>
                      <a:r>
                        <a:rPr lang="en-US" sz="1000" dirty="0">
                          <a:solidFill>
                            <a:schemeClr val="tx1"/>
                          </a:solidFill>
                          <a:effectLst/>
                          <a:latin typeface="Arial" panose="020B0604020202020204" pitchFamily="34" charset="0"/>
                          <a:cs typeface="Arial" panose="020B0604020202020204" pitchFamily="34" charset="0"/>
                        </a:rPr>
                        <a:t>SCED</a:t>
                      </a:r>
                    </a:p>
                    <a:p>
                      <a:pPr marL="398463" lvl="1" indent="-163513">
                        <a:buFont typeface="Courier New" panose="02070309020205020404" pitchFamily="49" charset="0"/>
                        <a:buChar char="o"/>
                      </a:pPr>
                      <a:r>
                        <a:rPr lang="en-US" sz="1000" dirty="0">
                          <a:solidFill>
                            <a:schemeClr val="tx1"/>
                          </a:solidFill>
                          <a:effectLst/>
                          <a:latin typeface="Arial" panose="020B0604020202020204" pitchFamily="34" charset="0"/>
                          <a:cs typeface="Arial" panose="020B0604020202020204" pitchFamily="34" charset="0"/>
                        </a:rPr>
                        <a:t>A/S</a:t>
                      </a:r>
                    </a:p>
                    <a:p>
                      <a:pPr marL="234950" lvl="0" indent="-234950">
                        <a:buFont typeface="Arial" panose="020B0604020202020204" pitchFamily="34" charset="0"/>
                        <a:buChar char="•"/>
                      </a:pPr>
                      <a:r>
                        <a:rPr lang="en-US" sz="10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Modeled in ERCOT systems</a:t>
                      </a:r>
                    </a:p>
                    <a:p>
                      <a:pPr marL="398463" lvl="1" indent="-163513">
                        <a:buFont typeface="Courier New" panose="02070309020205020404" pitchFamily="49" charset="0"/>
                        <a:buChar char="o"/>
                      </a:pPr>
                      <a:r>
                        <a:rPr lang="en-US" sz="1000" dirty="0">
                          <a:solidFill>
                            <a:schemeClr val="tx1"/>
                          </a:solidFill>
                          <a:effectLst/>
                          <a:latin typeface="Arial" panose="020B0604020202020204" pitchFamily="34" charset="0"/>
                          <a:cs typeface="Arial" panose="020B0604020202020204" pitchFamily="34" charset="0"/>
                        </a:rPr>
                        <a:t>Telemetry, etc.</a:t>
                      </a:r>
                    </a:p>
                    <a:p>
                      <a:pPr marL="342900" lvl="0" indent="-342900">
                        <a:buFont typeface="Times New Roman" panose="02020603050405020304" pitchFamily="18" charset="0"/>
                        <a:buChar char="-"/>
                      </a:pPr>
                      <a:endParaRPr lang="en-US" sz="900" dirty="0" smtClean="0">
                        <a:effectLst/>
                        <a:latin typeface="Arial" panose="020B0604020202020204" pitchFamily="34" charset="0"/>
                        <a:ea typeface="Times New Roman" panose="02020603050405020304" pitchFamily="18" charset="0"/>
                        <a:cs typeface="Arial" panose="020B0604020202020204" pitchFamily="34" charset="0"/>
                      </a:endParaRPr>
                    </a:p>
                    <a:p>
                      <a:pPr marL="0" lvl="0" indent="0" algn="ctr">
                        <a:buFont typeface="Times New Roman" panose="02020603050405020304" pitchFamily="18" charset="0"/>
                        <a:buNone/>
                      </a:pPr>
                      <a:r>
                        <a:rPr lang="en-US" sz="1000" u="sng" dirty="0" smtClean="0">
                          <a:solidFill>
                            <a:srgbClr val="7030A0"/>
                          </a:solidFill>
                          <a:effectLst/>
                          <a:latin typeface="Arial" panose="020B0604020202020204" pitchFamily="34" charset="0"/>
                          <a:ea typeface="Times New Roman" panose="02020603050405020304" pitchFamily="18" charset="0"/>
                          <a:cs typeface="Arial" panose="020B0604020202020204" pitchFamily="34" charset="0"/>
                        </a:rPr>
                        <a:t>I</a:t>
                      </a:r>
                    </a:p>
                  </a:txBody>
                  <a:tcPr marL="27665" marR="27665" marT="0" marB="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a:txBody>
                    <a:bodyPr/>
                    <a:lstStyle/>
                    <a:p>
                      <a:pPr marL="0" marR="0">
                        <a:spcBef>
                          <a:spcPts val="0"/>
                        </a:spcBef>
                        <a:spcAft>
                          <a:spcPts val="0"/>
                        </a:spcAft>
                      </a:pPr>
                      <a:r>
                        <a:rPr lang="en-US" sz="1000" b="1" dirty="0" smtClean="0">
                          <a:solidFill>
                            <a:schemeClr val="tx1"/>
                          </a:solidFill>
                          <a:effectLst/>
                          <a:latin typeface="Arial" panose="020B0604020202020204" pitchFamily="34" charset="0"/>
                          <a:ea typeface="Calibri" panose="020F0502020204030204" pitchFamily="34" charset="0"/>
                          <a:cs typeface="Arial" panose="020B0604020202020204" pitchFamily="34" charset="0"/>
                        </a:rPr>
                        <a:t>Settlement</a:t>
                      </a:r>
                      <a:r>
                        <a:rPr lang="en-US" sz="1000" b="1" baseline="0" dirty="0" smtClean="0">
                          <a:solidFill>
                            <a:schemeClr val="tx1"/>
                          </a:solidFill>
                          <a:effectLst/>
                          <a:latin typeface="Arial" panose="020B0604020202020204" pitchFamily="34" charset="0"/>
                          <a:ea typeface="Calibri" panose="020F0502020204030204" pitchFamily="34" charset="0"/>
                          <a:cs typeface="Arial" panose="020B0604020202020204" pitchFamily="34" charset="0"/>
                        </a:rPr>
                        <a:t> Only </a:t>
                      </a:r>
                      <a:r>
                        <a:rPr lang="en-US" sz="1000" b="1" dirty="0" smtClean="0">
                          <a:solidFill>
                            <a:schemeClr val="tx1"/>
                          </a:solidFill>
                          <a:effectLst/>
                          <a:latin typeface="Arial" panose="020B0604020202020204" pitchFamily="34" charset="0"/>
                          <a:ea typeface="Calibri" panose="020F0502020204030204" pitchFamily="34" charset="0"/>
                          <a:cs typeface="Arial" panose="020B0604020202020204" pitchFamily="34" charset="0"/>
                        </a:rPr>
                        <a:t>Transmission </a:t>
                      </a:r>
                      <a:r>
                        <a:rPr lang="en-US" sz="10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Generator </a:t>
                      </a:r>
                      <a:r>
                        <a:rPr lang="en-US" sz="1000" b="1" dirty="0" smtClean="0">
                          <a:solidFill>
                            <a:schemeClr val="tx1"/>
                          </a:solidFill>
                          <a:effectLst/>
                          <a:latin typeface="Arial" panose="020B0604020202020204" pitchFamily="34" charset="0"/>
                          <a:ea typeface="Calibri" panose="020F0502020204030204" pitchFamily="34" charset="0"/>
                          <a:cs typeface="Arial" panose="020B0604020202020204" pitchFamily="34" charset="0"/>
                        </a:rPr>
                        <a:t>(SOTG</a:t>
                      </a:r>
                      <a:r>
                        <a:rPr lang="en-US" sz="10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a:t>
                      </a:r>
                      <a:endParaRPr lang="en-US" sz="10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171450" lvl="0" indent="-171450">
                        <a:buFont typeface="Arial" panose="020B0604020202020204" pitchFamily="34" charset="0"/>
                        <a:buChar char="•"/>
                      </a:pPr>
                      <a:r>
                        <a:rPr lang="en-US" sz="10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Transmission-connected less than 10 MW</a:t>
                      </a:r>
                    </a:p>
                    <a:p>
                      <a:pPr marL="171450" lvl="0" indent="-171450">
                        <a:buFont typeface="Arial" panose="020B0604020202020204" pitchFamily="34" charset="0"/>
                        <a:buChar char="•"/>
                      </a:pPr>
                      <a:r>
                        <a:rPr lang="en-US" sz="10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Registered with ERCOT </a:t>
                      </a:r>
                      <a:r>
                        <a:rPr lang="en-US" sz="1000" dirty="0" smtClean="0">
                          <a:solidFill>
                            <a:schemeClr val="tx1"/>
                          </a:solidFill>
                          <a:effectLst/>
                          <a:latin typeface="Arial" panose="020B0604020202020204" pitchFamily="34" charset="0"/>
                          <a:ea typeface="Times New Roman" panose="02020603050405020304" pitchFamily="18" charset="0"/>
                          <a:cs typeface="Arial" panose="020B0604020202020204" pitchFamily="34" charset="0"/>
                        </a:rPr>
                        <a:t>as SOG</a:t>
                      </a:r>
                      <a:endParaRPr lang="en-US" sz="10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171450" lvl="0" indent="-171450">
                        <a:buFont typeface="Arial" panose="020B0604020202020204" pitchFamily="34" charset="0"/>
                        <a:buChar char="•"/>
                      </a:pPr>
                      <a:r>
                        <a:rPr lang="en-US" sz="1000" dirty="0" smtClean="0">
                          <a:solidFill>
                            <a:schemeClr val="tx1"/>
                          </a:solidFill>
                          <a:effectLst/>
                          <a:latin typeface="Arial" panose="020B0604020202020204" pitchFamily="34" charset="0"/>
                          <a:ea typeface="Times New Roman" panose="02020603050405020304" pitchFamily="18" charset="0"/>
                          <a:cs typeface="Arial" panose="020B0604020202020204" pitchFamily="34" charset="0"/>
                        </a:rPr>
                        <a:t>Settled for exported energy only</a:t>
                      </a:r>
                    </a:p>
                    <a:p>
                      <a:pPr marL="398463" lvl="1" indent="-222250">
                        <a:buFont typeface="Courier New" panose="02070309020205020404" pitchFamily="49" charset="0"/>
                        <a:buChar char="o"/>
                      </a:pPr>
                      <a:r>
                        <a:rPr lang="en-US" sz="1000" dirty="0" smtClean="0">
                          <a:solidFill>
                            <a:schemeClr val="tx1"/>
                          </a:solidFill>
                          <a:effectLst/>
                          <a:latin typeface="Arial" panose="020B0604020202020204" pitchFamily="34" charset="0"/>
                          <a:cs typeface="Arial" panose="020B0604020202020204" pitchFamily="34" charset="0"/>
                        </a:rPr>
                        <a:t>Intermittent </a:t>
                      </a:r>
                      <a:r>
                        <a:rPr lang="en-US" sz="1000" dirty="0">
                          <a:solidFill>
                            <a:schemeClr val="tx1"/>
                          </a:solidFill>
                          <a:effectLst/>
                          <a:latin typeface="Arial" panose="020B0604020202020204" pitchFamily="34" charset="0"/>
                          <a:cs typeface="Arial" panose="020B0604020202020204" pitchFamily="34" charset="0"/>
                        </a:rPr>
                        <a:t>sources will typically export based on fuel availability.</a:t>
                      </a:r>
                    </a:p>
                    <a:p>
                      <a:pPr marL="398463" lvl="1" indent="-222250">
                        <a:buFont typeface="Courier New" panose="02070309020205020404" pitchFamily="49" charset="0"/>
                        <a:buChar char="o"/>
                      </a:pPr>
                      <a:r>
                        <a:rPr lang="en-US" sz="1000" dirty="0">
                          <a:solidFill>
                            <a:schemeClr val="tx1"/>
                          </a:solidFill>
                          <a:effectLst/>
                          <a:latin typeface="Arial" panose="020B0604020202020204" pitchFamily="34" charset="0"/>
                          <a:cs typeface="Arial" panose="020B0604020202020204" pitchFamily="34" charset="0"/>
                        </a:rPr>
                        <a:t>Self-dispatched may choose to export based </a:t>
                      </a:r>
                      <a:r>
                        <a:rPr lang="en-US" sz="1000" dirty="0" smtClean="0">
                          <a:solidFill>
                            <a:schemeClr val="tx1"/>
                          </a:solidFill>
                          <a:effectLst/>
                          <a:latin typeface="Arial" panose="020B0604020202020204" pitchFamily="34" charset="0"/>
                          <a:cs typeface="Arial" panose="020B0604020202020204" pitchFamily="34" charset="0"/>
                        </a:rPr>
                        <a:t>on </a:t>
                      </a:r>
                      <a:r>
                        <a:rPr lang="en-US" sz="1000" dirty="0">
                          <a:solidFill>
                            <a:schemeClr val="tx1"/>
                          </a:solidFill>
                          <a:effectLst/>
                          <a:latin typeface="Arial" panose="020B0604020202020204" pitchFamily="34" charset="0"/>
                          <a:cs typeface="Arial" panose="020B0604020202020204" pitchFamily="34" charset="0"/>
                        </a:rPr>
                        <a:t>prices</a:t>
                      </a:r>
                    </a:p>
                    <a:p>
                      <a:pPr marL="171450" lvl="0" indent="-171450">
                        <a:buFont typeface="Arial" panose="020B0604020202020204" pitchFamily="34" charset="0"/>
                        <a:buChar char="•"/>
                      </a:pPr>
                      <a:r>
                        <a:rPr lang="en-US" sz="10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Modeled in ERCOT systems</a:t>
                      </a:r>
                    </a:p>
                    <a:p>
                      <a:pPr marL="398463" lvl="1" indent="-222250">
                        <a:buFont typeface="Courier New" panose="02070309020205020404" pitchFamily="49" charset="0"/>
                        <a:buChar char="o"/>
                      </a:pPr>
                      <a:r>
                        <a:rPr lang="en-US" sz="1000" dirty="0">
                          <a:solidFill>
                            <a:schemeClr val="tx1"/>
                          </a:solidFill>
                          <a:effectLst/>
                          <a:latin typeface="Arial" panose="020B0604020202020204" pitchFamily="34" charset="0"/>
                          <a:cs typeface="Arial" panose="020B0604020202020204" pitchFamily="34" charset="0"/>
                        </a:rPr>
                        <a:t>Reliability systems only</a:t>
                      </a:r>
                    </a:p>
                    <a:p>
                      <a:pPr marL="398463" lvl="1" indent="-222250">
                        <a:buFont typeface="Courier New" panose="02070309020205020404" pitchFamily="49" charset="0"/>
                        <a:buChar char="o"/>
                      </a:pPr>
                      <a:r>
                        <a:rPr lang="en-US" sz="1000" dirty="0">
                          <a:solidFill>
                            <a:schemeClr val="tx1"/>
                          </a:solidFill>
                          <a:effectLst/>
                          <a:latin typeface="Arial" panose="020B0604020202020204" pitchFamily="34" charset="0"/>
                          <a:cs typeface="Arial" panose="020B0604020202020204" pitchFamily="34" charset="0"/>
                        </a:rPr>
                        <a:t>Not scheduled/dispatchable</a:t>
                      </a:r>
                    </a:p>
                    <a:p>
                      <a:pPr marL="0" marR="0" lvl="0" indent="0" algn="ctr" defTabSz="914400" rtl="0" eaLnBrk="1" fontAlgn="auto" latinLnBrk="0" hangingPunct="1">
                        <a:lnSpc>
                          <a:spcPct val="100000"/>
                        </a:lnSpc>
                        <a:spcBef>
                          <a:spcPts val="0"/>
                        </a:spcBef>
                        <a:spcAft>
                          <a:spcPts val="0"/>
                        </a:spcAft>
                        <a:buClrTx/>
                        <a:buSzTx/>
                        <a:buFont typeface="Times New Roman" panose="02020603050405020304" pitchFamily="18" charset="0"/>
                        <a:buNone/>
                        <a:tabLst/>
                        <a:defRPr/>
                      </a:pPr>
                      <a:r>
                        <a:rPr kumimoji="0" lang="en-US" sz="1000" b="0" i="0" u="sng" strike="noStrike" kern="1200" cap="none" spc="0" normalizeH="0" baseline="0" noProof="0" dirty="0" smtClean="0">
                          <a:ln>
                            <a:noFill/>
                          </a:ln>
                          <a:solidFill>
                            <a:srgbClr val="7030A0"/>
                          </a:solidFill>
                          <a:effectLst/>
                          <a:uLnTx/>
                          <a:uFillTx/>
                          <a:latin typeface="Arial" panose="020B0604020202020204" pitchFamily="34" charset="0"/>
                          <a:ea typeface="Times New Roman" panose="02020603050405020304" pitchFamily="18" charset="0"/>
                          <a:cs typeface="Arial" panose="020B0604020202020204" pitchFamily="34" charset="0"/>
                        </a:rPr>
                        <a:t>II</a:t>
                      </a:r>
                    </a:p>
                    <a:p>
                      <a:pPr marL="171450" lvl="0" indent="-171450">
                        <a:buFont typeface="Arial" panose="020B0604020202020204" pitchFamily="34" charset="0"/>
                        <a:buChar char="•"/>
                      </a:pPr>
                      <a:endParaRPr lang="en-US" sz="900" dirty="0" smtClean="0">
                        <a:solidFill>
                          <a:srgbClr val="FF0000"/>
                        </a:solidFill>
                        <a:effectLst/>
                        <a:latin typeface="Arial" panose="020B0604020202020204" pitchFamily="34" charset="0"/>
                        <a:cs typeface="Arial" panose="020B0604020202020204" pitchFamily="34" charset="0"/>
                      </a:endParaRPr>
                    </a:p>
                  </a:txBody>
                  <a:tcPr marL="27665" marR="276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gridSpan="3">
                  <a:txBody>
                    <a:bodyPr/>
                    <a:lstStyle/>
                    <a:p>
                      <a:pPr marL="0" marR="0">
                        <a:spcBef>
                          <a:spcPts val="0"/>
                        </a:spcBef>
                        <a:spcAft>
                          <a:spcPts val="0"/>
                        </a:spcAft>
                      </a:pPr>
                      <a:r>
                        <a:rPr lang="en-US" sz="900" b="1" dirty="0">
                          <a:effectLst/>
                          <a:latin typeface="Arial" panose="020B0604020202020204" pitchFamily="34" charset="0"/>
                          <a:ea typeface="Calibri" panose="020F0502020204030204" pitchFamily="34" charset="0"/>
                          <a:cs typeface="Arial" panose="020B0604020202020204" pitchFamily="34" charset="0"/>
                        </a:rPr>
                        <a:t>  </a:t>
                      </a:r>
                      <a:r>
                        <a:rPr lang="en-US" sz="1000" b="1" dirty="0" smtClean="0">
                          <a:effectLst/>
                          <a:latin typeface="Arial" panose="020B0604020202020204" pitchFamily="34" charset="0"/>
                          <a:ea typeface="Calibri" panose="020F0502020204030204" pitchFamily="34" charset="0"/>
                          <a:cs typeface="Arial" panose="020B0604020202020204" pitchFamily="34" charset="0"/>
                        </a:rPr>
                        <a:t>Settlement Only Transmission </a:t>
                      </a:r>
                      <a:r>
                        <a:rPr lang="en-US" sz="1000" b="1" dirty="0">
                          <a:effectLst/>
                          <a:latin typeface="Arial" panose="020B0604020202020204" pitchFamily="34" charset="0"/>
                          <a:ea typeface="Calibri" panose="020F0502020204030204" pitchFamily="34" charset="0"/>
                          <a:cs typeface="Arial" panose="020B0604020202020204" pitchFamily="34" charset="0"/>
                        </a:rPr>
                        <a:t>Self-Generator (TSG)</a:t>
                      </a:r>
                      <a:endParaRPr lang="en-US" sz="1000" dirty="0">
                        <a:effectLst/>
                        <a:latin typeface="Arial" panose="020B0604020202020204" pitchFamily="34" charset="0"/>
                        <a:ea typeface="Calibri" panose="020F0502020204030204" pitchFamily="34" charset="0"/>
                        <a:cs typeface="Arial" panose="020B0604020202020204" pitchFamily="34" charset="0"/>
                      </a:endParaRPr>
                    </a:p>
                    <a:p>
                      <a:pPr marL="280988" lvl="0" indent="-227013">
                        <a:buFont typeface="Arial" panose="020B0604020202020204" pitchFamily="34" charset="0"/>
                        <a:buChar char="•"/>
                      </a:pPr>
                      <a:r>
                        <a:rPr lang="en-US" sz="10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Transmission-connected</a:t>
                      </a:r>
                    </a:p>
                    <a:p>
                      <a:pPr marL="280988" lvl="0" indent="-227013">
                        <a:buFont typeface="Arial" panose="020B0604020202020204" pitchFamily="34" charset="0"/>
                        <a:buChar char="•"/>
                      </a:pPr>
                      <a:r>
                        <a:rPr lang="en-US" sz="10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Registered with PUC as a Self-Generator and registered with </a:t>
                      </a:r>
                      <a:r>
                        <a:rPr lang="en-US" sz="1000" dirty="0" smtClean="0">
                          <a:solidFill>
                            <a:schemeClr val="tx1"/>
                          </a:solidFill>
                          <a:effectLst/>
                          <a:latin typeface="Arial" panose="020B0604020202020204" pitchFamily="34" charset="0"/>
                          <a:ea typeface="Times New Roman" panose="02020603050405020304" pitchFamily="18" charset="0"/>
                          <a:cs typeface="Arial" panose="020B0604020202020204" pitchFamily="34" charset="0"/>
                        </a:rPr>
                        <a:t>ERCOT as SOG</a:t>
                      </a:r>
                      <a:endParaRPr lang="en-US" sz="10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280988" lvl="0" indent="-227013">
                        <a:buFont typeface="Arial" panose="020B0604020202020204" pitchFamily="34" charset="0"/>
                        <a:buChar char="•"/>
                      </a:pPr>
                      <a:r>
                        <a:rPr lang="en-US" sz="10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May </a:t>
                      </a:r>
                      <a:r>
                        <a:rPr lang="en-US" sz="1000" dirty="0" smtClean="0">
                          <a:solidFill>
                            <a:schemeClr val="tx1"/>
                          </a:solidFill>
                          <a:effectLst/>
                          <a:latin typeface="Arial" panose="020B0604020202020204" pitchFamily="34" charset="0"/>
                          <a:ea typeface="Times New Roman" panose="02020603050405020304" pitchFamily="18" charset="0"/>
                          <a:cs typeface="Arial" panose="020B0604020202020204" pitchFamily="34" charset="0"/>
                        </a:rPr>
                        <a:t>occasionally export</a:t>
                      </a:r>
                      <a:r>
                        <a:rPr lang="en-US" sz="10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 but does not generate with the </a:t>
                      </a:r>
                      <a:r>
                        <a:rPr lang="en-US" sz="1000" i="1"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intent</a:t>
                      </a:r>
                      <a:r>
                        <a:rPr lang="en-US" sz="10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 to sell at </a:t>
                      </a:r>
                      <a:r>
                        <a:rPr lang="en-US" sz="1000" dirty="0" smtClean="0">
                          <a:solidFill>
                            <a:schemeClr val="tx1"/>
                          </a:solidFill>
                          <a:effectLst/>
                          <a:latin typeface="Arial" panose="020B0604020202020204" pitchFamily="34" charset="0"/>
                          <a:ea typeface="Times New Roman" panose="02020603050405020304" pitchFamily="18" charset="0"/>
                          <a:cs typeface="Arial" panose="020B0604020202020204" pitchFamily="34" charset="0"/>
                        </a:rPr>
                        <a:t>wholesale</a:t>
                      </a:r>
                      <a:endParaRPr lang="en-US" sz="10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457200" lvl="1" indent="-176213">
                        <a:buFont typeface="Courier New" panose="02070309020205020404" pitchFamily="49" charset="0"/>
                        <a:buChar char="o"/>
                      </a:pPr>
                      <a:r>
                        <a:rPr lang="en-US" sz="1000" dirty="0" smtClean="0">
                          <a:solidFill>
                            <a:schemeClr val="tx1"/>
                          </a:solidFill>
                          <a:effectLst/>
                          <a:latin typeface="Arial" panose="020B0604020202020204" pitchFamily="34" charset="0"/>
                          <a:cs typeface="Arial" panose="020B0604020202020204" pitchFamily="34" charset="0"/>
                        </a:rPr>
                        <a:t>If it exports, then settled</a:t>
                      </a:r>
                      <a:r>
                        <a:rPr lang="en-US" sz="1000" baseline="0" dirty="0" smtClean="0">
                          <a:solidFill>
                            <a:schemeClr val="tx1"/>
                          </a:solidFill>
                          <a:effectLst/>
                          <a:latin typeface="Arial" panose="020B0604020202020204" pitchFamily="34" charset="0"/>
                          <a:cs typeface="Arial" panose="020B0604020202020204" pitchFamily="34" charset="0"/>
                        </a:rPr>
                        <a:t> for exported energy only</a:t>
                      </a:r>
                      <a:endParaRPr lang="en-US" sz="1000" dirty="0" smtClean="0">
                        <a:solidFill>
                          <a:schemeClr val="tx1"/>
                        </a:solidFill>
                        <a:effectLst/>
                        <a:latin typeface="Arial" panose="020B0604020202020204" pitchFamily="34" charset="0"/>
                        <a:cs typeface="Arial" panose="020B0604020202020204" pitchFamily="34" charset="0"/>
                      </a:endParaRPr>
                    </a:p>
                    <a:p>
                      <a:pPr marL="457200" lvl="1" indent="-176213">
                        <a:buFont typeface="Courier New" panose="02070309020205020404" pitchFamily="49" charset="0"/>
                        <a:buChar char="o"/>
                      </a:pPr>
                      <a:r>
                        <a:rPr lang="en-US" sz="1000" dirty="0" smtClean="0">
                          <a:solidFill>
                            <a:schemeClr val="tx1"/>
                          </a:solidFill>
                          <a:effectLst/>
                          <a:latin typeface="Arial" panose="020B0604020202020204" pitchFamily="34" charset="0"/>
                          <a:cs typeface="Arial" panose="020B0604020202020204" pitchFamily="34" charset="0"/>
                        </a:rPr>
                        <a:t>Continuous exports will</a:t>
                      </a:r>
                      <a:r>
                        <a:rPr lang="en-US" sz="1000" baseline="0" dirty="0" smtClean="0">
                          <a:solidFill>
                            <a:schemeClr val="tx1"/>
                          </a:solidFill>
                          <a:effectLst/>
                          <a:latin typeface="Arial" panose="020B0604020202020204" pitchFamily="34" charset="0"/>
                          <a:cs typeface="Arial" panose="020B0604020202020204" pitchFamily="34" charset="0"/>
                        </a:rPr>
                        <a:t> be re-evaluated for TGR</a:t>
                      </a:r>
                      <a:r>
                        <a:rPr lang="en-US" sz="1000" dirty="0" smtClean="0">
                          <a:solidFill>
                            <a:schemeClr val="tx1"/>
                          </a:solidFill>
                          <a:effectLst/>
                          <a:latin typeface="Arial" panose="020B0604020202020204" pitchFamily="34" charset="0"/>
                          <a:cs typeface="Arial" panose="020B0604020202020204" pitchFamily="34" charset="0"/>
                        </a:rPr>
                        <a:t> </a:t>
                      </a:r>
                    </a:p>
                    <a:p>
                      <a:pPr marL="457200" lvl="0" indent="-176213">
                        <a:buFont typeface="Courier New" panose="02070309020205020404" pitchFamily="49" charset="0"/>
                        <a:buChar char="o"/>
                      </a:pPr>
                      <a:r>
                        <a:rPr lang="en-US" sz="1000" dirty="0" smtClean="0">
                          <a:solidFill>
                            <a:schemeClr val="tx1"/>
                          </a:solidFill>
                          <a:effectLst/>
                          <a:latin typeface="Arial" panose="020B0604020202020204" pitchFamily="34" charset="0"/>
                          <a:ea typeface="Times New Roman" panose="02020603050405020304" pitchFamily="18" charset="0"/>
                          <a:cs typeface="Arial" panose="020B0604020202020204" pitchFamily="34" charset="0"/>
                        </a:rPr>
                        <a:t>Modeled </a:t>
                      </a:r>
                      <a:r>
                        <a:rPr lang="en-US" sz="10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in ERCOT systems</a:t>
                      </a:r>
                    </a:p>
                    <a:p>
                      <a:pPr marL="457200" lvl="1" indent="-176213">
                        <a:buFont typeface="Courier New" panose="02070309020205020404" pitchFamily="49" charset="0"/>
                        <a:buChar char="o"/>
                      </a:pPr>
                      <a:r>
                        <a:rPr lang="en-US" sz="1000" dirty="0">
                          <a:solidFill>
                            <a:schemeClr val="tx1"/>
                          </a:solidFill>
                          <a:effectLst/>
                          <a:latin typeface="Arial" panose="020B0604020202020204" pitchFamily="34" charset="0"/>
                          <a:cs typeface="Arial" panose="020B0604020202020204" pitchFamily="34" charset="0"/>
                        </a:rPr>
                        <a:t>Reliability systems only</a:t>
                      </a:r>
                    </a:p>
                    <a:p>
                      <a:pPr marL="457200" lvl="1" indent="-222250">
                        <a:buFont typeface="Courier New" panose="02070309020205020404" pitchFamily="49" charset="0"/>
                        <a:buChar char="o"/>
                      </a:pPr>
                      <a:r>
                        <a:rPr lang="en-US" sz="1000" dirty="0">
                          <a:solidFill>
                            <a:schemeClr val="tx1"/>
                          </a:solidFill>
                          <a:effectLst/>
                          <a:latin typeface="Arial" panose="020B0604020202020204" pitchFamily="34" charset="0"/>
                          <a:cs typeface="Arial" panose="020B0604020202020204" pitchFamily="34" charset="0"/>
                        </a:rPr>
                        <a:t>Not scheduled/dispatchable</a:t>
                      </a:r>
                    </a:p>
                    <a:p>
                      <a:pPr marL="0" marR="0" lvl="0" indent="0" algn="ctr" defTabSz="914400" rtl="0" eaLnBrk="1" fontAlgn="auto" latinLnBrk="0" hangingPunct="1">
                        <a:lnSpc>
                          <a:spcPct val="100000"/>
                        </a:lnSpc>
                        <a:spcBef>
                          <a:spcPts val="0"/>
                        </a:spcBef>
                        <a:spcAft>
                          <a:spcPts val="0"/>
                        </a:spcAft>
                        <a:buClrTx/>
                        <a:buSzTx/>
                        <a:buFont typeface="Times New Roman" panose="02020603050405020304" pitchFamily="18" charset="0"/>
                        <a:buNone/>
                        <a:tabLst/>
                        <a:defRPr/>
                      </a:pPr>
                      <a:r>
                        <a:rPr kumimoji="0" lang="en-US" sz="1000" b="0" i="0" u="sng" strike="noStrike" kern="1200" cap="none" spc="0" normalizeH="0" baseline="0" noProof="0" dirty="0" smtClean="0">
                          <a:ln>
                            <a:noFill/>
                          </a:ln>
                          <a:solidFill>
                            <a:srgbClr val="7030A0"/>
                          </a:solidFill>
                          <a:effectLst/>
                          <a:uLnTx/>
                          <a:uFillTx/>
                          <a:latin typeface="Arial" panose="020B0604020202020204" pitchFamily="34" charset="0"/>
                          <a:ea typeface="Times New Roman" panose="02020603050405020304" pitchFamily="18" charset="0"/>
                          <a:cs typeface="Arial" panose="020B0604020202020204" pitchFamily="34" charset="0"/>
                        </a:rPr>
                        <a:t>III</a:t>
                      </a:r>
                    </a:p>
                    <a:p>
                      <a:pPr marL="171450" lvl="0" indent="-171450">
                        <a:buFont typeface="Arial" panose="020B0604020202020204" pitchFamily="34" charset="0"/>
                        <a:buChar char="•"/>
                      </a:pPr>
                      <a:endParaRPr lang="en-US" sz="900" kern="1200" dirty="0" smtClean="0">
                        <a:solidFill>
                          <a:srgbClr val="FF0000"/>
                        </a:solidFill>
                        <a:effectLst/>
                        <a:latin typeface="Arial" panose="020B0604020202020204" pitchFamily="34" charset="0"/>
                        <a:ea typeface="+mn-ea"/>
                        <a:cs typeface="Arial" panose="020B060402020202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hMerge="1">
                  <a:txBody>
                    <a:bodyPr/>
                    <a:lstStyle/>
                    <a:p>
                      <a:pPr marL="0" marR="0">
                        <a:spcBef>
                          <a:spcPts val="0"/>
                        </a:spcBef>
                        <a:spcAft>
                          <a:spcPts val="0"/>
                        </a:spcAft>
                      </a:pPr>
                      <a:endParaRPr lang="en-US" sz="90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a:noFill/>
                    </a:lnR>
                    <a:lnT>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057621">
                <a:tc gridSpan="2">
                  <a:txBody>
                    <a:bodyPr/>
                    <a:lstStyle/>
                    <a:p>
                      <a:pPr marL="0" marR="0">
                        <a:spcBef>
                          <a:spcPts val="0"/>
                        </a:spcBef>
                        <a:spcAft>
                          <a:spcPts val="0"/>
                        </a:spcAft>
                      </a:pPr>
                      <a:r>
                        <a:rPr lang="en-US" sz="1000" b="1" dirty="0">
                          <a:effectLst/>
                          <a:latin typeface="Arial" panose="020B0604020202020204" pitchFamily="34" charset="0"/>
                          <a:ea typeface="Calibri" panose="020F0502020204030204" pitchFamily="34" charset="0"/>
                          <a:cs typeface="Arial" panose="020B0604020202020204" pitchFamily="34" charset="0"/>
                        </a:rPr>
                        <a:t>Distribution Generation Resource (DGR)</a:t>
                      </a:r>
                      <a:endParaRPr lang="en-US" sz="1000" dirty="0">
                        <a:effectLst/>
                        <a:latin typeface="Arial" panose="020B0604020202020204" pitchFamily="34" charset="0"/>
                        <a:ea typeface="Calibri" panose="020F0502020204030204" pitchFamily="34" charset="0"/>
                        <a:cs typeface="Arial" panose="020B0604020202020204" pitchFamily="34" charset="0"/>
                      </a:endParaRPr>
                    </a:p>
                    <a:p>
                      <a:pPr marL="171450" lvl="0" indent="-171450">
                        <a:buFont typeface="Arial" panose="020B0604020202020204" pitchFamily="34" charset="0"/>
                        <a:buChar char="•"/>
                      </a:pPr>
                      <a:r>
                        <a:rPr lang="en-US" sz="1000" dirty="0">
                          <a:effectLst/>
                          <a:latin typeface="Arial" panose="020B0604020202020204" pitchFamily="34" charset="0"/>
                          <a:ea typeface="Times New Roman" panose="02020603050405020304" pitchFamily="18" charset="0"/>
                          <a:cs typeface="Arial" panose="020B0604020202020204" pitchFamily="34" charset="0"/>
                        </a:rPr>
                        <a:t>Distribution connected</a:t>
                      </a:r>
                    </a:p>
                    <a:p>
                      <a:pPr marL="171450" lvl="0" indent="-171450">
                        <a:buFont typeface="Arial" panose="020B0604020202020204" pitchFamily="34" charset="0"/>
                        <a:buChar char="•"/>
                      </a:pPr>
                      <a:r>
                        <a:rPr lang="en-US" sz="10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Registered with </a:t>
                      </a:r>
                      <a:r>
                        <a:rPr lang="en-US" sz="1000" dirty="0" smtClean="0">
                          <a:solidFill>
                            <a:schemeClr val="tx1"/>
                          </a:solidFill>
                          <a:effectLst/>
                          <a:latin typeface="Arial" panose="020B0604020202020204" pitchFamily="34" charset="0"/>
                          <a:ea typeface="Times New Roman" panose="02020603050405020304" pitchFamily="18" charset="0"/>
                          <a:cs typeface="Arial" panose="020B0604020202020204" pitchFamily="34" charset="0"/>
                        </a:rPr>
                        <a:t>ERCOT as GR</a:t>
                      </a:r>
                    </a:p>
                    <a:p>
                      <a:pPr marL="171450" lvl="0" indent="-171450">
                        <a:buFont typeface="Arial" panose="020B0604020202020204" pitchFamily="34" charset="0"/>
                        <a:buChar char="•"/>
                      </a:pPr>
                      <a:r>
                        <a:rPr lang="en-US" sz="1000" dirty="0" smtClean="0">
                          <a:solidFill>
                            <a:schemeClr val="tx1"/>
                          </a:solidFill>
                          <a:effectLst/>
                          <a:latin typeface="Arial" panose="020B0604020202020204" pitchFamily="34" charset="0"/>
                          <a:ea typeface="Times New Roman" panose="02020603050405020304" pitchFamily="18" charset="0"/>
                          <a:cs typeface="Arial" panose="020B0604020202020204" pitchFamily="34" charset="0"/>
                        </a:rPr>
                        <a:t>&gt;10 MW require to register as GR</a:t>
                      </a:r>
                      <a:endParaRPr lang="en-US" sz="10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171450" lvl="0" indent="-171450">
                        <a:buFont typeface="Arial" panose="020B0604020202020204" pitchFamily="34" charset="0"/>
                        <a:buChar char="•"/>
                      </a:pPr>
                      <a:r>
                        <a:rPr lang="en-US" sz="1000" dirty="0">
                          <a:effectLst/>
                          <a:latin typeface="Arial" panose="020B0604020202020204" pitchFamily="34" charset="0"/>
                          <a:ea typeface="Times New Roman" panose="02020603050405020304" pitchFamily="18" charset="0"/>
                          <a:cs typeface="Arial" panose="020B0604020202020204" pitchFamily="34" charset="0"/>
                        </a:rPr>
                        <a:t>Participates in the market</a:t>
                      </a:r>
                    </a:p>
                    <a:p>
                      <a:pPr marL="398463" lvl="1" indent="-163513">
                        <a:buFont typeface="Courier New" panose="02070309020205020404" pitchFamily="49" charset="0"/>
                        <a:buChar char="o"/>
                      </a:pPr>
                      <a:r>
                        <a:rPr lang="en-US" sz="1000" dirty="0">
                          <a:effectLst/>
                          <a:latin typeface="Arial" panose="020B0604020202020204" pitchFamily="34" charset="0"/>
                          <a:cs typeface="Arial" panose="020B0604020202020204" pitchFamily="34" charset="0"/>
                        </a:rPr>
                        <a:t>SCED</a:t>
                      </a:r>
                    </a:p>
                    <a:p>
                      <a:pPr marL="398463" lvl="1" indent="-163513">
                        <a:buFont typeface="Courier New" panose="02070309020205020404" pitchFamily="49" charset="0"/>
                        <a:buChar char="o"/>
                      </a:pPr>
                      <a:r>
                        <a:rPr lang="en-US" sz="1000" dirty="0">
                          <a:effectLst/>
                          <a:latin typeface="Arial" panose="020B0604020202020204" pitchFamily="34" charset="0"/>
                          <a:cs typeface="Arial" panose="020B0604020202020204" pitchFamily="34" charset="0"/>
                        </a:rPr>
                        <a:t>A/S</a:t>
                      </a:r>
                    </a:p>
                    <a:p>
                      <a:pPr marL="171450" lvl="0" indent="-171450">
                        <a:buFont typeface="Arial" panose="020B0604020202020204" pitchFamily="34" charset="0"/>
                        <a:buChar char="•"/>
                      </a:pPr>
                      <a:r>
                        <a:rPr lang="en-US" sz="1000" dirty="0" smtClean="0">
                          <a:effectLst/>
                          <a:latin typeface="Arial" panose="020B0604020202020204" pitchFamily="34" charset="0"/>
                          <a:ea typeface="Times New Roman" panose="02020603050405020304" pitchFamily="18" charset="0"/>
                          <a:cs typeface="Arial" panose="020B0604020202020204" pitchFamily="34" charset="0"/>
                        </a:rPr>
                        <a:t>Pseudo-Modeled </a:t>
                      </a:r>
                      <a:r>
                        <a:rPr lang="en-US" sz="1000" dirty="0">
                          <a:effectLst/>
                          <a:latin typeface="Arial" panose="020B0604020202020204" pitchFamily="34" charset="0"/>
                          <a:ea typeface="Times New Roman" panose="02020603050405020304" pitchFamily="18" charset="0"/>
                          <a:cs typeface="Arial" panose="020B0604020202020204" pitchFamily="34" charset="0"/>
                        </a:rPr>
                        <a:t>in ERCOT systems</a:t>
                      </a:r>
                    </a:p>
                    <a:p>
                      <a:pPr marL="398463" lvl="1" indent="-222250">
                        <a:buFont typeface="Courier New" panose="02070309020205020404" pitchFamily="49" charset="0"/>
                        <a:buChar char="o"/>
                      </a:pPr>
                      <a:r>
                        <a:rPr lang="en-US" sz="1000" dirty="0" smtClean="0">
                          <a:effectLst/>
                          <a:latin typeface="Arial" panose="020B0604020202020204" pitchFamily="34" charset="0"/>
                          <a:cs typeface="Arial" panose="020B0604020202020204" pitchFamily="34" charset="0"/>
                        </a:rPr>
                        <a:t>Future--Modeling </a:t>
                      </a:r>
                      <a:r>
                        <a:rPr lang="en-US" sz="1000" dirty="0">
                          <a:effectLst/>
                          <a:latin typeface="Arial" panose="020B0604020202020204" pitchFamily="34" charset="0"/>
                          <a:cs typeface="Arial" panose="020B0604020202020204" pitchFamily="34" charset="0"/>
                        </a:rPr>
                        <a:t>light?</a:t>
                      </a:r>
                    </a:p>
                    <a:p>
                      <a:pPr marL="398463" lvl="1" indent="-222250">
                        <a:buFont typeface="Courier New" panose="02070309020205020404" pitchFamily="49" charset="0"/>
                        <a:buChar char="o"/>
                      </a:pPr>
                      <a:r>
                        <a:rPr lang="en-US" sz="1000" dirty="0" smtClean="0">
                          <a:effectLst/>
                          <a:latin typeface="Arial" panose="020B0604020202020204" pitchFamily="34" charset="0"/>
                          <a:cs typeface="Arial" panose="020B0604020202020204" pitchFamily="34" charset="0"/>
                        </a:rPr>
                        <a:t>Telemetry, etc.</a:t>
                      </a:r>
                      <a:endParaRPr lang="en-US" sz="1000" dirty="0">
                        <a:effectLst/>
                        <a:latin typeface="Arial" panose="020B0604020202020204" pitchFamily="34" charset="0"/>
                        <a:cs typeface="Arial" panose="020B0604020202020204" pitchFamily="34" charset="0"/>
                      </a:endParaRPr>
                    </a:p>
                    <a:p>
                      <a:pPr marL="0" marR="0" lvl="0" indent="0" algn="ctr" defTabSz="914400" rtl="0" eaLnBrk="1" fontAlgn="auto" latinLnBrk="0" hangingPunct="1">
                        <a:lnSpc>
                          <a:spcPct val="100000"/>
                        </a:lnSpc>
                        <a:spcBef>
                          <a:spcPts val="0"/>
                        </a:spcBef>
                        <a:spcAft>
                          <a:spcPts val="0"/>
                        </a:spcAft>
                        <a:buClrTx/>
                        <a:buSzTx/>
                        <a:buFont typeface="Times New Roman" panose="02020603050405020304" pitchFamily="18" charset="0"/>
                        <a:buNone/>
                        <a:tabLst/>
                        <a:defRPr/>
                      </a:pPr>
                      <a:r>
                        <a:rPr kumimoji="0" lang="en-US" sz="1000" b="0" i="0" u="sng" strike="noStrike" kern="1200" cap="none" spc="0" normalizeH="0" baseline="0" noProof="0" dirty="0" smtClean="0">
                          <a:ln>
                            <a:noFill/>
                          </a:ln>
                          <a:solidFill>
                            <a:srgbClr val="7030A0"/>
                          </a:solidFill>
                          <a:effectLst/>
                          <a:uLnTx/>
                          <a:uFillTx/>
                          <a:latin typeface="Arial" panose="020B0604020202020204" pitchFamily="34" charset="0"/>
                          <a:ea typeface="Times New Roman" panose="02020603050405020304" pitchFamily="18" charset="0"/>
                          <a:cs typeface="Arial" panose="020B0604020202020204" pitchFamily="34" charset="0"/>
                        </a:rPr>
                        <a:t>IV</a:t>
                      </a:r>
                    </a:p>
                    <a:p>
                      <a:pPr marL="457200"/>
                      <a:endParaRPr lang="en-US" sz="1000" dirty="0" smtClean="0">
                        <a:effectLst/>
                        <a:latin typeface="Arial" panose="020B0604020202020204" pitchFamily="34" charset="0"/>
                        <a:cs typeface="Arial" panose="020B0604020202020204" pitchFamily="34" charset="0"/>
                      </a:endParaRPr>
                    </a:p>
                  </a:txBody>
                  <a:tcPr marL="27665" marR="27665" marT="0" marB="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a:txBody>
                    <a:bodyPr/>
                    <a:lstStyle/>
                    <a:p>
                      <a:pPr marL="0" marR="0">
                        <a:spcBef>
                          <a:spcPts val="0"/>
                        </a:spcBef>
                        <a:spcAft>
                          <a:spcPts val="0"/>
                        </a:spcAft>
                      </a:pPr>
                      <a:r>
                        <a:rPr lang="en-US" sz="1000" b="1" dirty="0" smtClean="0">
                          <a:solidFill>
                            <a:schemeClr val="tx1"/>
                          </a:solidFill>
                          <a:effectLst/>
                          <a:latin typeface="Arial" panose="020B0604020202020204" pitchFamily="34" charset="0"/>
                          <a:ea typeface="Calibri" panose="020F0502020204030204" pitchFamily="34" charset="0"/>
                          <a:cs typeface="Arial" panose="020B0604020202020204" pitchFamily="34" charset="0"/>
                        </a:rPr>
                        <a:t>Settlement</a:t>
                      </a:r>
                      <a:r>
                        <a:rPr lang="en-US" sz="1000" b="1" baseline="0" dirty="0" smtClean="0">
                          <a:solidFill>
                            <a:schemeClr val="tx1"/>
                          </a:solidFill>
                          <a:effectLst/>
                          <a:latin typeface="Arial" panose="020B0604020202020204" pitchFamily="34" charset="0"/>
                          <a:ea typeface="Calibri" panose="020F0502020204030204" pitchFamily="34" charset="0"/>
                          <a:cs typeface="Arial" panose="020B0604020202020204" pitchFamily="34" charset="0"/>
                        </a:rPr>
                        <a:t> Only</a:t>
                      </a:r>
                      <a:r>
                        <a:rPr lang="en-US" sz="1000" b="1" dirty="0" smtClean="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10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Distribution Generator </a:t>
                      </a:r>
                      <a:r>
                        <a:rPr lang="en-US" sz="1000" b="1" dirty="0" smtClean="0">
                          <a:solidFill>
                            <a:schemeClr val="tx1"/>
                          </a:solidFill>
                          <a:effectLst/>
                          <a:latin typeface="Arial" panose="020B0604020202020204" pitchFamily="34" charset="0"/>
                          <a:ea typeface="Calibri" panose="020F0502020204030204" pitchFamily="34" charset="0"/>
                          <a:cs typeface="Arial" panose="020B0604020202020204" pitchFamily="34" charset="0"/>
                        </a:rPr>
                        <a:t>(SODG</a:t>
                      </a:r>
                      <a:r>
                        <a:rPr lang="en-US" sz="10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a:t>
                      </a:r>
                    </a:p>
                    <a:p>
                      <a:pPr marL="171450" lvl="0" indent="-171450">
                        <a:buFont typeface="Arial" panose="020B0604020202020204" pitchFamily="34" charset="0"/>
                        <a:buChar char="•"/>
                      </a:pPr>
                      <a:r>
                        <a:rPr lang="en-US" sz="1000" b="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Distribution connected but less than 10 MW</a:t>
                      </a:r>
                    </a:p>
                    <a:p>
                      <a:pPr marL="171450" lvl="0" indent="-171450">
                        <a:buFont typeface="Arial" panose="020B0604020202020204" pitchFamily="34" charset="0"/>
                        <a:buChar char="•"/>
                      </a:pPr>
                      <a:r>
                        <a:rPr lang="en-US" sz="1000" b="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Registered with </a:t>
                      </a:r>
                      <a:r>
                        <a:rPr lang="en-US" sz="1000" b="0" dirty="0" smtClean="0">
                          <a:solidFill>
                            <a:schemeClr val="tx1"/>
                          </a:solidFill>
                          <a:effectLst/>
                          <a:latin typeface="Arial" panose="020B0604020202020204" pitchFamily="34" charset="0"/>
                          <a:ea typeface="Times New Roman" panose="02020603050405020304" pitchFamily="18" charset="0"/>
                          <a:cs typeface="Arial" panose="020B0604020202020204" pitchFamily="34" charset="0"/>
                        </a:rPr>
                        <a:t>ERCOT as SOG</a:t>
                      </a:r>
                      <a:endParaRPr lang="en-US" sz="1000" b="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171450" lvl="0" indent="-171450">
                        <a:buFont typeface="Arial" panose="020B0604020202020204" pitchFamily="34" charset="0"/>
                        <a:buChar char="•"/>
                      </a:pPr>
                      <a:r>
                        <a:rPr lang="en-US" sz="1000" b="0" dirty="0" smtClean="0">
                          <a:solidFill>
                            <a:schemeClr val="tx1"/>
                          </a:solidFill>
                          <a:effectLst/>
                          <a:latin typeface="Arial" panose="020B0604020202020204" pitchFamily="34" charset="0"/>
                          <a:ea typeface="Times New Roman" panose="02020603050405020304" pitchFamily="18" charset="0"/>
                          <a:cs typeface="Arial" panose="020B0604020202020204" pitchFamily="34" charset="0"/>
                        </a:rPr>
                        <a:t>Settled</a:t>
                      </a:r>
                      <a:r>
                        <a:rPr lang="en-US" sz="1000" b="0" baseline="0" dirty="0" smtClean="0">
                          <a:solidFill>
                            <a:schemeClr val="tx1"/>
                          </a:solidFill>
                          <a:effectLst/>
                          <a:latin typeface="Arial" panose="020B0604020202020204" pitchFamily="34" charset="0"/>
                          <a:ea typeface="Times New Roman" panose="02020603050405020304" pitchFamily="18" charset="0"/>
                          <a:cs typeface="Arial" panose="020B0604020202020204" pitchFamily="34" charset="0"/>
                        </a:rPr>
                        <a:t> for exported e</a:t>
                      </a:r>
                      <a:r>
                        <a:rPr lang="en-US" sz="1000" b="0" dirty="0" smtClean="0">
                          <a:solidFill>
                            <a:schemeClr val="tx1"/>
                          </a:solidFill>
                          <a:effectLst/>
                          <a:latin typeface="Arial" panose="020B0604020202020204" pitchFamily="34" charset="0"/>
                          <a:ea typeface="Times New Roman" panose="02020603050405020304" pitchFamily="18" charset="0"/>
                          <a:cs typeface="Arial" panose="020B0604020202020204" pitchFamily="34" charset="0"/>
                        </a:rPr>
                        <a:t>nergy </a:t>
                      </a:r>
                      <a:r>
                        <a:rPr lang="en-US" sz="1000" b="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only </a:t>
                      </a:r>
                      <a:endParaRPr lang="en-US" sz="1000" b="0" dirty="0" smtClean="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457200" lvl="1" indent="-222250">
                        <a:buFont typeface="Courier New" panose="02070309020205020404" pitchFamily="49" charset="0"/>
                        <a:buChar char="o"/>
                      </a:pPr>
                      <a:r>
                        <a:rPr lang="en-US" sz="1000" b="0" dirty="0" smtClean="0">
                          <a:solidFill>
                            <a:schemeClr val="tx1"/>
                          </a:solidFill>
                          <a:effectLst/>
                          <a:latin typeface="Arial" panose="020B0604020202020204" pitchFamily="34" charset="0"/>
                          <a:cs typeface="Arial" panose="020B0604020202020204" pitchFamily="34" charset="0"/>
                        </a:rPr>
                        <a:t>Intermittent </a:t>
                      </a:r>
                      <a:r>
                        <a:rPr lang="en-US" sz="1000" b="0" dirty="0">
                          <a:solidFill>
                            <a:schemeClr val="tx1"/>
                          </a:solidFill>
                          <a:effectLst/>
                          <a:latin typeface="Arial" panose="020B0604020202020204" pitchFamily="34" charset="0"/>
                          <a:cs typeface="Arial" panose="020B0604020202020204" pitchFamily="34" charset="0"/>
                        </a:rPr>
                        <a:t>sources will typically export based on fuel </a:t>
                      </a:r>
                      <a:r>
                        <a:rPr lang="en-US" sz="1000" b="0" dirty="0" smtClean="0">
                          <a:solidFill>
                            <a:schemeClr val="tx1"/>
                          </a:solidFill>
                          <a:effectLst/>
                          <a:latin typeface="Arial" panose="020B0604020202020204" pitchFamily="34" charset="0"/>
                          <a:cs typeface="Arial" panose="020B0604020202020204" pitchFamily="34" charset="0"/>
                        </a:rPr>
                        <a:t>availability.</a:t>
                      </a:r>
                      <a:endParaRPr lang="en-US" sz="1000" b="0" dirty="0">
                        <a:solidFill>
                          <a:schemeClr val="tx1"/>
                        </a:solidFill>
                        <a:effectLst/>
                        <a:latin typeface="Arial" panose="020B0604020202020204" pitchFamily="34" charset="0"/>
                        <a:cs typeface="Arial" panose="020B0604020202020204" pitchFamily="34" charset="0"/>
                      </a:endParaRPr>
                    </a:p>
                    <a:p>
                      <a:pPr marL="457200" lvl="1" indent="-222250">
                        <a:buFont typeface="Courier New" panose="02070309020205020404" pitchFamily="49" charset="0"/>
                        <a:buChar char="o"/>
                      </a:pPr>
                      <a:r>
                        <a:rPr lang="en-US" sz="1000" b="0" dirty="0" smtClean="0">
                          <a:solidFill>
                            <a:schemeClr val="tx1"/>
                          </a:solidFill>
                          <a:effectLst/>
                          <a:latin typeface="Arial" panose="020B0604020202020204" pitchFamily="34" charset="0"/>
                          <a:cs typeface="Arial" panose="020B0604020202020204" pitchFamily="34" charset="0"/>
                        </a:rPr>
                        <a:t>Self-dispatched </a:t>
                      </a:r>
                      <a:r>
                        <a:rPr lang="en-US" sz="1000" b="0" dirty="0">
                          <a:solidFill>
                            <a:schemeClr val="tx1"/>
                          </a:solidFill>
                          <a:effectLst/>
                          <a:latin typeface="Arial" panose="020B0604020202020204" pitchFamily="34" charset="0"/>
                          <a:cs typeface="Arial" panose="020B0604020202020204" pitchFamily="34" charset="0"/>
                        </a:rPr>
                        <a:t>may choose to export based </a:t>
                      </a:r>
                      <a:r>
                        <a:rPr lang="en-US" sz="1000" b="0" dirty="0" smtClean="0">
                          <a:solidFill>
                            <a:schemeClr val="tx1"/>
                          </a:solidFill>
                          <a:effectLst/>
                          <a:latin typeface="Arial" panose="020B0604020202020204" pitchFamily="34" charset="0"/>
                          <a:cs typeface="Arial" panose="020B0604020202020204" pitchFamily="34" charset="0"/>
                        </a:rPr>
                        <a:t>on </a:t>
                      </a:r>
                      <a:r>
                        <a:rPr lang="en-US" sz="1000" b="0" dirty="0">
                          <a:solidFill>
                            <a:schemeClr val="tx1"/>
                          </a:solidFill>
                          <a:effectLst/>
                          <a:latin typeface="Arial" panose="020B0604020202020204" pitchFamily="34" charset="0"/>
                          <a:cs typeface="Arial" panose="020B0604020202020204" pitchFamily="34" charset="0"/>
                        </a:rPr>
                        <a:t>prices</a:t>
                      </a:r>
                    </a:p>
                    <a:p>
                      <a:pPr marL="171450" lvl="0" indent="-171450">
                        <a:buFont typeface="Arial" panose="020B0604020202020204" pitchFamily="34" charset="0"/>
                        <a:buChar char="•"/>
                      </a:pPr>
                      <a:r>
                        <a:rPr lang="en-US" sz="1000" b="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Mapped in ERCOT systems</a:t>
                      </a:r>
                    </a:p>
                    <a:p>
                      <a:pPr marL="457200" lvl="1" indent="-222250">
                        <a:buFont typeface="Courier New" panose="02070309020205020404" pitchFamily="49" charset="0"/>
                        <a:buChar char="o"/>
                      </a:pPr>
                      <a:r>
                        <a:rPr lang="en-US" sz="1000" b="0" dirty="0">
                          <a:solidFill>
                            <a:schemeClr val="tx1"/>
                          </a:solidFill>
                          <a:effectLst/>
                          <a:latin typeface="Arial" panose="020B0604020202020204" pitchFamily="34" charset="0"/>
                          <a:cs typeface="Arial" panose="020B0604020202020204" pitchFamily="34" charset="0"/>
                        </a:rPr>
                        <a:t>Not scheduled/dispatchable</a:t>
                      </a:r>
                    </a:p>
                    <a:p>
                      <a:pPr marL="457200" lvl="1" indent="-222250">
                        <a:buFont typeface="Courier New" panose="02070309020205020404" pitchFamily="49" charset="0"/>
                        <a:buChar char="o"/>
                      </a:pPr>
                      <a:r>
                        <a:rPr lang="en-US" sz="1000" b="0" dirty="0" smtClean="0">
                          <a:solidFill>
                            <a:schemeClr val="tx1"/>
                          </a:solidFill>
                          <a:effectLst/>
                          <a:latin typeface="Arial" panose="020B0604020202020204" pitchFamily="34" charset="0"/>
                          <a:cs typeface="Arial" panose="020B0604020202020204" pitchFamily="34" charset="0"/>
                        </a:rPr>
                        <a:t>Telemetry</a:t>
                      </a:r>
                      <a:r>
                        <a:rPr lang="en-US" sz="1000" b="0" baseline="0" dirty="0" smtClean="0">
                          <a:solidFill>
                            <a:schemeClr val="tx1"/>
                          </a:solidFill>
                          <a:effectLst/>
                          <a:latin typeface="Arial" panose="020B0604020202020204" pitchFamily="34" charset="0"/>
                          <a:cs typeface="Arial" panose="020B0604020202020204" pitchFamily="34" charset="0"/>
                        </a:rPr>
                        <a:t> not required</a:t>
                      </a:r>
                      <a:r>
                        <a:rPr lang="en-US" sz="1000" b="0" dirty="0" smtClean="0">
                          <a:solidFill>
                            <a:schemeClr val="tx1"/>
                          </a:solidFill>
                          <a:effectLst/>
                          <a:latin typeface="Arial" panose="020B0604020202020204" pitchFamily="34" charset="0"/>
                          <a:ea typeface="Times New Roman" panose="02020603050405020304" pitchFamily="18" charset="0"/>
                          <a:cs typeface="Arial" panose="020B0604020202020204" pitchFamily="34" charset="0"/>
                        </a:rPr>
                        <a:t> </a:t>
                      </a:r>
                      <a:endParaRPr lang="en-US" sz="1000" b="0" dirty="0" smtClean="0">
                        <a:solidFill>
                          <a:schemeClr val="tx1"/>
                        </a:solidFill>
                        <a:effectLst/>
                        <a:latin typeface="Arial" panose="020B0604020202020204" pitchFamily="34" charset="0"/>
                        <a:cs typeface="Arial" panose="020B0604020202020204" pitchFamily="34" charset="0"/>
                      </a:endParaRPr>
                    </a:p>
                    <a:p>
                      <a:pPr marL="0" marR="0" lvl="0" indent="0" algn="ctr" defTabSz="914400" rtl="0" eaLnBrk="1" fontAlgn="auto" latinLnBrk="0" hangingPunct="1">
                        <a:lnSpc>
                          <a:spcPct val="100000"/>
                        </a:lnSpc>
                        <a:spcBef>
                          <a:spcPts val="0"/>
                        </a:spcBef>
                        <a:spcAft>
                          <a:spcPts val="0"/>
                        </a:spcAft>
                        <a:buClrTx/>
                        <a:buSzTx/>
                        <a:buFont typeface="Times New Roman" panose="02020603050405020304" pitchFamily="18" charset="0"/>
                        <a:buNone/>
                        <a:tabLst/>
                        <a:defRPr/>
                      </a:pPr>
                      <a:endParaRPr kumimoji="0" lang="en-US" sz="1000" b="0" i="0" u="sng" strike="noStrike" kern="1200" cap="none" spc="0" normalizeH="0" baseline="0" noProof="0" dirty="0" smtClean="0">
                        <a:ln>
                          <a:noFill/>
                        </a:ln>
                        <a:solidFill>
                          <a:srgbClr val="7030A0"/>
                        </a:solidFill>
                        <a:effectLst/>
                        <a:uLnTx/>
                        <a:uFillTx/>
                        <a:latin typeface="Arial" panose="020B0604020202020204" pitchFamily="34" charset="0"/>
                        <a:ea typeface="Times New Roman" panose="02020603050405020304" pitchFamily="18" charset="0"/>
                        <a:cs typeface="Arial" panose="020B0604020202020204" pitchFamily="34" charset="0"/>
                      </a:endParaRPr>
                    </a:p>
                    <a:p>
                      <a:pPr marL="0" marR="0" lvl="0" indent="0" algn="ctr" defTabSz="914400" rtl="0" eaLnBrk="1" fontAlgn="auto" latinLnBrk="0" hangingPunct="1">
                        <a:lnSpc>
                          <a:spcPct val="100000"/>
                        </a:lnSpc>
                        <a:spcBef>
                          <a:spcPts val="0"/>
                        </a:spcBef>
                        <a:spcAft>
                          <a:spcPts val="0"/>
                        </a:spcAft>
                        <a:buClrTx/>
                        <a:buSzTx/>
                        <a:buFont typeface="Times New Roman" panose="02020603050405020304" pitchFamily="18" charset="0"/>
                        <a:buNone/>
                        <a:tabLst/>
                        <a:defRPr/>
                      </a:pPr>
                      <a:endParaRPr kumimoji="0" lang="en-US" sz="1000" b="0" i="0" u="sng" strike="noStrike" kern="1200" cap="none" spc="0" normalizeH="0" baseline="0" noProof="0" dirty="0" smtClean="0">
                        <a:ln>
                          <a:noFill/>
                        </a:ln>
                        <a:solidFill>
                          <a:srgbClr val="7030A0"/>
                        </a:solidFill>
                        <a:effectLst/>
                        <a:uLnTx/>
                        <a:uFillTx/>
                        <a:latin typeface="Arial" panose="020B0604020202020204" pitchFamily="34" charset="0"/>
                        <a:ea typeface="Times New Roman" panose="02020603050405020304" pitchFamily="18" charset="0"/>
                        <a:cs typeface="Arial" panose="020B0604020202020204" pitchFamily="34" charset="0"/>
                      </a:endParaRPr>
                    </a:p>
                    <a:p>
                      <a:pPr marL="0" marR="0" lvl="0" indent="0" algn="ctr" defTabSz="914400" rtl="0" eaLnBrk="1" fontAlgn="auto" latinLnBrk="0" hangingPunct="1">
                        <a:lnSpc>
                          <a:spcPct val="100000"/>
                        </a:lnSpc>
                        <a:spcBef>
                          <a:spcPts val="0"/>
                        </a:spcBef>
                        <a:spcAft>
                          <a:spcPts val="0"/>
                        </a:spcAft>
                        <a:buClrTx/>
                        <a:buSzTx/>
                        <a:buFont typeface="Times New Roman" panose="02020603050405020304" pitchFamily="18" charset="0"/>
                        <a:buNone/>
                        <a:tabLst/>
                        <a:defRPr/>
                      </a:pPr>
                      <a:r>
                        <a:rPr kumimoji="0" lang="en-US" sz="1000" b="0" i="0" u="sng" strike="noStrike" kern="1200" cap="none" spc="0" normalizeH="0" baseline="0" noProof="0" dirty="0" smtClean="0">
                          <a:ln>
                            <a:noFill/>
                          </a:ln>
                          <a:solidFill>
                            <a:srgbClr val="7030A0"/>
                          </a:solidFill>
                          <a:effectLst/>
                          <a:uLnTx/>
                          <a:uFillTx/>
                          <a:latin typeface="Arial" panose="020B0604020202020204" pitchFamily="34" charset="0"/>
                          <a:ea typeface="Times New Roman" panose="02020603050405020304" pitchFamily="18" charset="0"/>
                          <a:cs typeface="Arial" panose="020B0604020202020204" pitchFamily="34" charset="0"/>
                        </a:rPr>
                        <a:t>V</a:t>
                      </a:r>
                    </a:p>
                    <a:p>
                      <a:pPr marL="457200" lvl="1" indent="0">
                        <a:buFont typeface="Courier New" panose="02070309020205020404" pitchFamily="49" charset="0"/>
                        <a:buNone/>
                      </a:pPr>
                      <a:endParaRPr lang="en-US" sz="1000" b="0" dirty="0" smtClean="0">
                        <a:solidFill>
                          <a:schemeClr val="tx1"/>
                        </a:solidFill>
                        <a:effectLst/>
                        <a:latin typeface="Arial" panose="020B0604020202020204" pitchFamily="34" charset="0"/>
                        <a:cs typeface="Arial" panose="020B0604020202020204" pitchFamily="34" charset="0"/>
                      </a:endParaRPr>
                    </a:p>
                  </a:txBody>
                  <a:tcPr marL="27665" marR="276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spcBef>
                          <a:spcPts val="0"/>
                        </a:spcBef>
                        <a:spcAft>
                          <a:spcPts val="0"/>
                        </a:spcAft>
                      </a:pPr>
                      <a:r>
                        <a:rPr lang="en-US" sz="1000" b="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1000" b="1" dirty="0" smtClean="0">
                          <a:solidFill>
                            <a:schemeClr val="tx1"/>
                          </a:solidFill>
                          <a:effectLst/>
                          <a:latin typeface="Arial" panose="020B0604020202020204" pitchFamily="34" charset="0"/>
                          <a:ea typeface="Calibri" panose="020F0502020204030204" pitchFamily="34" charset="0"/>
                          <a:cs typeface="Arial" panose="020B0604020202020204" pitchFamily="34" charset="0"/>
                        </a:rPr>
                        <a:t>Unregistered Distribution Self-Generator (UDSG)</a:t>
                      </a:r>
                    </a:p>
                    <a:p>
                      <a:pPr marL="280988" marR="0" indent="-222250">
                        <a:spcBef>
                          <a:spcPts val="0"/>
                        </a:spcBef>
                        <a:spcAft>
                          <a:spcPts val="0"/>
                        </a:spcAft>
                        <a:buFont typeface="Arial" panose="020B0604020202020204" pitchFamily="34" charset="0"/>
                        <a:buChar char="•"/>
                      </a:pPr>
                      <a:r>
                        <a:rPr lang="en-US" sz="1000" b="0" dirty="0" smtClean="0">
                          <a:solidFill>
                            <a:schemeClr val="tx1"/>
                          </a:solidFill>
                          <a:effectLst/>
                          <a:latin typeface="Arial" panose="020B0604020202020204" pitchFamily="34" charset="0"/>
                          <a:ea typeface="Calibri" panose="020F0502020204030204" pitchFamily="34" charset="0"/>
                          <a:cs typeface="Arial" panose="020B0604020202020204" pitchFamily="34" charset="0"/>
                        </a:rPr>
                        <a:t>Distributed generation greater than 1 MW co-located with larger load, but smaller than minimum facility load.</a:t>
                      </a:r>
                    </a:p>
                    <a:p>
                      <a:pPr marL="280988" marR="0" indent="-222250">
                        <a:spcBef>
                          <a:spcPts val="0"/>
                        </a:spcBef>
                        <a:spcAft>
                          <a:spcPts val="0"/>
                        </a:spcAft>
                        <a:buFont typeface="Arial" panose="020B0604020202020204" pitchFamily="34" charset="0"/>
                        <a:buChar char="•"/>
                      </a:pPr>
                      <a:r>
                        <a:rPr lang="en-US" sz="1000" b="0" dirty="0" smtClean="0">
                          <a:solidFill>
                            <a:schemeClr val="tx1"/>
                          </a:solidFill>
                          <a:effectLst/>
                          <a:latin typeface="Arial" panose="020B0604020202020204" pitchFamily="34" charset="0"/>
                          <a:ea typeface="Calibri" panose="020F0502020204030204" pitchFamily="34" charset="0"/>
                          <a:cs typeface="Arial" panose="020B0604020202020204" pitchFamily="34" charset="0"/>
                        </a:rPr>
                        <a:t>Registered with PUC as a Self-Generator but not registered with ERCOT</a:t>
                      </a:r>
                    </a:p>
                    <a:p>
                      <a:pPr marL="280988" marR="0" indent="-222250">
                        <a:spcBef>
                          <a:spcPts val="0"/>
                        </a:spcBef>
                        <a:spcAft>
                          <a:spcPts val="0"/>
                        </a:spcAft>
                        <a:buFont typeface="Arial" panose="020B0604020202020204" pitchFamily="34" charset="0"/>
                        <a:buChar char="•"/>
                      </a:pPr>
                      <a:r>
                        <a:rPr lang="en-US" sz="1000" b="0" dirty="0" smtClean="0">
                          <a:solidFill>
                            <a:schemeClr val="tx1"/>
                          </a:solidFill>
                          <a:effectLst/>
                          <a:latin typeface="Arial" panose="020B0604020202020204" pitchFamily="34" charset="0"/>
                          <a:ea typeface="Calibri" panose="020F0502020204030204" pitchFamily="34" charset="0"/>
                          <a:cs typeface="Arial" panose="020B0604020202020204" pitchFamily="34" charset="0"/>
                        </a:rPr>
                        <a:t>May not export—otherwise must register with ERCOT as SODG.</a:t>
                      </a:r>
                    </a:p>
                    <a:p>
                      <a:pPr marL="280988" marR="0" indent="-222250">
                        <a:spcBef>
                          <a:spcPts val="0"/>
                        </a:spcBef>
                        <a:spcAft>
                          <a:spcPts val="0"/>
                        </a:spcAft>
                        <a:buFont typeface="Arial" panose="020B0604020202020204" pitchFamily="34" charset="0"/>
                        <a:buChar char="•"/>
                      </a:pPr>
                      <a:r>
                        <a:rPr lang="en-US" sz="1000" b="0" dirty="0" smtClean="0">
                          <a:solidFill>
                            <a:schemeClr val="tx1"/>
                          </a:solidFill>
                          <a:effectLst/>
                          <a:latin typeface="Arial" panose="020B0604020202020204" pitchFamily="34" charset="0"/>
                          <a:ea typeface="Calibri" panose="020F0502020204030204" pitchFamily="34" charset="0"/>
                          <a:cs typeface="Arial" panose="020B0604020202020204" pitchFamily="34" charset="0"/>
                        </a:rPr>
                        <a:t>Neither Mapped nor modeled in ERCOT systems </a:t>
                      </a:r>
                    </a:p>
                    <a:p>
                      <a:pPr marL="457200" marR="0" lvl="1" indent="-222250">
                        <a:spcBef>
                          <a:spcPts val="0"/>
                        </a:spcBef>
                        <a:spcAft>
                          <a:spcPts val="0"/>
                        </a:spcAft>
                        <a:buFont typeface="Courier New" panose="02070309020205020404" pitchFamily="49" charset="0"/>
                        <a:buChar char="o"/>
                      </a:pPr>
                      <a:r>
                        <a:rPr lang="en-US" sz="1000" b="0" dirty="0" smtClean="0">
                          <a:solidFill>
                            <a:schemeClr val="tx1"/>
                          </a:solidFill>
                          <a:effectLst/>
                          <a:latin typeface="Arial" panose="020B0604020202020204" pitchFamily="34" charset="0"/>
                          <a:ea typeface="Calibri" panose="020F0502020204030204" pitchFamily="34" charset="0"/>
                          <a:cs typeface="Arial" panose="020B0604020202020204" pitchFamily="34" charset="0"/>
                        </a:rPr>
                        <a:t>(future mapping?)</a:t>
                      </a:r>
                    </a:p>
                    <a:p>
                      <a:pPr marL="0" marR="0" indent="0">
                        <a:spcBef>
                          <a:spcPts val="0"/>
                        </a:spcBef>
                        <a:spcAft>
                          <a:spcPts val="0"/>
                        </a:spcAft>
                        <a:buFont typeface="Arial" panose="020B0604020202020204" pitchFamily="34" charset="0"/>
                        <a:buNone/>
                      </a:pPr>
                      <a:endParaRPr lang="en-US" sz="1000" b="0" dirty="0" smtClean="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0" marR="0" lvl="0" indent="0" algn="ctr" defTabSz="914400" rtl="0" eaLnBrk="1" fontAlgn="auto" latinLnBrk="0" hangingPunct="1">
                        <a:lnSpc>
                          <a:spcPct val="100000"/>
                        </a:lnSpc>
                        <a:spcBef>
                          <a:spcPts val="0"/>
                        </a:spcBef>
                        <a:spcAft>
                          <a:spcPts val="0"/>
                        </a:spcAft>
                        <a:buClrTx/>
                        <a:buSzTx/>
                        <a:buFont typeface="Times New Roman" panose="02020603050405020304" pitchFamily="18" charset="0"/>
                        <a:buNone/>
                        <a:tabLst/>
                        <a:defRPr/>
                      </a:pPr>
                      <a:r>
                        <a:rPr kumimoji="0" lang="en-US" sz="1000" b="0" i="0" u="sng" strike="noStrike" kern="1200" cap="none" spc="0" normalizeH="0" baseline="0" noProof="0" dirty="0" smtClean="0">
                          <a:ln>
                            <a:noFill/>
                          </a:ln>
                          <a:solidFill>
                            <a:srgbClr val="7030A0"/>
                          </a:solidFill>
                          <a:effectLst/>
                          <a:uLnTx/>
                          <a:uFillTx/>
                          <a:latin typeface="Arial" panose="020B0604020202020204" pitchFamily="34" charset="0"/>
                          <a:ea typeface="Times New Roman" panose="02020603050405020304" pitchFamily="18" charset="0"/>
                          <a:cs typeface="Arial" panose="020B0604020202020204" pitchFamily="34" charset="0"/>
                        </a:rPr>
                        <a:t>VI</a:t>
                      </a:r>
                    </a:p>
                    <a:p>
                      <a:pPr marL="171450" marR="0" indent="-171450">
                        <a:spcBef>
                          <a:spcPts val="0"/>
                        </a:spcBef>
                        <a:spcAft>
                          <a:spcPts val="0"/>
                        </a:spcAft>
                        <a:buFont typeface="Arial" panose="020B0604020202020204" pitchFamily="34" charset="0"/>
                        <a:buChar char="•"/>
                      </a:pPr>
                      <a:endParaRPr lang="en-US" sz="1000" b="0" dirty="0" smtClean="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0" marR="0" indent="0">
                        <a:spcBef>
                          <a:spcPts val="0"/>
                        </a:spcBef>
                        <a:spcAft>
                          <a:spcPts val="0"/>
                        </a:spcAft>
                        <a:buFont typeface="Arial" panose="020B0604020202020204" pitchFamily="34" charset="0"/>
                        <a:buNone/>
                      </a:pPr>
                      <a:r>
                        <a:rPr lang="en-US" sz="1000" b="0" dirty="0" smtClean="0">
                          <a:solidFill>
                            <a:schemeClr val="tx1"/>
                          </a:solidFill>
                          <a:effectLst/>
                          <a:latin typeface="Arial" panose="020B0604020202020204" pitchFamily="34" charset="0"/>
                          <a:ea typeface="Calibri" panose="020F0502020204030204" pitchFamily="34" charset="0"/>
                          <a:cs typeface="Arial" panose="020B0604020202020204" pitchFamily="34" charset="0"/>
                        </a:rPr>
                        <a:t>            </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gridSpan="2">
                  <a:txBody>
                    <a:bodyPr/>
                    <a:lstStyle/>
                    <a:p>
                      <a:pPr marL="0" marR="0">
                        <a:spcBef>
                          <a:spcPts val="0"/>
                        </a:spcBef>
                        <a:spcAft>
                          <a:spcPts val="0"/>
                        </a:spcAft>
                      </a:pPr>
                      <a:r>
                        <a:rPr lang="en-US" sz="1000" b="1" dirty="0">
                          <a:solidFill>
                            <a:srgbClr val="1F497D"/>
                          </a:solidFill>
                          <a:effectLst/>
                          <a:latin typeface="Arial" panose="020B0604020202020204" pitchFamily="34" charset="0"/>
                          <a:ea typeface="Calibri" panose="020F0502020204030204" pitchFamily="34" charset="0"/>
                          <a:cs typeface="Arial" panose="020B0604020202020204" pitchFamily="34" charset="0"/>
                        </a:rPr>
                        <a:t>  </a:t>
                      </a:r>
                      <a:r>
                        <a:rPr lang="en-US" sz="10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Unregistered </a:t>
                      </a:r>
                      <a:r>
                        <a:rPr lang="en-US" sz="1000" b="1" dirty="0" smtClean="0">
                          <a:solidFill>
                            <a:schemeClr val="tx1"/>
                          </a:solidFill>
                          <a:effectLst/>
                          <a:latin typeface="Arial" panose="020B0604020202020204" pitchFamily="34" charset="0"/>
                          <a:ea typeface="Calibri" panose="020F0502020204030204" pitchFamily="34" charset="0"/>
                          <a:cs typeface="Arial" panose="020B0604020202020204" pitchFamily="34" charset="0"/>
                        </a:rPr>
                        <a:t>Distributed Generator  </a:t>
                      </a:r>
                      <a:r>
                        <a:rPr lang="en-US" sz="1000" b="1" dirty="0">
                          <a:effectLst/>
                          <a:latin typeface="Arial" panose="020B0604020202020204" pitchFamily="34" charset="0"/>
                          <a:ea typeface="Calibri" panose="020F0502020204030204" pitchFamily="34" charset="0"/>
                          <a:cs typeface="Arial" panose="020B0604020202020204" pitchFamily="34" charset="0"/>
                        </a:rPr>
                        <a:t>(</a:t>
                      </a:r>
                      <a:r>
                        <a:rPr lang="en-US" sz="1000" b="1" dirty="0" smtClean="0">
                          <a:effectLst/>
                          <a:latin typeface="Arial" panose="020B0604020202020204" pitchFamily="34" charset="0"/>
                          <a:ea typeface="Calibri" panose="020F0502020204030204" pitchFamily="34" charset="0"/>
                          <a:cs typeface="Arial" panose="020B0604020202020204" pitchFamily="34" charset="0"/>
                        </a:rPr>
                        <a:t>UDG)</a:t>
                      </a:r>
                      <a:endParaRPr lang="en-US" sz="1000" dirty="0">
                        <a:effectLst/>
                        <a:latin typeface="Arial" panose="020B0604020202020204" pitchFamily="34" charset="0"/>
                        <a:ea typeface="Calibri" panose="020F0502020204030204" pitchFamily="34" charset="0"/>
                        <a:cs typeface="Arial" panose="020B0604020202020204" pitchFamily="34" charset="0"/>
                      </a:endParaRPr>
                    </a:p>
                    <a:p>
                      <a:pPr marL="280988" lvl="0" indent="-222250">
                        <a:buFont typeface="Arial" panose="020B0604020202020204" pitchFamily="34" charset="0"/>
                        <a:buChar char="•"/>
                      </a:pPr>
                      <a:r>
                        <a:rPr lang="en-US" sz="1000" dirty="0">
                          <a:effectLst/>
                          <a:latin typeface="Arial" panose="020B0604020202020204" pitchFamily="34" charset="0"/>
                          <a:ea typeface="Times New Roman" panose="02020603050405020304" pitchFamily="18" charset="0"/>
                          <a:cs typeface="Arial" panose="020B0604020202020204" pitchFamily="34" charset="0"/>
                        </a:rPr>
                        <a:t>Distribution </a:t>
                      </a:r>
                      <a:r>
                        <a:rPr lang="en-US" sz="10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connected less than 1 MW</a:t>
                      </a:r>
                    </a:p>
                    <a:p>
                      <a:pPr marL="280988" lvl="0" indent="-222250">
                        <a:buFont typeface="Arial" panose="020B0604020202020204" pitchFamily="34" charset="0"/>
                        <a:buChar char="•"/>
                      </a:pPr>
                      <a:r>
                        <a:rPr lang="en-US" sz="1000" dirty="0">
                          <a:effectLst/>
                          <a:latin typeface="Arial" panose="020B0604020202020204" pitchFamily="34" charset="0"/>
                          <a:ea typeface="Times New Roman" panose="02020603050405020304" pitchFamily="18" charset="0"/>
                          <a:cs typeface="Arial" panose="020B0604020202020204" pitchFamily="34" charset="0"/>
                        </a:rPr>
                        <a:t>No requirement for registration </a:t>
                      </a:r>
                    </a:p>
                    <a:p>
                      <a:pPr marL="515938" lvl="1" indent="-234950">
                        <a:buFont typeface="Courier New" panose="02070309020205020404" pitchFamily="49" charset="0"/>
                        <a:buChar char="o"/>
                      </a:pPr>
                      <a:r>
                        <a:rPr lang="en-US" sz="1000" dirty="0">
                          <a:effectLst/>
                          <a:latin typeface="Arial" panose="020B0604020202020204" pitchFamily="34" charset="0"/>
                          <a:cs typeface="Arial" panose="020B0604020202020204" pitchFamily="34" charset="0"/>
                        </a:rPr>
                        <a:t>Reported by DSP </a:t>
                      </a:r>
                      <a:r>
                        <a:rPr lang="en-US" sz="1000" dirty="0" smtClean="0">
                          <a:effectLst/>
                          <a:latin typeface="Arial" panose="020B0604020202020204" pitchFamily="34" charset="0"/>
                          <a:cs typeface="Arial" panose="020B0604020202020204" pitchFamily="34" charset="0"/>
                        </a:rPr>
                        <a:t>per </a:t>
                      </a:r>
                      <a:r>
                        <a:rPr lang="en-US" sz="1000" dirty="0">
                          <a:effectLst/>
                          <a:latin typeface="Arial" panose="020B0604020202020204" pitchFamily="34" charset="0"/>
                          <a:cs typeface="Arial" panose="020B0604020202020204" pitchFamily="34" charset="0"/>
                        </a:rPr>
                        <a:t>PUCT 25.211(n)  (competitive choice)</a:t>
                      </a:r>
                    </a:p>
                    <a:p>
                      <a:pPr marL="515938" lvl="1" indent="-234950">
                        <a:buFont typeface="Courier New" panose="02070309020205020404" pitchFamily="49" charset="0"/>
                        <a:buChar char="o"/>
                      </a:pPr>
                      <a:r>
                        <a:rPr lang="en-US" sz="1000" dirty="0">
                          <a:effectLst/>
                          <a:latin typeface="Arial" panose="020B0604020202020204" pitchFamily="34" charset="0"/>
                          <a:cs typeface="Arial" panose="020B0604020202020204" pitchFamily="34" charset="0"/>
                        </a:rPr>
                        <a:t>Reported by NOIEs per ERCOT protocol 10.2.2.1.b(ii) for 50kW -1 MW </a:t>
                      </a:r>
                    </a:p>
                    <a:p>
                      <a:pPr marL="515938" lvl="1" indent="-234950">
                        <a:buFont typeface="Courier New" panose="02070309020205020404" pitchFamily="49" charset="0"/>
                        <a:buChar char="o"/>
                      </a:pPr>
                      <a:r>
                        <a:rPr lang="en-US" sz="1000" dirty="0">
                          <a:solidFill>
                            <a:schemeClr val="tx1"/>
                          </a:solidFill>
                          <a:effectLst/>
                          <a:latin typeface="Arial" panose="020B0604020202020204" pitchFamily="34" charset="0"/>
                          <a:cs typeface="Arial" panose="020B0604020202020204" pitchFamily="34" charset="0"/>
                        </a:rPr>
                        <a:t>Not reported by NOIEs for &lt;50kW</a:t>
                      </a:r>
                    </a:p>
                    <a:p>
                      <a:pPr marL="280988" lvl="0" indent="-222250">
                        <a:buFont typeface="Arial" panose="020B0604020202020204" pitchFamily="34" charset="0"/>
                        <a:buChar char="•"/>
                      </a:pPr>
                      <a:r>
                        <a:rPr lang="en-US" sz="10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Neither Mapped nor modeled in ERCOT systems  </a:t>
                      </a:r>
                      <a:endParaRPr lang="en-US" sz="1000" dirty="0" smtClean="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457200" lvl="1" indent="-176212">
                        <a:buFont typeface="Arial" panose="020B0604020202020204" pitchFamily="34" charset="0"/>
                        <a:buChar char="•"/>
                      </a:pPr>
                      <a:r>
                        <a:rPr lang="en-US" sz="1000" dirty="0" smtClean="0">
                          <a:effectLst/>
                          <a:latin typeface="Arial" panose="020B0604020202020204" pitchFamily="34" charset="0"/>
                          <a:ea typeface="Times New Roman" panose="02020603050405020304" pitchFamily="18" charset="0"/>
                          <a:cs typeface="Arial" panose="020B0604020202020204" pitchFamily="34" charset="0"/>
                        </a:rPr>
                        <a:t>ERCOT settles</a:t>
                      </a:r>
                      <a:r>
                        <a:rPr lang="en-US" sz="1000" baseline="0" dirty="0" smtClean="0">
                          <a:effectLst/>
                          <a:latin typeface="Arial" panose="020B0604020202020204" pitchFamily="34" charset="0"/>
                          <a:ea typeface="Times New Roman" panose="02020603050405020304" pitchFamily="18" charset="0"/>
                          <a:cs typeface="Arial" panose="020B0604020202020204" pitchFamily="34" charset="0"/>
                        </a:rPr>
                        <a:t> as negative load in competitive choice areas once meter configuration updated to DG</a:t>
                      </a:r>
                    </a:p>
                    <a:p>
                      <a:pPr marL="58738" lvl="0" indent="0">
                        <a:buFont typeface="Arial" panose="020B0604020202020204" pitchFamily="34" charset="0"/>
                        <a:buNone/>
                      </a:pPr>
                      <a:r>
                        <a:rPr lang="en-US" sz="1000" baseline="0" dirty="0" smtClean="0">
                          <a:effectLst/>
                          <a:latin typeface="Arial" panose="020B0604020202020204" pitchFamily="34" charset="0"/>
                          <a:ea typeface="Times New Roman" panose="02020603050405020304" pitchFamily="18" charset="0"/>
                          <a:cs typeface="Arial" panose="020B0604020202020204" pitchFamily="34" charset="0"/>
                        </a:rPr>
                        <a:t>.</a:t>
                      </a:r>
                      <a:endParaRPr lang="en-US" sz="1000" dirty="0" smtClean="0">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ctr" defTabSz="914400" rtl="0" eaLnBrk="1" fontAlgn="auto" latinLnBrk="0" hangingPunct="1">
                        <a:lnSpc>
                          <a:spcPct val="100000"/>
                        </a:lnSpc>
                        <a:spcBef>
                          <a:spcPts val="0"/>
                        </a:spcBef>
                        <a:spcAft>
                          <a:spcPts val="0"/>
                        </a:spcAft>
                        <a:buClrTx/>
                        <a:buSzTx/>
                        <a:buFont typeface="Times New Roman" panose="02020603050405020304" pitchFamily="18" charset="0"/>
                        <a:buNone/>
                        <a:tabLst/>
                        <a:defRPr/>
                      </a:pPr>
                      <a:endParaRPr kumimoji="0" lang="en-US" sz="1000" b="0" i="0" u="sng" strike="noStrike" kern="1200" cap="none" spc="0" normalizeH="0" baseline="0" noProof="0" dirty="0" smtClean="0">
                        <a:ln>
                          <a:noFill/>
                        </a:ln>
                        <a:solidFill>
                          <a:srgbClr val="7030A0"/>
                        </a:solidFill>
                        <a:effectLst/>
                        <a:uLnTx/>
                        <a:uFillTx/>
                        <a:latin typeface="Arial" panose="020B0604020202020204" pitchFamily="34" charset="0"/>
                        <a:ea typeface="Times New Roman" panose="02020603050405020304" pitchFamily="18" charset="0"/>
                        <a:cs typeface="Arial" panose="020B0604020202020204" pitchFamily="34" charset="0"/>
                      </a:endParaRPr>
                    </a:p>
                    <a:p>
                      <a:pPr marL="0" marR="0" lvl="0" indent="0" algn="ctr" defTabSz="914400" rtl="0" eaLnBrk="1" fontAlgn="auto" latinLnBrk="0" hangingPunct="1">
                        <a:lnSpc>
                          <a:spcPct val="100000"/>
                        </a:lnSpc>
                        <a:spcBef>
                          <a:spcPts val="0"/>
                        </a:spcBef>
                        <a:spcAft>
                          <a:spcPts val="0"/>
                        </a:spcAft>
                        <a:buClrTx/>
                        <a:buSzTx/>
                        <a:buFont typeface="Times New Roman" panose="02020603050405020304" pitchFamily="18" charset="0"/>
                        <a:buNone/>
                        <a:tabLst/>
                        <a:defRPr/>
                      </a:pPr>
                      <a:r>
                        <a:rPr kumimoji="0" lang="en-US" sz="1000" b="0" i="0" u="sng" strike="noStrike" kern="1200" cap="none" spc="0" normalizeH="0" baseline="0" noProof="0" dirty="0" smtClean="0">
                          <a:ln>
                            <a:noFill/>
                          </a:ln>
                          <a:solidFill>
                            <a:srgbClr val="7030A0"/>
                          </a:solidFill>
                          <a:effectLst/>
                          <a:uLnTx/>
                          <a:uFillTx/>
                          <a:latin typeface="Arial" panose="020B0604020202020204" pitchFamily="34" charset="0"/>
                          <a:ea typeface="Times New Roman" panose="02020603050405020304" pitchFamily="18" charset="0"/>
                          <a:cs typeface="Arial" panose="020B0604020202020204" pitchFamily="34" charset="0"/>
                        </a:rPr>
                        <a:t>VII</a:t>
                      </a:r>
                      <a:endParaRPr lang="en-US" sz="1000" dirty="0" smtClean="0">
                        <a:effectLst/>
                        <a:latin typeface="Arial" panose="020B0604020202020204" pitchFamily="34" charset="0"/>
                        <a:ea typeface="Times New Roman" panose="02020603050405020304" pitchFamily="18" charset="0"/>
                        <a:cs typeface="Arial" panose="020B060402020202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r>
              <a:tr h="269394">
                <a:tc>
                  <a:txBody>
                    <a:bodyPr/>
                    <a:lstStyle/>
                    <a:p>
                      <a:endParaRPr lang="en-US" sz="900" dirty="0">
                        <a:effectLst/>
                        <a:latin typeface="Arial" panose="020B0604020202020204" pitchFamily="34" charset="0"/>
                        <a:cs typeface="Arial" panose="020B0604020202020204" pitchFamily="34" charset="0"/>
                      </a:endParaRPr>
                    </a:p>
                  </a:txBody>
                  <a:tcPr marL="0" marR="0" marT="0" marB="0" anchor="ctr">
                    <a:lnL>
                      <a:noFill/>
                    </a:lnL>
                    <a:lnR>
                      <a:noFill/>
                    </a:lnR>
                    <a:lnT w="12700" cap="flat" cmpd="sng" algn="ctr">
                      <a:noFill/>
                      <a:prstDash val="solid"/>
                      <a:round/>
                      <a:headEnd type="none" w="med" len="med"/>
                      <a:tailEnd type="none" w="med" len="med"/>
                    </a:lnT>
                    <a:lnB>
                      <a:noFill/>
                    </a:lnB>
                  </a:tcPr>
                </a:tc>
                <a:tc>
                  <a:txBody>
                    <a:bodyPr/>
                    <a:lstStyle/>
                    <a:p>
                      <a:endParaRPr lang="en-US" sz="2000">
                        <a:latin typeface="Arial" panose="020B0604020202020204" pitchFamily="34" charset="0"/>
                        <a:cs typeface="Arial" panose="020B0604020202020204" pitchFamily="34" charset="0"/>
                      </a:endParaRPr>
                    </a:p>
                  </a:txBody>
                  <a:tcPr marL="0" marR="0" marT="0" marB="0" anchor="ctr">
                    <a:lnL>
                      <a:noFill/>
                    </a:lnL>
                    <a:lnR>
                      <a:noFill/>
                    </a:lnR>
                    <a:lnT w="12700" cap="flat" cmpd="sng" algn="ctr">
                      <a:noFill/>
                      <a:prstDash val="solid"/>
                      <a:round/>
                      <a:headEnd type="none" w="med" len="med"/>
                      <a:tailEnd type="none" w="med" len="med"/>
                    </a:lnT>
                    <a:lnB>
                      <a:noFill/>
                    </a:lnB>
                  </a:tcPr>
                </a:tc>
                <a:tc>
                  <a:txBody>
                    <a:bodyPr/>
                    <a:lstStyle/>
                    <a:p>
                      <a:endParaRPr lang="en-US" sz="2000" dirty="0">
                        <a:latin typeface="Arial" panose="020B0604020202020204" pitchFamily="34" charset="0"/>
                        <a:cs typeface="Arial" panose="020B0604020202020204" pitchFamily="34" charset="0"/>
                      </a:endParaRPr>
                    </a:p>
                  </a:txBody>
                  <a:tcPr marL="0" marR="0" marT="0" marB="0" anchor="ctr">
                    <a:lnL>
                      <a:noFill/>
                    </a:lnL>
                    <a:lnR>
                      <a:noFill/>
                    </a:lnR>
                    <a:lnT w="12700" cap="flat" cmpd="sng" algn="ctr">
                      <a:noFill/>
                      <a:prstDash val="solid"/>
                      <a:round/>
                      <a:headEnd type="none" w="med" len="med"/>
                      <a:tailEnd type="none" w="med" len="med"/>
                    </a:lnT>
                    <a:lnB>
                      <a:noFill/>
                    </a:lnB>
                  </a:tcPr>
                </a:tc>
                <a:tc>
                  <a:txBody>
                    <a:bodyPr/>
                    <a:lstStyle/>
                    <a:p>
                      <a:endParaRPr lang="en-US" sz="2000">
                        <a:latin typeface="Arial" panose="020B0604020202020204" pitchFamily="34" charset="0"/>
                        <a:cs typeface="Arial" panose="020B0604020202020204" pitchFamily="34" charset="0"/>
                      </a:endParaRPr>
                    </a:p>
                  </a:txBody>
                  <a:tcPr marL="0" marR="0" marT="0" marB="0" anchor="ctr">
                    <a:lnL>
                      <a:noFill/>
                    </a:lnL>
                    <a:lnR>
                      <a:noFill/>
                    </a:lnR>
                    <a:lnT w="12700" cap="flat" cmpd="sng" algn="ctr">
                      <a:noFill/>
                      <a:prstDash val="solid"/>
                      <a:round/>
                      <a:headEnd type="none" w="med" len="med"/>
                      <a:tailEnd type="none" w="med" len="med"/>
                    </a:lnT>
                    <a:lnB>
                      <a:noFill/>
                    </a:lnB>
                  </a:tcPr>
                </a:tc>
                <a:tc>
                  <a:txBody>
                    <a:bodyPr/>
                    <a:lstStyle/>
                    <a:p>
                      <a:endParaRPr lang="en-US"/>
                    </a:p>
                  </a:txBody>
                  <a:tcPr marL="0" marR="0" marT="0" marB="0" anchor="ctr">
                    <a:lnL>
                      <a:noFill/>
                    </a:lnL>
                    <a:lnR>
                      <a:noFill/>
                    </a:lnR>
                    <a:lnT w="12700" cap="flat" cmpd="sng" algn="ctr">
                      <a:noFill/>
                      <a:prstDash val="solid"/>
                      <a:round/>
                      <a:headEnd type="none" w="med" len="med"/>
                      <a:tailEnd type="none" w="med" len="med"/>
                    </a:lnT>
                    <a:lnB>
                      <a:noFill/>
                    </a:lnB>
                  </a:tcPr>
                </a:tc>
                <a:tc>
                  <a:txBody>
                    <a:bodyPr/>
                    <a:lstStyle/>
                    <a:p>
                      <a:endParaRPr lang="en-US" sz="2000" dirty="0">
                        <a:latin typeface="Arial" panose="020B0604020202020204" pitchFamily="34" charset="0"/>
                        <a:cs typeface="Arial" panose="020B0604020202020204" pitchFamily="34" charset="0"/>
                      </a:endParaRPr>
                    </a:p>
                  </a:txBody>
                  <a:tcPr marL="0" marR="0" marT="0" marB="0" anchor="ctr">
                    <a:lnL>
                      <a:noFill/>
                    </a:lnL>
                    <a:lnR>
                      <a:noFill/>
                    </a:lnR>
                    <a:lnT w="12700" cap="flat" cmpd="sng" algn="ctr">
                      <a:noFill/>
                      <a:prstDash val="solid"/>
                      <a:round/>
                      <a:headEnd type="none" w="med" len="med"/>
                      <a:tailEnd type="none" w="med" len="med"/>
                    </a:lnT>
                    <a:lnB>
                      <a:noFill/>
                    </a:lnB>
                  </a:tcPr>
                </a:tc>
              </a:tr>
            </a:tbl>
          </a:graphicData>
        </a:graphic>
      </p:graphicFrame>
      <p:sp>
        <p:nvSpPr>
          <p:cNvPr id="2" name="Slide Number Placeholder 1"/>
          <p:cNvSpPr>
            <a:spLocks noGrp="1"/>
          </p:cNvSpPr>
          <p:nvPr>
            <p:ph type="sldNum" sz="quarter" idx="4"/>
          </p:nvPr>
        </p:nvSpPr>
        <p:spPr/>
        <p:txBody>
          <a:bodyPr/>
          <a:lstStyle/>
          <a:p>
            <a:fld id="{1D93BD3E-1E9A-4970-A6F7-E7AC52762E0C}" type="slidenum">
              <a:rPr lang="en-US" smtClean="0">
                <a:solidFill>
                  <a:prstClr val="black">
                    <a:tint val="75000"/>
                  </a:prstClr>
                </a:solidFill>
              </a:rPr>
              <a:pPr/>
              <a:t>9</a:t>
            </a:fld>
            <a:endParaRPr lang="en-US">
              <a:solidFill>
                <a:prstClr val="black">
                  <a:tint val="75000"/>
                </a:prstClr>
              </a:solidFill>
            </a:endParaRPr>
          </a:p>
        </p:txBody>
      </p:sp>
      <p:sp>
        <p:nvSpPr>
          <p:cNvPr id="3" name="Title 2"/>
          <p:cNvSpPr>
            <a:spLocks noGrp="1"/>
          </p:cNvSpPr>
          <p:nvPr>
            <p:ph type="title"/>
          </p:nvPr>
        </p:nvSpPr>
        <p:spPr>
          <a:xfrm>
            <a:off x="1905000" y="243682"/>
            <a:ext cx="8763000" cy="518318"/>
          </a:xfrm>
        </p:spPr>
        <p:txBody>
          <a:bodyPr/>
          <a:lstStyle/>
          <a:p>
            <a:r>
              <a:rPr lang="en-US" sz="1950" dirty="0"/>
              <a:t>Existing Generation Nomenclature – should be similar to Energy Storage</a:t>
            </a:r>
          </a:p>
        </p:txBody>
      </p:sp>
    </p:spTree>
    <p:extLst>
      <p:ext uri="{BB962C8B-B14F-4D97-AF65-F5344CB8AC3E}">
        <p14:creationId xmlns:p14="http://schemas.microsoft.com/office/powerpoint/2010/main" val="278540579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Custom Design">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_Office Theme">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404</TotalTime>
  <Words>920</Words>
  <Application>Microsoft Office PowerPoint</Application>
  <PresentationFormat>Widescreen</PresentationFormat>
  <Paragraphs>154</Paragraphs>
  <Slides>9</Slides>
  <Notes>5</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9</vt:i4>
      </vt:variant>
    </vt:vector>
  </HeadingPairs>
  <TitlesOfParts>
    <vt:vector size="17" baseType="lpstr">
      <vt:lpstr>Arial</vt:lpstr>
      <vt:lpstr>Calibri</vt:lpstr>
      <vt:lpstr>Calibri Light</vt:lpstr>
      <vt:lpstr>Courier New</vt:lpstr>
      <vt:lpstr>Times New Roman</vt:lpstr>
      <vt:lpstr>Office Theme</vt:lpstr>
      <vt:lpstr>1_Custom Design</vt:lpstr>
      <vt:lpstr>1_Office Theme</vt:lpstr>
      <vt:lpstr>DSWG Energy Storage Update – 6/21/19</vt:lpstr>
      <vt:lpstr> Battery Energy Storage Integration Issues and Proposed Assignments </vt:lpstr>
      <vt:lpstr>PowerPoint Presentation</vt:lpstr>
      <vt:lpstr>Previously Proposed Energy Storage Definition</vt:lpstr>
      <vt:lpstr>Proposed Energy Storage Framework</vt:lpstr>
      <vt:lpstr>Proposed Energy Storage Resource Definitions</vt:lpstr>
      <vt:lpstr>Proposed Energy Storage Resource Definitions</vt:lpstr>
      <vt:lpstr>Proposed “Unregistered Energy Storage” Definitions</vt:lpstr>
      <vt:lpstr>Existing Generation Nomenclature – should be similar to Energy Storage</vt:lpstr>
    </vt:vector>
  </TitlesOfParts>
  <Company>Pedernales Electric Cooperative, Inc.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ERCOT Energy Storage Workshop – April 23, 2019</dc:title>
  <dc:creator>Powell, Christian</dc:creator>
  <cp:lastModifiedBy>Krein, Steve</cp:lastModifiedBy>
  <cp:revision>27</cp:revision>
  <dcterms:created xsi:type="dcterms:W3CDTF">2019-04-24T17:51:51Z</dcterms:created>
  <dcterms:modified xsi:type="dcterms:W3CDTF">2019-06-20T14:37:21Z</dcterms:modified>
</cp:coreProperties>
</file>