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85" r:id="rId7"/>
    <p:sldId id="288" r:id="rId8"/>
    <p:sldId id="287" r:id="rId9"/>
    <p:sldId id="293" r:id="rId10"/>
    <p:sldId id="291" r:id="rId11"/>
    <p:sldId id="294" r:id="rId12"/>
    <p:sldId id="29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about/governance/index.html"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Chelsea.Barcuch@ercot.com" TargetMode="External"/><Relationship Id="rId2" Type="http://schemas.openxmlformats.org/officeDocument/2006/relationships/hyperlink" Target="mailto:cbarcuch@erco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062103"/>
          </a:xfrm>
          <a:prstGeom prst="rect">
            <a:avLst/>
          </a:prstGeom>
          <a:noFill/>
        </p:spPr>
        <p:txBody>
          <a:bodyPr wrap="square" rtlCol="0">
            <a:spAutoFit/>
          </a:bodyPr>
          <a:lstStyle/>
          <a:p>
            <a:r>
              <a:rPr lang="en-US" sz="2000" b="1" dirty="0">
                <a:solidFill>
                  <a:schemeClr val="tx2"/>
                </a:solidFill>
              </a:rPr>
              <a:t>RTC Task Force General Information</a:t>
            </a:r>
            <a:endParaRPr lang="en-US" sz="2400"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r>
              <a:rPr lang="en-US" dirty="0" smtClean="0">
                <a:solidFill>
                  <a:schemeClr val="tx2"/>
                </a:solidFill>
              </a:rPr>
              <a:t>	</a:t>
            </a:r>
            <a:endParaRPr lang="en-US" dirty="0">
              <a:solidFill>
                <a:schemeClr val="tx2"/>
              </a:solidFill>
            </a:endParaRPr>
          </a:p>
          <a:p>
            <a:endParaRPr lang="en-US" dirty="0">
              <a:solidFill>
                <a:schemeClr val="tx2"/>
              </a:solidFill>
            </a:endParaRPr>
          </a:p>
          <a:p>
            <a:r>
              <a:rPr lang="en-US" dirty="0" smtClean="0">
                <a:solidFill>
                  <a:schemeClr val="tx2"/>
                </a:solidFill>
              </a:rPr>
              <a:t>June </a:t>
            </a:r>
            <a:r>
              <a:rPr lang="en-US" dirty="0" smtClean="0">
                <a:solidFill>
                  <a:schemeClr val="tx2"/>
                </a:solidFill>
              </a:rPr>
              <a:t>21</a:t>
            </a:r>
            <a:r>
              <a:rPr lang="en-US" dirty="0" smtClean="0">
                <a:solidFill>
                  <a:schemeClr val="tx2"/>
                </a:solidFill>
              </a:rPr>
              <a:t>, </a:t>
            </a:r>
            <a:r>
              <a:rPr lang="en-US" dirty="0" smtClean="0">
                <a:solidFill>
                  <a:schemeClr val="tx2"/>
                </a:solidFill>
              </a:rPr>
              <a:t>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Antitrust Admonition</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Rectangle 5"/>
          <p:cNvSpPr/>
          <p:nvPr/>
        </p:nvSpPr>
        <p:spPr>
          <a:xfrm>
            <a:off x="609600" y="990600"/>
            <a:ext cx="7162800" cy="4585871"/>
          </a:xfrm>
          <a:prstGeom prst="rect">
            <a:avLst/>
          </a:prstGeom>
        </p:spPr>
        <p:txBody>
          <a:bodyPr wrap="square">
            <a:spAutoFit/>
          </a:bodyPr>
          <a:lstStyle/>
          <a:p>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			</a:t>
            </a:r>
            <a:r>
              <a:rPr lang="en-US" sz="1600" dirty="0" smtClean="0">
                <a:solidFill>
                  <a:schemeClr val="tx2"/>
                </a:solidFill>
              </a:rPr>
              <a:t>Antitrust </a:t>
            </a:r>
            <a:r>
              <a:rPr lang="en-US" sz="1600" dirty="0">
                <a:solidFill>
                  <a:schemeClr val="tx2"/>
                </a:solidFill>
              </a:rPr>
              <a:t>Admonition </a:t>
            </a:r>
          </a:p>
          <a:p>
            <a:r>
              <a:rPr lang="en-US" sz="1600" dirty="0">
                <a:solidFill>
                  <a:schemeClr val="tx2"/>
                </a:solidFill>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600" i="1" dirty="0">
                <a:solidFill>
                  <a:schemeClr val="tx2"/>
                </a:solidFill>
              </a:rPr>
              <a:t>Statement of Position on Antitrust Issues for Members of ERCOT Committees, Subcommittees, and Working Groups</a:t>
            </a:r>
            <a:r>
              <a:rPr lang="en-US" sz="1600" dirty="0">
                <a:solidFill>
                  <a:schemeClr val="tx2"/>
                </a:solidFill>
              </a:rPr>
              <a:t>, which is posted on the ERCOT website.</a:t>
            </a:r>
            <a:r>
              <a:rPr lang="en-US" sz="1000" dirty="0">
                <a:solidFill>
                  <a:schemeClr val="tx2"/>
                </a:solidFill>
              </a:rPr>
              <a:t>1 </a:t>
            </a:r>
            <a:endParaRPr lang="en-US" sz="1000" dirty="0" smtClean="0">
              <a:solidFill>
                <a:schemeClr val="tx2"/>
              </a:solidFill>
            </a:endParaRPr>
          </a:p>
          <a:p>
            <a:endParaRPr lang="en-US" sz="1000" dirty="0">
              <a:solidFill>
                <a:schemeClr val="tx2"/>
              </a:solidFill>
            </a:endParaRPr>
          </a:p>
          <a:p>
            <a:r>
              <a:rPr lang="en-US" sz="1600" dirty="0" smtClean="0">
                <a:solidFill>
                  <a:schemeClr val="tx2"/>
                </a:solidFill>
              </a:rPr>
              <a:t>			   Disclaimer </a:t>
            </a:r>
            <a:endParaRPr lang="en-US" sz="1600" dirty="0">
              <a:solidFill>
                <a:schemeClr val="tx2"/>
              </a:solidFill>
            </a:endParaRPr>
          </a:p>
          <a:p>
            <a:r>
              <a:rPr lang="en-US" sz="1600" dirty="0">
                <a:solidFill>
                  <a:schemeClr val="tx2"/>
                </a:solidFill>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600" dirty="0" smtClean="0">
              <a:solidFill>
                <a:schemeClr val="tx2"/>
              </a:solidFill>
            </a:endParaRPr>
          </a:p>
          <a:p>
            <a:endParaRPr lang="en-US" sz="1600" dirty="0">
              <a:solidFill>
                <a:schemeClr val="tx2"/>
              </a:solidFill>
            </a:endParaRPr>
          </a:p>
          <a:p>
            <a:endParaRPr lang="en-US" sz="2400" dirty="0">
              <a:solidFill>
                <a:schemeClr val="tx2"/>
              </a:solidFill>
            </a:endParaRPr>
          </a:p>
          <a:p>
            <a:r>
              <a:rPr lang="en-US" sz="1200" dirty="0">
                <a:solidFill>
                  <a:schemeClr val="tx2"/>
                </a:solidFill>
              </a:rPr>
              <a:t> 1 </a:t>
            </a:r>
            <a:r>
              <a:rPr lang="en-US" sz="1400" dirty="0">
                <a:solidFill>
                  <a:schemeClr val="tx2"/>
                </a:solidFill>
              </a:rPr>
              <a:t>The document is available at </a:t>
            </a:r>
            <a:r>
              <a:rPr lang="en-US" sz="1400" dirty="0">
                <a:solidFill>
                  <a:schemeClr val="tx2"/>
                </a:solidFill>
                <a:hlinkClick r:id="rId2"/>
              </a:rPr>
              <a:t>http://</a:t>
            </a:r>
            <a:r>
              <a:rPr lang="en-US" sz="1400" dirty="0" smtClean="0">
                <a:solidFill>
                  <a:schemeClr val="tx2"/>
                </a:solidFill>
                <a:hlinkClick r:id="rId2"/>
              </a:rPr>
              <a:t>www.ercot.com/about/governance/index.html</a:t>
            </a:r>
            <a:r>
              <a:rPr lang="en-US" sz="1400" dirty="0" smtClean="0">
                <a:solidFill>
                  <a:schemeClr val="tx2"/>
                </a:solidFill>
              </a:rPr>
              <a:t> . </a:t>
            </a:r>
            <a:endParaRPr lang="en-US" sz="1400" dirty="0">
              <a:solidFill>
                <a:schemeClr val="tx2"/>
              </a:solidFill>
            </a:endParaRPr>
          </a:p>
        </p:txBody>
      </p:sp>
    </p:spTree>
    <p:extLst>
      <p:ext uri="{BB962C8B-B14F-4D97-AF65-F5344CB8AC3E}">
        <p14:creationId xmlns:p14="http://schemas.microsoft.com/office/powerpoint/2010/main" val="1025792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1121223"/>
            <a:ext cx="8534400" cy="5052221"/>
          </a:xfrm>
        </p:spPr>
        <p:txBody>
          <a:bodyPr/>
          <a:lstStyle/>
          <a:p>
            <a:pPr>
              <a:spcBef>
                <a:spcPts val="1000"/>
              </a:spcBef>
              <a:spcAft>
                <a:spcPts val="1000"/>
              </a:spcAft>
            </a:pPr>
            <a:r>
              <a:rPr lang="en-US" sz="2000" dirty="0" smtClean="0"/>
              <a:t>RTCTF meeting </a:t>
            </a:r>
            <a:r>
              <a:rPr lang="en-US" sz="2000" dirty="0"/>
              <a:t>s</a:t>
            </a:r>
            <a:r>
              <a:rPr lang="en-US" sz="2000" dirty="0" smtClean="0"/>
              <a:t>chedule</a:t>
            </a:r>
          </a:p>
          <a:p>
            <a:pPr>
              <a:spcBef>
                <a:spcPts val="1000"/>
              </a:spcBef>
              <a:spcAft>
                <a:spcPts val="1000"/>
              </a:spcAft>
            </a:pPr>
            <a:r>
              <a:rPr lang="en-US" sz="2000" dirty="0"/>
              <a:t>ISO </a:t>
            </a:r>
            <a:r>
              <a:rPr lang="en-US" sz="2000" dirty="0" smtClean="0"/>
              <a:t>lessons </a:t>
            </a:r>
            <a:r>
              <a:rPr lang="en-US" sz="2000" dirty="0"/>
              <a:t>l</a:t>
            </a:r>
            <a:r>
              <a:rPr lang="en-US" sz="2000" dirty="0" smtClean="0"/>
              <a:t>earned </a:t>
            </a:r>
            <a:r>
              <a:rPr lang="en-US" sz="2000" dirty="0"/>
              <a:t>u</a:t>
            </a:r>
            <a:r>
              <a:rPr lang="en-US" sz="2000" dirty="0" smtClean="0"/>
              <a:t>pdate</a:t>
            </a:r>
            <a:endParaRPr lang="en-US" sz="2000" dirty="0"/>
          </a:p>
          <a:p>
            <a:pPr>
              <a:spcBef>
                <a:spcPts val="1000"/>
              </a:spcBef>
              <a:spcAft>
                <a:spcPts val="1000"/>
              </a:spcAft>
            </a:pPr>
            <a:r>
              <a:rPr lang="en-US" sz="2000" dirty="0" smtClean="0"/>
              <a:t>Reminder of review </a:t>
            </a:r>
            <a:r>
              <a:rPr lang="en-US" sz="2000" dirty="0" smtClean="0"/>
              <a:t>process</a:t>
            </a:r>
          </a:p>
          <a:p>
            <a:pPr>
              <a:spcBef>
                <a:spcPts val="1000"/>
              </a:spcBef>
              <a:spcAft>
                <a:spcPts val="1000"/>
              </a:spcAft>
            </a:pPr>
            <a:r>
              <a:rPr lang="en-US" sz="2000" dirty="0" smtClean="0"/>
              <a:t>Today’s Plan for Key Principles </a:t>
            </a: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708927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Meeting Schedule</a:t>
            </a:r>
            <a:endParaRPr lang="en-US" sz="2400" dirty="0"/>
          </a:p>
        </p:txBody>
      </p:sp>
      <p:sp>
        <p:nvSpPr>
          <p:cNvPr id="3" name="Content Placeholder 2"/>
          <p:cNvSpPr>
            <a:spLocks noGrp="1"/>
          </p:cNvSpPr>
          <p:nvPr>
            <p:ph idx="1"/>
          </p:nvPr>
        </p:nvSpPr>
        <p:spPr>
          <a:xfrm>
            <a:off x="304800" y="990600"/>
            <a:ext cx="8534400" cy="868163"/>
          </a:xfrm>
        </p:spPr>
        <p:txBody>
          <a:bodyPr/>
          <a:lstStyle/>
          <a:p>
            <a:r>
              <a:rPr lang="en-US" sz="2000" dirty="0"/>
              <a:t>S</a:t>
            </a:r>
            <a:r>
              <a:rPr lang="en-US" sz="2000" dirty="0" smtClean="0"/>
              <a:t>chedule of future meetings for principles/scope of RTC:</a:t>
            </a:r>
            <a:endParaRPr lang="en-US" sz="2000"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extBox 4"/>
          <p:cNvSpPr txBox="1"/>
          <p:nvPr/>
        </p:nvSpPr>
        <p:spPr>
          <a:xfrm>
            <a:off x="2133600" y="1656600"/>
            <a:ext cx="5334000" cy="3970318"/>
          </a:xfrm>
          <a:prstGeom prst="rect">
            <a:avLst/>
          </a:prstGeom>
          <a:noFill/>
          <a:ln>
            <a:solidFill>
              <a:schemeClr val="tx2"/>
            </a:solidFill>
          </a:ln>
        </p:spPr>
        <p:txBody>
          <a:bodyPr wrap="square" rtlCol="0">
            <a:spAutoFit/>
          </a:bodyPr>
          <a:lstStyle/>
          <a:p>
            <a:r>
              <a:rPr lang="en-US" strike="sngStrike" dirty="0" smtClean="0">
                <a:solidFill>
                  <a:schemeClr val="tx2"/>
                </a:solidFill>
              </a:rPr>
              <a:t>Tuesday, April 30</a:t>
            </a:r>
          </a:p>
          <a:p>
            <a:r>
              <a:rPr lang="en-US" strike="sngStrike" dirty="0" smtClean="0">
                <a:solidFill>
                  <a:schemeClr val="tx2"/>
                </a:solidFill>
              </a:rPr>
              <a:t>Monday, </a:t>
            </a:r>
            <a:r>
              <a:rPr lang="en-US" strike="sngStrike" dirty="0">
                <a:solidFill>
                  <a:schemeClr val="tx2"/>
                </a:solidFill>
              </a:rPr>
              <a:t>May </a:t>
            </a:r>
            <a:r>
              <a:rPr lang="en-US" strike="sngStrike" dirty="0" smtClean="0">
                <a:solidFill>
                  <a:schemeClr val="tx2"/>
                </a:solidFill>
              </a:rPr>
              <a:t>13</a:t>
            </a:r>
            <a:endParaRPr lang="en-US" strike="sngStrike" dirty="0">
              <a:solidFill>
                <a:schemeClr val="tx2"/>
              </a:solidFill>
            </a:endParaRPr>
          </a:p>
          <a:p>
            <a:r>
              <a:rPr lang="en-US" strike="sngStrike" dirty="0" smtClean="0">
                <a:solidFill>
                  <a:schemeClr val="tx2"/>
                </a:solidFill>
              </a:rPr>
              <a:t>Friday, </a:t>
            </a:r>
            <a:r>
              <a:rPr lang="en-US" strike="sngStrike" dirty="0">
                <a:solidFill>
                  <a:schemeClr val="tx2"/>
                </a:solidFill>
              </a:rPr>
              <a:t>June </a:t>
            </a:r>
            <a:r>
              <a:rPr lang="en-US" strike="sngStrike" dirty="0" smtClean="0">
                <a:solidFill>
                  <a:schemeClr val="tx2"/>
                </a:solidFill>
              </a:rPr>
              <a:t>7</a:t>
            </a:r>
            <a:endParaRPr lang="en-US" strike="sngStrike" dirty="0" smtClean="0">
              <a:solidFill>
                <a:srgbClr val="FF0000"/>
              </a:solidFill>
            </a:endParaRPr>
          </a:p>
          <a:p>
            <a:r>
              <a:rPr lang="en-US" strike="sngStrike" dirty="0" smtClean="0">
                <a:solidFill>
                  <a:schemeClr val="tx2"/>
                </a:solidFill>
              </a:rPr>
              <a:t>Friday</a:t>
            </a:r>
            <a:r>
              <a:rPr lang="en-US" strike="sngStrike" dirty="0" smtClean="0">
                <a:solidFill>
                  <a:schemeClr val="tx2"/>
                </a:solidFill>
              </a:rPr>
              <a:t>, </a:t>
            </a:r>
            <a:r>
              <a:rPr lang="en-US" strike="sngStrike" dirty="0">
                <a:solidFill>
                  <a:schemeClr val="tx2"/>
                </a:solidFill>
              </a:rPr>
              <a:t>June </a:t>
            </a:r>
            <a:r>
              <a:rPr lang="en-US" strike="sngStrike" dirty="0" smtClean="0">
                <a:solidFill>
                  <a:schemeClr val="tx2"/>
                </a:solidFill>
              </a:rPr>
              <a:t>21</a:t>
            </a:r>
            <a:endParaRPr lang="en-US" strike="sngStrike" dirty="0">
              <a:solidFill>
                <a:schemeClr val="tx2"/>
              </a:solidFill>
            </a:endParaRPr>
          </a:p>
          <a:p>
            <a:endParaRPr lang="en-US" dirty="0" smtClean="0">
              <a:solidFill>
                <a:schemeClr val="tx2"/>
              </a:solidFill>
            </a:endParaRPr>
          </a:p>
          <a:p>
            <a:r>
              <a:rPr lang="en-US" dirty="0" smtClean="0">
                <a:solidFill>
                  <a:schemeClr val="tx2"/>
                </a:solidFill>
              </a:rPr>
              <a:t>Friday</a:t>
            </a:r>
            <a:r>
              <a:rPr lang="en-US" dirty="0" smtClean="0">
                <a:solidFill>
                  <a:schemeClr val="tx2"/>
                </a:solidFill>
              </a:rPr>
              <a:t>, </a:t>
            </a:r>
            <a:r>
              <a:rPr lang="en-US" dirty="0">
                <a:solidFill>
                  <a:schemeClr val="tx2"/>
                </a:solidFill>
              </a:rPr>
              <a:t>July 12 </a:t>
            </a:r>
            <a:r>
              <a:rPr lang="en-US" dirty="0" smtClean="0">
                <a:solidFill>
                  <a:schemeClr val="tx2"/>
                </a:solidFill>
              </a:rPr>
              <a:t>(Taylor </a:t>
            </a:r>
            <a:r>
              <a:rPr lang="en-US" dirty="0" smtClean="0">
                <a:solidFill>
                  <a:schemeClr val="tx2"/>
                </a:solidFill>
              </a:rPr>
              <a:t>site – </a:t>
            </a:r>
            <a:r>
              <a:rPr lang="en-US" dirty="0" smtClean="0">
                <a:solidFill>
                  <a:srgbClr val="FF0000"/>
                </a:solidFill>
              </a:rPr>
              <a:t>PLEASE RSVP</a:t>
            </a:r>
            <a:r>
              <a:rPr lang="en-US" dirty="0" smtClean="0">
                <a:solidFill>
                  <a:schemeClr val="tx2"/>
                </a:solidFill>
              </a:rPr>
              <a:t>)</a:t>
            </a:r>
            <a:endParaRPr lang="en-US" dirty="0">
              <a:solidFill>
                <a:schemeClr val="tx2"/>
              </a:solidFill>
            </a:endParaRPr>
          </a:p>
          <a:p>
            <a:r>
              <a:rPr lang="en-US" dirty="0" smtClean="0">
                <a:solidFill>
                  <a:schemeClr val="tx2"/>
                </a:solidFill>
              </a:rPr>
              <a:t>Friday</a:t>
            </a:r>
            <a:r>
              <a:rPr lang="en-US" dirty="0">
                <a:solidFill>
                  <a:schemeClr val="tx2"/>
                </a:solidFill>
              </a:rPr>
              <a:t>, </a:t>
            </a:r>
            <a:r>
              <a:rPr lang="en-US" dirty="0" smtClean="0">
                <a:solidFill>
                  <a:schemeClr val="tx2"/>
                </a:solidFill>
              </a:rPr>
              <a:t>Aug. 9</a:t>
            </a:r>
            <a:endParaRPr lang="en-US" dirty="0">
              <a:solidFill>
                <a:schemeClr val="tx2"/>
              </a:solidFill>
            </a:endParaRPr>
          </a:p>
          <a:p>
            <a:r>
              <a:rPr lang="en-US" dirty="0">
                <a:solidFill>
                  <a:schemeClr val="tx2"/>
                </a:solidFill>
              </a:rPr>
              <a:t>Tuesday, </a:t>
            </a:r>
            <a:r>
              <a:rPr lang="en-US" dirty="0" smtClean="0">
                <a:solidFill>
                  <a:schemeClr val="tx2"/>
                </a:solidFill>
              </a:rPr>
              <a:t>Aug. 27</a:t>
            </a:r>
            <a:endParaRPr lang="en-US" dirty="0">
              <a:solidFill>
                <a:schemeClr val="tx2"/>
              </a:solidFill>
            </a:endParaRPr>
          </a:p>
          <a:p>
            <a:r>
              <a:rPr lang="en-US" dirty="0" smtClean="0">
                <a:solidFill>
                  <a:schemeClr val="tx2"/>
                </a:solidFill>
              </a:rPr>
              <a:t>Thursday, Sept. 19  (conflicts </a:t>
            </a:r>
            <a:r>
              <a:rPr lang="en-US" dirty="0">
                <a:solidFill>
                  <a:schemeClr val="tx2"/>
                </a:solidFill>
              </a:rPr>
              <a:t>with </a:t>
            </a:r>
            <a:r>
              <a:rPr lang="en-US" dirty="0" smtClean="0">
                <a:solidFill>
                  <a:schemeClr val="tx2"/>
                </a:solidFill>
              </a:rPr>
              <a:t>OWG)</a:t>
            </a:r>
            <a:endParaRPr lang="en-US" dirty="0">
              <a:solidFill>
                <a:schemeClr val="tx2"/>
              </a:solidFill>
            </a:endParaRPr>
          </a:p>
          <a:p>
            <a:r>
              <a:rPr lang="en-US" dirty="0" smtClean="0">
                <a:solidFill>
                  <a:schemeClr val="tx2"/>
                </a:solidFill>
              </a:rPr>
              <a:t>Monday</a:t>
            </a:r>
            <a:r>
              <a:rPr lang="en-US" dirty="0">
                <a:solidFill>
                  <a:schemeClr val="tx2"/>
                </a:solidFill>
              </a:rPr>
              <a:t>, </a:t>
            </a:r>
            <a:r>
              <a:rPr lang="en-US" dirty="0" smtClean="0">
                <a:solidFill>
                  <a:schemeClr val="tx2"/>
                </a:solidFill>
              </a:rPr>
              <a:t>Oct. 14</a:t>
            </a:r>
            <a:endParaRPr lang="en-US" dirty="0">
              <a:solidFill>
                <a:schemeClr val="tx2"/>
              </a:solidFill>
            </a:endParaRPr>
          </a:p>
          <a:p>
            <a:r>
              <a:rPr lang="en-US" dirty="0">
                <a:solidFill>
                  <a:schemeClr val="tx2"/>
                </a:solidFill>
              </a:rPr>
              <a:t>Wednesday, </a:t>
            </a:r>
            <a:r>
              <a:rPr lang="en-US" dirty="0" smtClean="0">
                <a:solidFill>
                  <a:schemeClr val="tx2"/>
                </a:solidFill>
              </a:rPr>
              <a:t>Oct. 30</a:t>
            </a:r>
            <a:endParaRPr lang="en-US" dirty="0">
              <a:solidFill>
                <a:schemeClr val="tx2"/>
              </a:solidFill>
            </a:endParaRPr>
          </a:p>
          <a:p>
            <a:r>
              <a:rPr lang="en-US" dirty="0" smtClean="0">
                <a:solidFill>
                  <a:schemeClr val="tx2"/>
                </a:solidFill>
              </a:rPr>
              <a:t>Tuesday, Nov. 19 (half of room 206)</a:t>
            </a:r>
            <a:endParaRPr lang="en-US" dirty="0">
              <a:solidFill>
                <a:schemeClr val="tx2"/>
              </a:solidFill>
            </a:endParaRPr>
          </a:p>
          <a:p>
            <a:r>
              <a:rPr lang="en-US" dirty="0" smtClean="0">
                <a:solidFill>
                  <a:schemeClr val="tx2"/>
                </a:solidFill>
              </a:rPr>
              <a:t>Tuesday</a:t>
            </a:r>
            <a:r>
              <a:rPr lang="en-US" dirty="0">
                <a:solidFill>
                  <a:schemeClr val="tx2"/>
                </a:solidFill>
              </a:rPr>
              <a:t>, </a:t>
            </a:r>
            <a:r>
              <a:rPr lang="en-US" dirty="0" smtClean="0">
                <a:solidFill>
                  <a:schemeClr val="tx2"/>
                </a:solidFill>
              </a:rPr>
              <a:t>Dec. 3 (half day after RMS)</a:t>
            </a:r>
            <a:endParaRPr lang="en-US" dirty="0">
              <a:solidFill>
                <a:schemeClr val="tx2"/>
              </a:solidFill>
            </a:endParaRPr>
          </a:p>
          <a:p>
            <a:r>
              <a:rPr lang="en-US" dirty="0">
                <a:solidFill>
                  <a:schemeClr val="tx2"/>
                </a:solidFill>
              </a:rPr>
              <a:t>Thursday, </a:t>
            </a:r>
            <a:r>
              <a:rPr lang="en-US" dirty="0" smtClean="0">
                <a:solidFill>
                  <a:schemeClr val="tx2"/>
                </a:solidFill>
              </a:rPr>
              <a:t>Dec. 19</a:t>
            </a:r>
            <a:endParaRPr lang="en-US" dirty="0">
              <a:solidFill>
                <a:schemeClr val="tx2"/>
              </a:solidFill>
            </a:endParaRPr>
          </a:p>
        </p:txBody>
      </p:sp>
    </p:spTree>
    <p:extLst>
      <p:ext uri="{BB962C8B-B14F-4D97-AF65-F5344CB8AC3E}">
        <p14:creationId xmlns:p14="http://schemas.microsoft.com/office/powerpoint/2010/main" val="2690595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ISO Lessons Learned Update</a:t>
            </a:r>
          </a:p>
        </p:txBody>
      </p:sp>
      <p:sp>
        <p:nvSpPr>
          <p:cNvPr id="3" name="Content Placeholder 2"/>
          <p:cNvSpPr>
            <a:spLocks noGrp="1"/>
          </p:cNvSpPr>
          <p:nvPr>
            <p:ph idx="1"/>
          </p:nvPr>
        </p:nvSpPr>
        <p:spPr>
          <a:xfrm>
            <a:off x="410361" y="990600"/>
            <a:ext cx="8534400" cy="5052221"/>
          </a:xfrm>
        </p:spPr>
        <p:txBody>
          <a:bodyPr/>
          <a:lstStyle/>
          <a:p>
            <a:pPr>
              <a:spcBef>
                <a:spcPts val="1000"/>
              </a:spcBef>
              <a:spcAft>
                <a:spcPts val="1000"/>
              </a:spcAft>
            </a:pPr>
            <a:r>
              <a:rPr lang="en-US" sz="1800" dirty="0" smtClean="0"/>
              <a:t>MP volunteers: Bill Barnes</a:t>
            </a:r>
            <a:r>
              <a:rPr lang="en-US" sz="1800" dirty="0"/>
              <a:t>, Ned </a:t>
            </a:r>
            <a:r>
              <a:rPr lang="en-US" sz="1800" dirty="0" err="1" smtClean="0"/>
              <a:t>Bonskowski</a:t>
            </a:r>
            <a:r>
              <a:rPr lang="en-US" sz="1800" dirty="0" smtClean="0"/>
              <a:t>, Clayton Greer, </a:t>
            </a:r>
            <a:r>
              <a:rPr lang="en-US" sz="1800" dirty="0"/>
              <a:t>Ian </a:t>
            </a:r>
            <a:r>
              <a:rPr lang="en-US" sz="1800" dirty="0" smtClean="0"/>
              <a:t>Haley, </a:t>
            </a:r>
            <a:r>
              <a:rPr lang="en-US" sz="1800" dirty="0" err="1" smtClean="0"/>
              <a:t>Marka</a:t>
            </a:r>
            <a:r>
              <a:rPr lang="en-US" sz="1800" dirty="0" smtClean="0"/>
              <a:t> </a:t>
            </a:r>
            <a:r>
              <a:rPr lang="en-US" sz="1800" dirty="0" smtClean="0"/>
              <a:t>Shaw, Diane Tran, </a:t>
            </a:r>
            <a:r>
              <a:rPr lang="en-US" sz="1800" dirty="0" smtClean="0"/>
              <a:t>and </a:t>
            </a:r>
            <a:r>
              <a:rPr lang="en-US" sz="1800" dirty="0" err="1" smtClean="0"/>
              <a:t>Resmi</a:t>
            </a:r>
            <a:r>
              <a:rPr lang="en-US" sz="1800" dirty="0" smtClean="0"/>
              <a:t> </a:t>
            </a:r>
            <a:r>
              <a:rPr lang="en-US" sz="1800" dirty="0" err="1" smtClean="0"/>
              <a:t>Surendran</a:t>
            </a:r>
            <a:endParaRPr lang="en-US" sz="1800" dirty="0" smtClean="0"/>
          </a:p>
          <a:p>
            <a:pPr>
              <a:spcBef>
                <a:spcPts val="1000"/>
              </a:spcBef>
              <a:spcAft>
                <a:spcPts val="1000"/>
              </a:spcAft>
            </a:pPr>
            <a:r>
              <a:rPr lang="en-US" sz="1800" dirty="0" smtClean="0"/>
              <a:t>Initial strawman below and meeting is </a:t>
            </a:r>
            <a:r>
              <a:rPr lang="en-US" sz="1800" dirty="0" smtClean="0"/>
              <a:t>June </a:t>
            </a:r>
            <a:r>
              <a:rPr lang="en-US" sz="1800" dirty="0" smtClean="0"/>
              <a:t>25 </a:t>
            </a:r>
            <a:r>
              <a:rPr lang="en-US" sz="1800" dirty="0" smtClean="0"/>
              <a:t>3-4pm (smaller </a:t>
            </a:r>
            <a:r>
              <a:rPr lang="en-US" sz="1800" dirty="0" smtClean="0"/>
              <a:t>group only).</a:t>
            </a:r>
          </a:p>
          <a:p>
            <a:pPr marL="400050" lvl="1" indent="0">
              <a:spcBef>
                <a:spcPts val="0"/>
              </a:spcBef>
              <a:buNone/>
            </a:pPr>
            <a:r>
              <a:rPr lang="en-US" sz="1400" dirty="0"/>
              <a:t>Propose two different ISOs to present (over the phone) at a regular </a:t>
            </a:r>
            <a:r>
              <a:rPr lang="en-US" sz="1400" dirty="0" smtClean="0"/>
              <a:t>RTCTF</a:t>
            </a:r>
          </a:p>
          <a:p>
            <a:pPr marL="400050" lvl="1" indent="0">
              <a:spcBef>
                <a:spcPts val="0"/>
              </a:spcBef>
              <a:buNone/>
            </a:pPr>
            <a:endParaRPr lang="en-US" sz="1400" u="sng" dirty="0"/>
          </a:p>
          <a:p>
            <a:pPr marL="400050" lvl="1" indent="0">
              <a:spcBef>
                <a:spcPts val="0"/>
              </a:spcBef>
              <a:buNone/>
            </a:pPr>
            <a:r>
              <a:rPr lang="en-US" sz="1400" u="sng" dirty="0" smtClean="0"/>
              <a:t>Outline </a:t>
            </a:r>
            <a:r>
              <a:rPr lang="en-US" sz="1400" u="sng" dirty="0"/>
              <a:t>of </a:t>
            </a:r>
            <a:r>
              <a:rPr lang="en-US" sz="1400" u="sng" dirty="0" smtClean="0"/>
              <a:t>discussion, 30-45 minutes</a:t>
            </a:r>
            <a:endParaRPr lang="en-US" sz="1400" u="sng" dirty="0"/>
          </a:p>
          <a:p>
            <a:pPr marL="685800" lvl="1">
              <a:spcBef>
                <a:spcPts val="0"/>
              </a:spcBef>
            </a:pPr>
            <a:r>
              <a:rPr lang="en-US" sz="1400" dirty="0" smtClean="0"/>
              <a:t>Intro </a:t>
            </a:r>
            <a:r>
              <a:rPr lang="en-US" sz="1400" dirty="0"/>
              <a:t>to your ISO market design (forward markets, day-ahead, intra-day, real-time) 3-4 </a:t>
            </a:r>
            <a:r>
              <a:rPr lang="en-US" sz="1400" dirty="0" smtClean="0"/>
              <a:t>slides</a:t>
            </a:r>
          </a:p>
          <a:p>
            <a:pPr marL="685800" lvl="1">
              <a:spcBef>
                <a:spcPts val="0"/>
              </a:spcBef>
            </a:pPr>
            <a:r>
              <a:rPr lang="en-US" sz="1400" dirty="0" smtClean="0"/>
              <a:t>Other </a:t>
            </a:r>
            <a:r>
              <a:rPr lang="en-US" sz="1400" dirty="0"/>
              <a:t>details of ISO design:</a:t>
            </a:r>
          </a:p>
          <a:p>
            <a:pPr marL="0" indent="0">
              <a:spcBef>
                <a:spcPts val="0"/>
              </a:spcBef>
              <a:buNone/>
            </a:pPr>
            <a:r>
              <a:rPr lang="en-US" sz="1400" dirty="0"/>
              <a:t>	</a:t>
            </a:r>
            <a:r>
              <a:rPr lang="en-US" sz="1400" dirty="0" smtClean="0"/>
              <a:t>   - What </a:t>
            </a:r>
            <a:r>
              <a:rPr lang="en-US" sz="1400" dirty="0"/>
              <a:t>A/S and Energy products are co-optimized?</a:t>
            </a:r>
          </a:p>
          <a:p>
            <a:pPr marL="0" indent="0">
              <a:spcBef>
                <a:spcPts val="0"/>
              </a:spcBef>
              <a:buNone/>
            </a:pPr>
            <a:r>
              <a:rPr lang="en-US" sz="1400" dirty="0"/>
              <a:t>	</a:t>
            </a:r>
            <a:r>
              <a:rPr lang="en-US" sz="1400" dirty="0" smtClean="0"/>
              <a:t>   - Any </a:t>
            </a:r>
            <a:r>
              <a:rPr lang="en-US" sz="1400" dirty="0"/>
              <a:t>products not co-optimized in Real-Time?</a:t>
            </a:r>
          </a:p>
          <a:p>
            <a:pPr marL="0" indent="0">
              <a:spcBef>
                <a:spcPts val="0"/>
              </a:spcBef>
              <a:buNone/>
            </a:pPr>
            <a:r>
              <a:rPr lang="en-US" sz="1400" dirty="0"/>
              <a:t>	</a:t>
            </a:r>
            <a:r>
              <a:rPr lang="en-US" sz="1400" dirty="0" smtClean="0"/>
              <a:t>   - Any </a:t>
            </a:r>
            <a:r>
              <a:rPr lang="en-US" sz="1400" dirty="0"/>
              <a:t>uplift issues presented by Real-Time Co-optimization?</a:t>
            </a:r>
          </a:p>
          <a:p>
            <a:pPr marL="0" indent="0">
              <a:spcBef>
                <a:spcPts val="0"/>
              </a:spcBef>
              <a:buNone/>
            </a:pPr>
            <a:r>
              <a:rPr lang="en-US" sz="1400" dirty="0"/>
              <a:t>	</a:t>
            </a:r>
            <a:r>
              <a:rPr lang="en-US" sz="1400" dirty="0" smtClean="0"/>
              <a:t>   - Are </a:t>
            </a:r>
            <a:r>
              <a:rPr lang="en-US" sz="1400" dirty="0"/>
              <a:t>there virtual offers for </a:t>
            </a:r>
            <a:r>
              <a:rPr lang="en-US" sz="1400" dirty="0" smtClean="0"/>
              <a:t>Ancillary </a:t>
            </a:r>
            <a:r>
              <a:rPr lang="en-US" sz="1400" dirty="0"/>
              <a:t>S</a:t>
            </a:r>
            <a:r>
              <a:rPr lang="en-US" sz="1400" dirty="0" smtClean="0"/>
              <a:t>ervices</a:t>
            </a:r>
            <a:r>
              <a:rPr lang="en-US" sz="1400" dirty="0"/>
              <a:t>?</a:t>
            </a:r>
          </a:p>
          <a:p>
            <a:pPr marL="0" indent="0">
              <a:spcBef>
                <a:spcPts val="0"/>
              </a:spcBef>
              <a:buNone/>
            </a:pPr>
            <a:r>
              <a:rPr lang="en-US" sz="1400" dirty="0"/>
              <a:t>	</a:t>
            </a:r>
            <a:r>
              <a:rPr lang="en-US" sz="1400" dirty="0" smtClean="0"/>
              <a:t>   - Are </a:t>
            </a:r>
            <a:r>
              <a:rPr lang="en-US" sz="1400" dirty="0"/>
              <a:t>A/S </a:t>
            </a:r>
            <a:r>
              <a:rPr lang="en-US" sz="1400" dirty="0" smtClean="0"/>
              <a:t>demand </a:t>
            </a:r>
            <a:r>
              <a:rPr lang="en-US" sz="1400" dirty="0"/>
              <a:t>curves part of the </a:t>
            </a:r>
            <a:r>
              <a:rPr lang="en-US" sz="1400" dirty="0" smtClean="0"/>
              <a:t>optimizations?</a:t>
            </a:r>
          </a:p>
          <a:p>
            <a:pPr marL="0" indent="0">
              <a:spcBef>
                <a:spcPts val="0"/>
              </a:spcBef>
              <a:buNone/>
            </a:pPr>
            <a:r>
              <a:rPr lang="en-US" sz="1400" dirty="0" smtClean="0"/>
              <a:t>	         If yes, can you describe/compare the offer caps and AS demand curves?</a:t>
            </a:r>
          </a:p>
          <a:p>
            <a:pPr marL="0" indent="0">
              <a:spcBef>
                <a:spcPts val="0"/>
              </a:spcBef>
              <a:buNone/>
            </a:pPr>
            <a:r>
              <a:rPr lang="en-US" sz="1400" dirty="0"/>
              <a:t>	</a:t>
            </a:r>
            <a:r>
              <a:rPr lang="en-US" sz="1400" dirty="0" smtClean="0"/>
              <a:t>   - How do you </a:t>
            </a:r>
            <a:r>
              <a:rPr lang="en-US" sz="1400" dirty="0"/>
              <a:t>ensure adequate capacity available in real-time (RUC or other </a:t>
            </a:r>
            <a:r>
              <a:rPr lang="en-US" sz="1400" dirty="0" smtClean="0"/>
              <a:t>market tool</a:t>
            </a:r>
            <a:r>
              <a:rPr lang="en-US" sz="1400" dirty="0" smtClean="0"/>
              <a:t>)?</a:t>
            </a:r>
          </a:p>
          <a:p>
            <a:pPr marL="0" indent="0">
              <a:spcBef>
                <a:spcPts val="0"/>
              </a:spcBef>
              <a:buNone/>
            </a:pPr>
            <a:r>
              <a:rPr lang="en-US" sz="1400" dirty="0"/>
              <a:t>	   - </a:t>
            </a:r>
            <a:r>
              <a:rPr lang="en-US" sz="1400" dirty="0" smtClean="0"/>
              <a:t>Cost to implement and any quantifiable benefits</a:t>
            </a:r>
            <a:endParaRPr lang="en-US" sz="1400" dirty="0"/>
          </a:p>
          <a:p>
            <a:pPr lvl="1">
              <a:spcBef>
                <a:spcPts val="0"/>
              </a:spcBef>
              <a:buFont typeface="Arial" panose="020B0604020202020204" pitchFamily="34" charset="0"/>
              <a:buChar char="‒"/>
            </a:pPr>
            <a:r>
              <a:rPr lang="en-US" sz="1400" dirty="0" smtClean="0"/>
              <a:t>Describe </a:t>
            </a:r>
            <a:r>
              <a:rPr lang="en-US" sz="1400" dirty="0"/>
              <a:t>when/why Real-Time Co-optimization implemented </a:t>
            </a:r>
            <a:endParaRPr lang="en-US" sz="1400" dirty="0" smtClean="0"/>
          </a:p>
          <a:p>
            <a:pPr lvl="1">
              <a:spcBef>
                <a:spcPts val="0"/>
              </a:spcBef>
              <a:buFont typeface="Arial" panose="020B0604020202020204" pitchFamily="34" charset="0"/>
              <a:buChar char="‒"/>
            </a:pPr>
            <a:r>
              <a:rPr lang="en-US" sz="1400" dirty="0" smtClean="0"/>
              <a:t>Any </a:t>
            </a:r>
            <a:r>
              <a:rPr lang="en-US" sz="1400" dirty="0"/>
              <a:t>issues that you had to address from implementation (or still need to address)?</a:t>
            </a:r>
          </a:p>
          <a:p>
            <a:pPr marL="0" indent="0">
              <a:spcBef>
                <a:spcPts val="0"/>
              </a:spcBef>
              <a:buNone/>
            </a:pPr>
            <a:r>
              <a:rPr lang="en-US" sz="1400" dirty="0" smtClean="0"/>
              <a:t> 	   - Operational </a:t>
            </a:r>
            <a:r>
              <a:rPr lang="en-US" sz="1400" dirty="0"/>
              <a:t>issues encountered and actions taken to address them </a:t>
            </a:r>
          </a:p>
          <a:p>
            <a:pPr lvl="1">
              <a:spcBef>
                <a:spcPts val="0"/>
              </a:spcBef>
              <a:buFont typeface="Arial" panose="020B0604020202020204" pitchFamily="34" charset="0"/>
              <a:buChar char="‒"/>
            </a:pPr>
            <a:r>
              <a:rPr lang="en-US" sz="1400" dirty="0" smtClean="0"/>
              <a:t>Any </a:t>
            </a:r>
            <a:r>
              <a:rPr lang="en-US" sz="1400" dirty="0"/>
              <a:t>tips/advice for ERCOT in implementing RTC?</a:t>
            </a:r>
          </a:p>
          <a:p>
            <a:pPr marL="0" indent="0">
              <a:spcBef>
                <a:spcPts val="0"/>
              </a:spcBef>
              <a:buNone/>
            </a:pPr>
            <a:endParaRPr lang="en-US" sz="1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36491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1346010" y="399784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4038600"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553200" y="397595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596117" y="3997275"/>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762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49530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2514600" y="309143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5438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553200" y="3099651"/>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p:txBody>
          <a:bodyPr/>
          <a:lstStyle/>
          <a:p>
            <a:r>
              <a:rPr lang="en-US" sz="2400" dirty="0"/>
              <a:t>RTCTF </a:t>
            </a:r>
            <a:r>
              <a:rPr lang="en-US" sz="2400" dirty="0" smtClean="0"/>
              <a:t>Review Process </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Rectangle 4"/>
          <p:cNvSpPr/>
          <p:nvPr/>
        </p:nvSpPr>
        <p:spPr>
          <a:xfrm>
            <a:off x="381000" y="998363"/>
            <a:ext cx="1828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Internal ERCOT Draft Principles and Principle Concepts (elements)</a:t>
            </a:r>
            <a:endParaRPr lang="en-US" sz="1400" i="1" dirty="0"/>
          </a:p>
        </p:txBody>
      </p:sp>
      <p:sp>
        <p:nvSpPr>
          <p:cNvPr id="8" name="Rectangle 7"/>
          <p:cNvSpPr/>
          <p:nvPr/>
        </p:nvSpPr>
        <p:spPr>
          <a:xfrm>
            <a:off x="381000" y="1994750"/>
            <a:ext cx="18288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presents concepts for meeting in presentation format</a:t>
            </a:r>
            <a:endParaRPr lang="en-US" sz="1600" dirty="0"/>
          </a:p>
        </p:txBody>
      </p:sp>
      <p:sp>
        <p:nvSpPr>
          <p:cNvPr id="9" name="Rectangle 8"/>
          <p:cNvSpPr/>
          <p:nvPr/>
        </p:nvSpPr>
        <p:spPr>
          <a:xfrm>
            <a:off x="2217577" y="1994751"/>
            <a:ext cx="1625219"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takes feedback and posts in 2 days as initial document for MP edits</a:t>
            </a:r>
            <a:endParaRPr lang="en-US" sz="1600" dirty="0"/>
          </a:p>
        </p:txBody>
      </p:sp>
      <p:sp>
        <p:nvSpPr>
          <p:cNvPr id="10" name="Rectangle 9"/>
          <p:cNvSpPr/>
          <p:nvPr/>
        </p:nvSpPr>
        <p:spPr>
          <a:xfrm>
            <a:off x="3352800" y="4280751"/>
            <a:ext cx="2819400"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submit feedback as edits to document and any </a:t>
            </a:r>
          </a:p>
          <a:p>
            <a:pPr algn="ctr"/>
            <a:r>
              <a:rPr lang="en-US" sz="1600" dirty="0" smtClean="0"/>
              <a:t>-   Concerns  </a:t>
            </a:r>
            <a:endParaRPr lang="en-US" sz="1600" dirty="0"/>
          </a:p>
          <a:p>
            <a:pPr marL="285750" indent="-285750" algn="ctr">
              <a:buFontTx/>
              <a:buChar char="-"/>
            </a:pPr>
            <a:r>
              <a:rPr lang="en-US" sz="1600" dirty="0" smtClean="0"/>
              <a:t>Alternatives</a:t>
            </a:r>
            <a:endParaRPr lang="en-US" sz="1600" dirty="0"/>
          </a:p>
        </p:txBody>
      </p:sp>
      <p:sp>
        <p:nvSpPr>
          <p:cNvPr id="11" name="Rectangle 10"/>
          <p:cNvSpPr/>
          <p:nvPr/>
        </p:nvSpPr>
        <p:spPr>
          <a:xfrm>
            <a:off x="381000" y="4280751"/>
            <a:ext cx="1836577"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MPs share initial feedback, concern, request for additional </a:t>
            </a:r>
            <a:r>
              <a:rPr lang="en-US" sz="1600" dirty="0" smtClean="0"/>
              <a:t>information</a:t>
            </a:r>
            <a:endParaRPr lang="en-US" sz="1600" dirty="0"/>
          </a:p>
        </p:txBody>
      </p:sp>
      <p:sp>
        <p:nvSpPr>
          <p:cNvPr id="12" name="Rectangle 11"/>
          <p:cNvSpPr/>
          <p:nvPr/>
        </p:nvSpPr>
        <p:spPr>
          <a:xfrm>
            <a:off x="6349622" y="4280751"/>
            <a:ext cx="2515168" cy="13580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MPs must document concerns or alternative approach prior to meeting and be prepared to discuss</a:t>
            </a:r>
          </a:p>
        </p:txBody>
      </p:sp>
      <p:sp>
        <p:nvSpPr>
          <p:cNvPr id="13" name="Rectangle 12"/>
          <p:cNvSpPr/>
          <p:nvPr/>
        </p:nvSpPr>
        <p:spPr>
          <a:xfrm>
            <a:off x="6349621" y="1994750"/>
            <a:ext cx="248958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provides responses to finalize supporting principle concept</a:t>
            </a:r>
            <a:endParaRPr lang="en-US" sz="1600" dirty="0"/>
          </a:p>
        </p:txBody>
      </p:sp>
      <p:sp>
        <p:nvSpPr>
          <p:cNvPr id="14" name="Right Arrow 13"/>
          <p:cNvSpPr/>
          <p:nvPr/>
        </p:nvSpPr>
        <p:spPr>
          <a:xfrm>
            <a:off x="304800" y="3518751"/>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6629400" y="5658140"/>
            <a:ext cx="2209800" cy="857328"/>
          </a:xfrm>
          <a:prstGeom prst="rect">
            <a:avLst/>
          </a:prstGeom>
          <a:solidFill>
            <a:schemeClr val="bg1"/>
          </a:solidFill>
          <a:ln>
            <a:solidFill>
              <a:srgbClr val="FF0000"/>
            </a:solidFill>
          </a:ln>
        </p:spPr>
        <p:txBody>
          <a:bodyPr wrap="square" rtlCol="0">
            <a:spAutoFit/>
          </a:bodyPr>
          <a:lstStyle/>
          <a:p>
            <a:r>
              <a:rPr lang="en-US" sz="1600" dirty="0" smtClean="0">
                <a:solidFill>
                  <a:srgbClr val="FF0000"/>
                </a:solidFill>
              </a:rPr>
              <a:t>Take consensus and non-consensus items to TAC for vote</a:t>
            </a:r>
            <a:endParaRPr lang="en-US" sz="1600" dirty="0">
              <a:solidFill>
                <a:srgbClr val="FF0000"/>
              </a:solidFill>
            </a:endParaRPr>
          </a:p>
        </p:txBody>
      </p:sp>
      <p:sp>
        <p:nvSpPr>
          <p:cNvPr id="26" name="Rectangle 25"/>
          <p:cNvSpPr/>
          <p:nvPr/>
        </p:nvSpPr>
        <p:spPr>
          <a:xfrm>
            <a:off x="4013012" y="1988963"/>
            <a:ext cx="2159188"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ERCOT posts all MP feedback and responds to MP redlines, concerns, alternatives</a:t>
            </a:r>
            <a:endParaRPr lang="en-US" sz="1600" dirty="0"/>
          </a:p>
        </p:txBody>
      </p:sp>
    </p:spTree>
    <p:extLst>
      <p:ext uri="{BB962C8B-B14F-4D97-AF65-F5344CB8AC3E}">
        <p14:creationId xmlns:p14="http://schemas.microsoft.com/office/powerpoint/2010/main" val="302759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for Key Principles (KP)</a:t>
            </a:r>
            <a:endParaRPr lang="en-US" sz="2400" dirty="0"/>
          </a:p>
        </p:txBody>
      </p:sp>
      <p:sp>
        <p:nvSpPr>
          <p:cNvPr id="3" name="Content Placeholder 2"/>
          <p:cNvSpPr>
            <a:spLocks noGrp="1"/>
          </p:cNvSpPr>
          <p:nvPr>
            <p:ph idx="1"/>
          </p:nvPr>
        </p:nvSpPr>
        <p:spPr>
          <a:xfrm>
            <a:off x="381000" y="990600"/>
            <a:ext cx="8229600" cy="5052221"/>
          </a:xfrm>
        </p:spPr>
        <p:txBody>
          <a:bodyPr/>
          <a:lstStyle/>
          <a:p>
            <a:endParaRPr lang="en-US" sz="1000" dirty="0" smtClean="0"/>
          </a:p>
          <a:p>
            <a:r>
              <a:rPr lang="en-US" sz="1800" dirty="0" smtClean="0"/>
              <a:t>Review potential consensus items (in new template)</a:t>
            </a:r>
            <a:endParaRPr lang="en-US" sz="1800" dirty="0"/>
          </a:p>
          <a:p>
            <a:pPr lvl="1"/>
            <a:r>
              <a:rPr lang="en-US" sz="1600" dirty="0" smtClean="0"/>
              <a:t>KP 1.4 System Inputs into RTC</a:t>
            </a:r>
          </a:p>
          <a:p>
            <a:pPr lvl="1"/>
            <a:r>
              <a:rPr lang="en-US" sz="1600" dirty="0" smtClean="0"/>
              <a:t>KP </a:t>
            </a:r>
            <a:r>
              <a:rPr lang="en-US" sz="1600" dirty="0" smtClean="0"/>
              <a:t>1.6 AS Imbalance </a:t>
            </a:r>
            <a:r>
              <a:rPr lang="en-US" sz="1600" dirty="0" smtClean="0"/>
              <a:t>Settlement with RTC</a:t>
            </a:r>
          </a:p>
          <a:p>
            <a:pPr lvl="1"/>
            <a:r>
              <a:rPr lang="en-US" sz="1600" dirty="0"/>
              <a:t>KP 4 SASM </a:t>
            </a:r>
            <a:endParaRPr lang="en-US" sz="1600" dirty="0" smtClean="0"/>
          </a:p>
          <a:p>
            <a:endParaRPr lang="en-US" sz="1800" dirty="0" smtClean="0"/>
          </a:p>
          <a:p>
            <a:r>
              <a:rPr lang="en-US" sz="1800" dirty="0" smtClean="0"/>
              <a:t>Review </a:t>
            </a:r>
            <a:r>
              <a:rPr lang="en-US" sz="1800" dirty="0"/>
              <a:t>of Key Principle Concepts with </a:t>
            </a:r>
            <a:r>
              <a:rPr lang="en-US" sz="1800" dirty="0" smtClean="0"/>
              <a:t>Alternatives</a:t>
            </a:r>
          </a:p>
          <a:p>
            <a:pPr lvl="1"/>
            <a:r>
              <a:rPr lang="en-US" sz="1600" dirty="0"/>
              <a:t>KP 1.5 Deploying Ancillary </a:t>
            </a:r>
            <a:r>
              <a:rPr lang="en-US" sz="1600" dirty="0" smtClean="0"/>
              <a:t>Services</a:t>
            </a:r>
          </a:p>
          <a:p>
            <a:pPr lvl="1"/>
            <a:r>
              <a:rPr lang="en-US" sz="1600" dirty="0"/>
              <a:t>KP3 – Reliability Unit Commitment</a:t>
            </a:r>
          </a:p>
          <a:p>
            <a:endParaRPr lang="en-US" sz="1800" dirty="0"/>
          </a:p>
          <a:p>
            <a:r>
              <a:rPr lang="en-US" sz="1800" dirty="0" smtClean="0"/>
              <a:t>New Topics</a:t>
            </a:r>
          </a:p>
          <a:p>
            <a:pPr lvl="1"/>
            <a:r>
              <a:rPr lang="en-US" sz="1600" dirty="0" smtClean="0"/>
              <a:t>Telemetry </a:t>
            </a:r>
            <a:r>
              <a:rPr lang="en-US" sz="1600" dirty="0"/>
              <a:t>Changes Associated with RLC </a:t>
            </a:r>
            <a:r>
              <a:rPr lang="en-US" sz="1600" dirty="0"/>
              <a:t>Changes</a:t>
            </a:r>
          </a:p>
          <a:p>
            <a:pPr lvl="1"/>
            <a:r>
              <a:rPr lang="en-US" sz="1600" dirty="0" smtClean="0"/>
              <a:t>Changes </a:t>
            </a:r>
            <a:r>
              <a:rPr lang="en-US" sz="1600" dirty="0"/>
              <a:t>to RUC </a:t>
            </a:r>
            <a:r>
              <a:rPr lang="en-US" sz="1600" dirty="0"/>
              <a:t>Settlement</a:t>
            </a:r>
          </a:p>
          <a:p>
            <a:pPr lvl="1"/>
            <a:r>
              <a:rPr lang="en-US" sz="1600" dirty="0"/>
              <a:t>Intro </a:t>
            </a:r>
            <a:r>
              <a:rPr lang="en-US" sz="1600" dirty="0"/>
              <a:t>to Real-Time Market Constraint Formulation</a:t>
            </a:r>
          </a:p>
          <a:p>
            <a:pPr lvl="1"/>
            <a:endParaRPr lang="en-US" sz="2000" dirty="0"/>
          </a:p>
          <a:p>
            <a:pPr lvl="2"/>
            <a:endParaRPr lang="en-US" sz="1800" dirty="0" smtClean="0"/>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5494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Summary and Questions</a:t>
            </a:r>
            <a:endParaRPr lang="en-US" sz="2400" dirty="0"/>
          </a:p>
        </p:txBody>
      </p:sp>
      <p:sp>
        <p:nvSpPr>
          <p:cNvPr id="3" name="Content Placeholder 2"/>
          <p:cNvSpPr>
            <a:spLocks noGrp="1"/>
          </p:cNvSpPr>
          <p:nvPr>
            <p:ph idx="1"/>
          </p:nvPr>
        </p:nvSpPr>
        <p:spPr>
          <a:xfrm>
            <a:off x="381000" y="990600"/>
            <a:ext cx="8458200" cy="5052221"/>
          </a:xfrm>
        </p:spPr>
        <p:txBody>
          <a:bodyPr/>
          <a:lstStyle/>
          <a:p>
            <a:r>
              <a:rPr lang="en-US" sz="2000" dirty="0" smtClean="0"/>
              <a:t>Seeking </a:t>
            </a:r>
            <a:r>
              <a:rPr lang="en-US" sz="2000" dirty="0" smtClean="0"/>
              <a:t>consensus for some items and documenting </a:t>
            </a:r>
            <a:r>
              <a:rPr lang="en-US" sz="2000" dirty="0" smtClean="0"/>
              <a:t>alternatives for July TAC meeting</a:t>
            </a:r>
          </a:p>
          <a:p>
            <a:endParaRPr lang="en-US" sz="2000" dirty="0"/>
          </a:p>
          <a:p>
            <a:r>
              <a:rPr lang="en-US" sz="2000" dirty="0" smtClean="0"/>
              <a:t>Reminder to RSVP for July 12 RTCTF meeting at Taylor site:</a:t>
            </a:r>
          </a:p>
          <a:p>
            <a:pPr lvl="1"/>
            <a:r>
              <a:rPr lang="en-US" sz="1800" dirty="0" smtClean="0"/>
              <a:t>There will be link on webpage or can do now: </a:t>
            </a:r>
            <a:endParaRPr lang="en-US" sz="1800" dirty="0" smtClean="0"/>
          </a:p>
          <a:p>
            <a:pPr lvl="1"/>
            <a:r>
              <a:rPr lang="en-US" sz="1800" b="1" u="sng" dirty="0" smtClean="0">
                <a:hlinkClick r:id="rId2"/>
              </a:rPr>
              <a:t>mailto:</a:t>
            </a:r>
            <a:r>
              <a:rPr lang="en-US" sz="1800" b="1" u="sng" dirty="0"/>
              <a:t> </a:t>
            </a:r>
            <a:r>
              <a:rPr lang="en-US" sz="1800" b="1" u="sng" dirty="0" smtClean="0">
                <a:hlinkClick r:id="rId3"/>
              </a:rPr>
              <a:t>Chelsea.Barcuch@ercot.com</a:t>
            </a:r>
            <a:r>
              <a:rPr lang="en-US" sz="1800" b="1" u="sng" dirty="0" smtClean="0"/>
              <a:t> </a:t>
            </a:r>
            <a:endParaRPr lang="en-US" sz="1800" dirty="0"/>
          </a:p>
          <a:p>
            <a:endParaRPr lang="en-US" sz="2000" dirty="0" smtClean="0"/>
          </a:p>
          <a:p>
            <a:r>
              <a:rPr lang="en-US" sz="2000" dirty="0" smtClean="0"/>
              <a:t>Any </a:t>
            </a:r>
            <a:r>
              <a:rPr lang="en-US" sz="2000" dirty="0" smtClean="0"/>
              <a:t>questions or concerns?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48587203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1530</TotalTime>
  <Words>447</Words>
  <Application>Microsoft Office PowerPoint</Application>
  <PresentationFormat>On-screen Show (4:3)</PresentationFormat>
  <Paragraphs>102</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Times New Roman</vt:lpstr>
      <vt:lpstr>1_Custom Design</vt:lpstr>
      <vt:lpstr>Office Theme</vt:lpstr>
      <vt:lpstr>PowerPoint Presentation</vt:lpstr>
      <vt:lpstr>Antitrust Admonition</vt:lpstr>
      <vt:lpstr>Outline of RTCTF Update </vt:lpstr>
      <vt:lpstr>RTCTF Meeting Schedule</vt:lpstr>
      <vt:lpstr>ISO Lessons Learned Update</vt:lpstr>
      <vt:lpstr>RTCTF Review Process </vt:lpstr>
      <vt:lpstr>Today’s Plan for Key Principles (KP)</vt:lpstr>
      <vt:lpstr>Summary and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160</cp:revision>
  <cp:lastPrinted>2016-01-21T20:53:15Z</cp:lastPrinted>
  <dcterms:created xsi:type="dcterms:W3CDTF">2016-01-21T15:20:31Z</dcterms:created>
  <dcterms:modified xsi:type="dcterms:W3CDTF">2019-06-20T21:56:03Z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