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63" r:id="rId6"/>
  </p:sldMasterIdLst>
  <p:notesMasterIdLst>
    <p:notesMasterId r:id="rId18"/>
  </p:notesMasterIdLst>
  <p:handoutMasterIdLst>
    <p:handoutMasterId r:id="rId19"/>
  </p:handoutMasterIdLst>
  <p:sldIdLst>
    <p:sldId id="445" r:id="rId7"/>
    <p:sldId id="463" r:id="rId8"/>
    <p:sldId id="491" r:id="rId9"/>
    <p:sldId id="527" r:id="rId10"/>
    <p:sldId id="532" r:id="rId11"/>
    <p:sldId id="528" r:id="rId12"/>
    <p:sldId id="533" r:id="rId13"/>
    <p:sldId id="474" r:id="rId14"/>
    <p:sldId id="526" r:id="rId15"/>
    <p:sldId id="454" r:id="rId16"/>
    <p:sldId id="464" r:id="rId1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ickerson, Woody" initials="RW" lastIdx="1" clrIdx="0">
    <p:extLst>
      <p:ext uri="{19B8F6BF-5375-455C-9EA6-DF929625EA0E}">
        <p15:presenceInfo xmlns:p15="http://schemas.microsoft.com/office/powerpoint/2012/main" userId="S-1-5-21-639947351-343809578-3807592339-4404" providerId="AD"/>
      </p:ext>
    </p:extLst>
  </p:cmAuthor>
  <p:cmAuthor id="2" name="Teixeira, Jay" initials="TJ" lastIdx="4" clrIdx="1">
    <p:extLst>
      <p:ext uri="{19B8F6BF-5375-455C-9EA6-DF929625EA0E}">
        <p15:presenceInfo xmlns:p15="http://schemas.microsoft.com/office/powerpoint/2012/main" userId="S-1-5-21-639947351-343809578-3807592339-4441" providerId="AD"/>
      </p:ext>
    </p:extLst>
  </p:cmAuthor>
  <p:cmAuthor id="3" name="Jay Teixeira" initials="JT" lastIdx="2" clrIdx="2">
    <p:extLst>
      <p:ext uri="{19B8F6BF-5375-455C-9EA6-DF929625EA0E}">
        <p15:presenceInfo xmlns:p15="http://schemas.microsoft.com/office/powerpoint/2012/main" userId="e3c21acb6147413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934" autoAdjust="0"/>
    <p:restoredTop sz="90485" autoAdjust="0"/>
  </p:normalViewPr>
  <p:slideViewPr>
    <p:cSldViewPr showGuides="1">
      <p:cViewPr varScale="1">
        <p:scale>
          <a:sx n="94" d="100"/>
          <a:sy n="94" d="100"/>
        </p:scale>
        <p:origin x="768" y="90"/>
      </p:cViewPr>
      <p:guideLst>
        <p:guide orient="horz" pos="2160"/>
        <p:guide pos="3840"/>
      </p:guideLst>
    </p:cSldViewPr>
  </p:slideViewPr>
  <p:notesTextViewPr>
    <p:cViewPr>
      <p:scale>
        <a:sx n="3" d="2"/>
        <a:sy n="3" d="2"/>
      </p:scale>
      <p:origin x="0" y="0"/>
    </p:cViewPr>
  </p:notesTextViewPr>
  <p:notesViewPr>
    <p:cSldViewPr showGuides="1">
      <p:cViewPr varScale="1">
        <p:scale>
          <a:sx n="96" d="100"/>
          <a:sy n="96" d="100"/>
        </p:scale>
        <p:origin x="351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6/17/2019</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6/17/2019</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a:t>
            </a:fld>
            <a:endParaRPr lang="en-US"/>
          </a:p>
        </p:txBody>
      </p:sp>
    </p:spTree>
    <p:extLst>
      <p:ext uri="{BB962C8B-B14F-4D97-AF65-F5344CB8AC3E}">
        <p14:creationId xmlns:p14="http://schemas.microsoft.com/office/powerpoint/2010/main" val="18294138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10</a:t>
            </a:fld>
            <a:endParaRPr lang="en-US"/>
          </a:p>
        </p:txBody>
      </p:sp>
    </p:spTree>
    <p:extLst>
      <p:ext uri="{BB962C8B-B14F-4D97-AF65-F5344CB8AC3E}">
        <p14:creationId xmlns:p14="http://schemas.microsoft.com/office/powerpoint/2010/main" val="16019807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11</a:t>
            </a:fld>
            <a:endParaRPr lang="en-US"/>
          </a:p>
        </p:txBody>
      </p:sp>
    </p:spTree>
    <p:extLst>
      <p:ext uri="{BB962C8B-B14F-4D97-AF65-F5344CB8AC3E}">
        <p14:creationId xmlns:p14="http://schemas.microsoft.com/office/powerpoint/2010/main" val="23491410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14198639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4402030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485713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38581900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6</a:t>
            </a:fld>
            <a:endParaRPr lang="en-US"/>
          </a:p>
        </p:txBody>
      </p:sp>
    </p:spTree>
    <p:extLst>
      <p:ext uri="{BB962C8B-B14F-4D97-AF65-F5344CB8AC3E}">
        <p14:creationId xmlns:p14="http://schemas.microsoft.com/office/powerpoint/2010/main" val="21645806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857064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33276547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9</a:t>
            </a:fld>
            <a:endParaRPr lang="en-US">
              <a:solidFill>
                <a:prstClr val="black"/>
              </a:solidFill>
            </a:endParaRPr>
          </a:p>
        </p:txBody>
      </p:sp>
    </p:spTree>
    <p:extLst>
      <p:ext uri="{BB962C8B-B14F-4D97-AF65-F5344CB8AC3E}">
        <p14:creationId xmlns:p14="http://schemas.microsoft.com/office/powerpoint/2010/main" val="20078960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3"/>
            <a:ext cx="11277600" cy="570951"/>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1066801"/>
            <a:ext cx="11379200" cy="4853233"/>
          </a:xfrm>
          <a:prstGeom prst="rect">
            <a:avLst/>
          </a:prstGeo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11277600" y="6527884"/>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978964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lvl1pPr>
              <a:defRPr>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6" name="Slide Number Placeholder 5"/>
          <p:cNvSpPr>
            <a:spLocks noGrp="1"/>
          </p:cNvSpPr>
          <p:nvPr>
            <p:ph type="sldNum" sz="quarter" idx="4"/>
          </p:nvPr>
        </p:nvSpPr>
        <p:spPr>
          <a:xfrm>
            <a:off x="11277600" y="6505761"/>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3"/>
            <a:ext cx="11277600" cy="570951"/>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1066801"/>
            <a:ext cx="11379200" cy="4853233"/>
          </a:xfrm>
          <a:prstGeom prst="rect">
            <a:avLst/>
          </a:prstGeo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11277600" y="6527884"/>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790084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777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574829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4308467" y="0"/>
            <a:ext cx="7883533"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62085" y="2876278"/>
            <a:ext cx="3810115"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 id="2147483661"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11277600" y="6527713"/>
            <a:ext cx="812800" cy="296862"/>
          </a:xfrm>
          <a:prstGeom prst="rect">
            <a:avLst/>
          </a:prstGeom>
        </p:spPr>
        <p:txBody>
          <a:bodyPr vert="horz" lIns="91440" tIns="45720" rIns="91440" bIns="45720" rtlCol="0" anchor="ctr"/>
          <a:lstStyle>
            <a:lvl1pPr algn="ctr">
              <a:defRPr sz="1200">
                <a:solidFill>
                  <a:schemeClr val="tx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4308467" y="0"/>
            <a:ext cx="7883533"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2085" y="2876278"/>
            <a:ext cx="3810115" cy="1105445"/>
          </a:xfrm>
          <a:prstGeom prst="rect">
            <a:avLst/>
          </a:prstGeom>
        </p:spPr>
      </p:pic>
    </p:spTree>
    <p:extLst>
      <p:ext uri="{BB962C8B-B14F-4D97-AF65-F5344CB8AC3E}">
        <p14:creationId xmlns:p14="http://schemas.microsoft.com/office/powerpoint/2010/main" val="2754549710"/>
      </p:ext>
    </p:extLst>
  </p:cSld>
  <p:clrMap bg1="lt1" tx1="dk1" bg2="lt2" tx2="dk2" accent1="accent1" accent2="accent2" accent3="accent3" accent4="accent4" accent5="accent5" accent6="accent6" hlink="hlink" folHlink="folHlink"/>
  <p:sldLayoutIdLst>
    <p:sldLayoutId id="2147483664"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6.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3" Type="http://schemas.openxmlformats.org/officeDocument/2006/relationships/hyperlink" Target="mailto:ResourceIntegrationDepartment@ercot.com" TargetMode="External"/><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TextBox 6"/>
          <p:cNvSpPr txBox="1"/>
          <p:nvPr/>
        </p:nvSpPr>
        <p:spPr>
          <a:xfrm>
            <a:off x="4936906" y="2413338"/>
            <a:ext cx="5646034" cy="2031325"/>
          </a:xfrm>
          <a:prstGeom prst="rect">
            <a:avLst/>
          </a:prstGeom>
          <a:noFill/>
        </p:spPr>
        <p:txBody>
          <a:bodyPr wrap="square" rtlCol="0">
            <a:spAutoFit/>
          </a:bodyPr>
          <a:lstStyle/>
          <a:p>
            <a:r>
              <a:rPr lang="en-US" b="1" dirty="0"/>
              <a:t>Resource Integration Workshop </a:t>
            </a:r>
            <a:endParaRPr lang="en-US" b="1" dirty="0" smtClean="0"/>
          </a:p>
          <a:p>
            <a:r>
              <a:rPr lang="en-US" b="1" dirty="0" smtClean="0"/>
              <a:t>Resource Integration Topics</a:t>
            </a:r>
            <a:r>
              <a:rPr lang="en-US" b="1" dirty="0" smtClean="0"/>
              <a:t> </a:t>
            </a:r>
            <a:endParaRPr lang="en-US" b="1" dirty="0"/>
          </a:p>
          <a:p>
            <a:endParaRPr lang="en-US" dirty="0"/>
          </a:p>
          <a:p>
            <a:r>
              <a:rPr lang="en-US" dirty="0"/>
              <a:t>ERCOT</a:t>
            </a:r>
          </a:p>
          <a:p>
            <a:r>
              <a:rPr lang="en-US" dirty="0"/>
              <a:t>Jay Teixeira</a:t>
            </a:r>
          </a:p>
          <a:p>
            <a:endParaRPr lang="en-US" dirty="0"/>
          </a:p>
          <a:p>
            <a:r>
              <a:rPr lang="en-US" dirty="0" smtClean="0"/>
              <a:t>June 20</a:t>
            </a:r>
            <a:r>
              <a:rPr lang="en-US" dirty="0" smtClean="0"/>
              <a:t>, </a:t>
            </a:r>
            <a:r>
              <a:rPr lang="en-US" dirty="0" smtClean="0"/>
              <a:t>2019</a:t>
            </a:r>
            <a:endParaRPr lang="en-US" dirty="0"/>
          </a:p>
        </p:txBody>
      </p:sp>
    </p:spTree>
    <p:extLst>
      <p:ext uri="{BB962C8B-B14F-4D97-AF65-F5344CB8AC3E}">
        <p14:creationId xmlns:p14="http://schemas.microsoft.com/office/powerpoint/2010/main" val="387225821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9753600" cy="670718"/>
          </a:xfrm>
        </p:spPr>
        <p:txBody>
          <a:bodyPr/>
          <a:lstStyle/>
          <a:p>
            <a:r>
              <a:rPr lang="en-US" dirty="0"/>
              <a:t>Other contact information</a:t>
            </a:r>
          </a:p>
        </p:txBody>
      </p:sp>
      <p:sp>
        <p:nvSpPr>
          <p:cNvPr id="3" name="Content Placeholder 2"/>
          <p:cNvSpPr>
            <a:spLocks noGrp="1"/>
          </p:cNvSpPr>
          <p:nvPr>
            <p:ph idx="1"/>
          </p:nvPr>
        </p:nvSpPr>
        <p:spPr>
          <a:xfrm>
            <a:off x="609600" y="1143000"/>
            <a:ext cx="8534400" cy="4511040"/>
          </a:xfrm>
        </p:spPr>
        <p:txBody>
          <a:bodyPr/>
          <a:lstStyle/>
          <a:p>
            <a:r>
              <a:rPr lang="en-US" dirty="0" smtClean="0">
                <a:hlinkClick r:id="rId3"/>
              </a:rPr>
              <a:t>ResourceIntegrationDepartment@ercot.com</a:t>
            </a:r>
            <a:r>
              <a:rPr lang="en-US" dirty="0" smtClean="0"/>
              <a:t> </a:t>
            </a:r>
            <a:r>
              <a:rPr lang="en-US" dirty="0"/>
              <a:t>is distribution list for Resource Integration department</a:t>
            </a:r>
          </a:p>
        </p:txBody>
      </p:sp>
      <p:sp>
        <p:nvSpPr>
          <p:cNvPr id="4" name="Slide Number Placeholder 3"/>
          <p:cNvSpPr>
            <a:spLocks noGrp="1"/>
          </p:cNvSpPr>
          <p:nvPr>
            <p:ph type="sldNum" sz="quarter" idx="4"/>
          </p:nvPr>
        </p:nvSpPr>
        <p:spPr/>
        <p:txBody>
          <a:bodyPr/>
          <a:lstStyle/>
          <a:p>
            <a:fld id="{1D93BD3E-1E9A-4970-A6F7-E7AC52762E0C}" type="slidenum">
              <a:rPr lang="en-US" smtClean="0"/>
              <a:pPr/>
              <a:t>10</a:t>
            </a:fld>
            <a:endParaRPr lang="en-US"/>
          </a:p>
        </p:txBody>
      </p:sp>
    </p:spTree>
    <p:extLst>
      <p:ext uri="{BB962C8B-B14F-4D97-AF65-F5344CB8AC3E}">
        <p14:creationId xmlns:p14="http://schemas.microsoft.com/office/powerpoint/2010/main" val="33040181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Questions?</a:t>
            </a:r>
          </a:p>
        </p:txBody>
      </p:sp>
      <p:sp>
        <p:nvSpPr>
          <p:cNvPr id="3" name="Subtitle 2"/>
          <p:cNvSpPr>
            <a:spLocks noGrp="1"/>
          </p:cNvSpPr>
          <p:nvPr>
            <p:ph type="subTitle" idx="1"/>
          </p:nvPr>
        </p:nvSpPr>
        <p:spPr/>
        <p:txBody>
          <a:bodyPr/>
          <a:lstStyle/>
          <a:p>
            <a:r>
              <a:rPr lang="en-US" dirty="0"/>
              <a:t>Thank you!</a:t>
            </a:r>
          </a:p>
        </p:txBody>
      </p:sp>
      <p:pic>
        <p:nvPicPr>
          <p:cNvPr id="4" name="Picture 3"/>
          <p:cNvPicPr>
            <a:picLocks noChangeAspect="1"/>
          </p:cNvPicPr>
          <p:nvPr/>
        </p:nvPicPr>
        <p:blipFill>
          <a:blip r:embed="rId3"/>
          <a:stretch>
            <a:fillRect/>
          </a:stretch>
        </p:blipFill>
        <p:spPr>
          <a:xfrm>
            <a:off x="3124200" y="938274"/>
            <a:ext cx="5517497" cy="4624326"/>
          </a:xfrm>
          <a:prstGeom prst="rect">
            <a:avLst/>
          </a:prstGeom>
        </p:spPr>
      </p:pic>
    </p:spTree>
    <p:extLst>
      <p:ext uri="{BB962C8B-B14F-4D97-AF65-F5344CB8AC3E}">
        <p14:creationId xmlns:p14="http://schemas.microsoft.com/office/powerpoint/2010/main" val="39948612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Quarterly Stability Assessment (QSA) </a:t>
            </a:r>
            <a:br>
              <a:rPr lang="en-US" dirty="0"/>
            </a:br>
            <a:endParaRPr lang="en-US" dirty="0"/>
          </a:p>
        </p:txBody>
      </p:sp>
      <p:sp>
        <p:nvSpPr>
          <p:cNvPr id="3" name="Content Placeholder 2"/>
          <p:cNvSpPr>
            <a:spLocks noGrp="1"/>
          </p:cNvSpPr>
          <p:nvPr>
            <p:ph idx="1"/>
          </p:nvPr>
        </p:nvSpPr>
        <p:spPr>
          <a:xfrm>
            <a:off x="406400" y="1066801"/>
            <a:ext cx="11379200" cy="5562599"/>
          </a:xfrm>
        </p:spPr>
        <p:txBody>
          <a:bodyPr/>
          <a:lstStyle/>
          <a:p>
            <a:pPr marL="0" indent="0">
              <a:buNone/>
            </a:pPr>
            <a:r>
              <a:rPr lang="en-US" dirty="0" smtClean="0"/>
              <a:t>Planning Guide 5.9</a:t>
            </a:r>
            <a:endParaRPr lang="en-US" dirty="0"/>
          </a:p>
          <a:p>
            <a:r>
              <a:rPr lang="en-US" sz="2800" dirty="0" smtClean="0"/>
              <a:t>Next Deadline for QSA</a:t>
            </a:r>
          </a:p>
          <a:p>
            <a:pPr marL="0" indent="0">
              <a:buNone/>
            </a:pPr>
            <a:endParaRPr lang="en-US" sz="2800" dirty="0" smtClean="0"/>
          </a:p>
          <a:p>
            <a:pPr marL="0" indent="0">
              <a:buNone/>
            </a:pPr>
            <a:endParaRPr lang="en-US" sz="2800" dirty="0"/>
          </a:p>
          <a:p>
            <a:pPr marL="0" indent="0">
              <a:buNone/>
            </a:pPr>
            <a:endParaRPr lang="en-US" sz="2800" dirty="0" smtClean="0"/>
          </a:p>
          <a:p>
            <a:pPr marL="0" indent="0">
              <a:buNone/>
            </a:pPr>
            <a:endParaRPr lang="en-US" sz="2800" dirty="0"/>
          </a:p>
          <a:p>
            <a:endParaRPr lang="en-US" sz="2800" dirty="0" smtClean="0"/>
          </a:p>
          <a:p>
            <a:endParaRPr lang="en-US" sz="2800" dirty="0" smtClean="0"/>
          </a:p>
          <a:p>
            <a:r>
              <a:rPr lang="en-US" sz="2800" dirty="0" smtClean="0"/>
              <a:t>If a GINR is not included in QSA, its Initial Synchronization date will be automatically delayed to the next quarter </a:t>
            </a:r>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673347588"/>
              </p:ext>
            </p:extLst>
          </p:nvPr>
        </p:nvGraphicFramePr>
        <p:xfrm>
          <a:off x="2209800" y="2362200"/>
          <a:ext cx="7467600" cy="2519680"/>
        </p:xfrm>
        <a:graphic>
          <a:graphicData uri="http://schemas.openxmlformats.org/drawingml/2006/table">
            <a:tbl>
              <a:tblPr firstRow="1" firstCol="1" bandRow="1">
                <a:tableStyleId>{5C22544A-7EE6-4342-B048-85BDC9FD1C3A}</a:tableStyleId>
              </a:tblPr>
              <a:tblGrid>
                <a:gridCol w="2489200"/>
                <a:gridCol w="2489200"/>
                <a:gridCol w="2489200"/>
              </a:tblGrid>
              <a:tr h="71120">
                <a:tc>
                  <a:txBody>
                    <a:bodyPr/>
                    <a:lstStyle/>
                    <a:p>
                      <a:pPr marL="0" marR="0">
                        <a:spcBef>
                          <a:spcPts val="0"/>
                        </a:spcBef>
                        <a:spcAft>
                          <a:spcPts val="0"/>
                        </a:spcAft>
                      </a:pPr>
                      <a:r>
                        <a:rPr lang="en-US" sz="1200" dirty="0">
                          <a:effectLst/>
                        </a:rPr>
                        <a:t>All-Inclusive Generation Resource Initial Synchronization Date</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Last Day for an IE to meet prerequisites as listed in paragraph (4) below</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Completion of Quarterly Stability Assessment</a:t>
                      </a:r>
                      <a:endParaRPr lang="en-US" sz="1200" dirty="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January, February, March</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August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End of October</a:t>
                      </a:r>
                      <a:endParaRPr lang="en-US" sz="120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April, May, June</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November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End of January</a:t>
                      </a:r>
                      <a:endParaRPr lang="en-US" sz="120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July, August, September</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February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End of April</a:t>
                      </a:r>
                      <a:endParaRPr lang="en-US" sz="120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October, November, December</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May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End of July</a:t>
                      </a:r>
                      <a:endParaRPr lang="en-US" sz="1200" dirty="0">
                        <a:effectLst/>
                        <a:latin typeface="Times New Roman" panose="02020603050405020304" pitchFamily="18" charset="0"/>
                        <a:ea typeface="Times New Roman" panose="02020603050405020304" pitchFamily="18" charset="0"/>
                      </a:endParaRPr>
                    </a:p>
                  </a:txBody>
                  <a:tcPr marL="68580" marR="68580" marT="0" marB="0"/>
                </a:tc>
              </a:tr>
            </a:tbl>
          </a:graphicData>
        </a:graphic>
      </p:graphicFrame>
      <p:sp>
        <p:nvSpPr>
          <p:cNvPr id="6" name="Right Arrow 5"/>
          <p:cNvSpPr/>
          <p:nvPr/>
        </p:nvSpPr>
        <p:spPr>
          <a:xfrm>
            <a:off x="1223558" y="2895600"/>
            <a:ext cx="978408" cy="48463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999319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Quarterly Stability Assessment (QSA) </a:t>
            </a:r>
            <a:br>
              <a:rPr lang="en-US" dirty="0"/>
            </a:br>
            <a:endParaRPr lang="en-US" dirty="0"/>
          </a:p>
        </p:txBody>
      </p:sp>
      <p:sp>
        <p:nvSpPr>
          <p:cNvPr id="3" name="Content Placeholder 2"/>
          <p:cNvSpPr>
            <a:spLocks noGrp="1"/>
          </p:cNvSpPr>
          <p:nvPr>
            <p:ph idx="1"/>
          </p:nvPr>
        </p:nvSpPr>
        <p:spPr>
          <a:xfrm>
            <a:off x="406400" y="1066801"/>
            <a:ext cx="11379200" cy="5562599"/>
          </a:xfrm>
        </p:spPr>
        <p:txBody>
          <a:bodyPr/>
          <a:lstStyle/>
          <a:p>
            <a:pPr marL="0" indent="0">
              <a:buNone/>
            </a:pPr>
            <a:r>
              <a:rPr lang="en-US" dirty="0" smtClean="0"/>
              <a:t>Planning Guide </a:t>
            </a:r>
            <a:r>
              <a:rPr lang="en-US" dirty="0"/>
              <a:t>5.9, Quarterly Stability Assessment</a:t>
            </a:r>
          </a:p>
          <a:p>
            <a:r>
              <a:rPr lang="en-US" sz="2800" dirty="0" smtClean="0"/>
              <a:t>Issue’s seen in the QSA that had May 1, 2018 deadline</a:t>
            </a:r>
          </a:p>
          <a:p>
            <a:pPr lvl="1"/>
            <a:r>
              <a:rPr lang="en-US" sz="2400" dirty="0" smtClean="0"/>
              <a:t>10 day comment period for FIS</a:t>
            </a:r>
          </a:p>
          <a:p>
            <a:pPr lvl="2"/>
            <a:r>
              <a:rPr lang="en-US" sz="2000" dirty="0" smtClean="0"/>
              <a:t>Needs to be complete before QSA deadline</a:t>
            </a:r>
          </a:p>
          <a:p>
            <a:pPr lvl="2"/>
            <a:r>
              <a:rPr lang="en-US" sz="2000" dirty="0" smtClean="0"/>
              <a:t>TSPs need to plan for it</a:t>
            </a:r>
          </a:p>
          <a:p>
            <a:pPr lvl="1"/>
            <a:r>
              <a:rPr lang="en-US" sz="2400" dirty="0" smtClean="0"/>
              <a:t>Dynamic data validation </a:t>
            </a:r>
          </a:p>
          <a:p>
            <a:pPr lvl="2"/>
            <a:r>
              <a:rPr lang="en-US" sz="2000" dirty="0" smtClean="0"/>
              <a:t>Dependent on FIS Stability study</a:t>
            </a:r>
          </a:p>
          <a:p>
            <a:pPr lvl="2"/>
            <a:r>
              <a:rPr lang="en-US" sz="2000" dirty="0" smtClean="0"/>
              <a:t>Need to meet PG 6.9 15 to 30 days prior to QSA deadline</a:t>
            </a:r>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dirty="0"/>
          </a:p>
        </p:txBody>
      </p:sp>
    </p:spTree>
    <p:extLst>
      <p:ext uri="{BB962C8B-B14F-4D97-AF65-F5344CB8AC3E}">
        <p14:creationId xmlns:p14="http://schemas.microsoft.com/office/powerpoint/2010/main" val="32410443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smtClean="0"/>
              <a:t>Resource Integration and Ongoing Operations – Interconnection Services (RIOO-IS</a:t>
            </a:r>
            <a:r>
              <a:rPr lang="en-US" dirty="0" smtClean="0"/>
              <a:t>) – Email Notifications</a:t>
            </a:r>
            <a:endParaRPr lang="en-US" dirty="0"/>
          </a:p>
        </p:txBody>
      </p:sp>
      <p:sp>
        <p:nvSpPr>
          <p:cNvPr id="3" name="Content Placeholder 2"/>
          <p:cNvSpPr>
            <a:spLocks noGrp="1"/>
          </p:cNvSpPr>
          <p:nvPr>
            <p:ph idx="1"/>
          </p:nvPr>
        </p:nvSpPr>
        <p:spPr>
          <a:xfrm>
            <a:off x="525566" y="1193884"/>
            <a:ext cx="10134600" cy="5334000"/>
          </a:xfrm>
        </p:spPr>
        <p:txBody>
          <a:bodyPr/>
          <a:lstStyle/>
          <a:p>
            <a:pPr marL="0" indent="0">
              <a:buNone/>
            </a:pPr>
            <a:r>
              <a:rPr lang="en-US" dirty="0" smtClean="0"/>
              <a:t>Next Release – May - June, 2019</a:t>
            </a:r>
          </a:p>
          <a:p>
            <a:r>
              <a:rPr lang="en-US" sz="2800" dirty="0" smtClean="0"/>
              <a:t>Email to external entities should be </a:t>
            </a:r>
            <a:r>
              <a:rPr lang="en-US" sz="2800" dirty="0" smtClean="0"/>
              <a:t>fixed</a:t>
            </a:r>
          </a:p>
          <a:p>
            <a:endParaRPr lang="en-US" dirty="0" smtClean="0"/>
          </a:p>
          <a:p>
            <a:pPr marL="0" indent="0">
              <a:buNone/>
            </a:pPr>
            <a:r>
              <a:rPr lang="en-US" dirty="0" smtClean="0"/>
              <a:t>Payment Card Industry Data Security Standard (PCIDSS)</a:t>
            </a:r>
          </a:p>
          <a:p>
            <a:r>
              <a:rPr lang="en-US" sz="2800" dirty="0" smtClean="0"/>
              <a:t>Monthly Testing – June 21, 2019</a:t>
            </a:r>
          </a:p>
          <a:p>
            <a:r>
              <a:rPr lang="en-US" sz="2800" dirty="0" smtClean="0"/>
              <a:t>Due to payment system</a:t>
            </a:r>
          </a:p>
          <a:p>
            <a:r>
              <a:rPr lang="en-US" sz="2800" dirty="0" smtClean="0"/>
              <a:t>Half day to whole day outage starting at 10:00 a.m.</a:t>
            </a:r>
          </a:p>
          <a:p>
            <a:r>
              <a:rPr lang="en-US" sz="2800" dirty="0" smtClean="0"/>
              <a:t>28 day cycle except Jan and Oct (3 week)</a:t>
            </a:r>
          </a:p>
          <a:p>
            <a:r>
              <a:rPr lang="en-US" sz="2800" dirty="0" smtClean="0"/>
              <a:t>2019 and 2010 release calendar</a:t>
            </a:r>
          </a:p>
          <a:p>
            <a:endParaRPr lang="en-US" dirty="0" smtClean="0"/>
          </a:p>
          <a:p>
            <a:pPr marL="0" indent="0">
              <a:buNone/>
            </a:pPr>
            <a:r>
              <a:rPr lang="en-US" dirty="0"/>
              <a:t>	</a:t>
            </a:r>
            <a:r>
              <a:rPr lang="en-US" dirty="0" smtClean="0"/>
              <a:t>	</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4</a:t>
            </a:fld>
            <a:endParaRPr lang="en-US">
              <a:solidFill>
                <a:prstClr val="black">
                  <a:tint val="75000"/>
                </a:prstClr>
              </a:solidFill>
            </a:endParaRPr>
          </a:p>
        </p:txBody>
      </p:sp>
    </p:spTree>
    <p:extLst>
      <p:ext uri="{BB962C8B-B14F-4D97-AF65-F5344CB8AC3E}">
        <p14:creationId xmlns:p14="http://schemas.microsoft.com/office/powerpoint/2010/main" val="5796335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smtClean="0"/>
              <a:t>Resource Integration and Ongoing Operations – Interconnection Services (RIOO-IS</a:t>
            </a:r>
            <a:r>
              <a:rPr lang="en-US" dirty="0" smtClean="0"/>
              <a:t>) – FIS Requests</a:t>
            </a:r>
            <a:endParaRPr lang="en-US" dirty="0"/>
          </a:p>
        </p:txBody>
      </p:sp>
      <p:sp>
        <p:nvSpPr>
          <p:cNvPr id="3" name="Content Placeholder 2"/>
          <p:cNvSpPr>
            <a:spLocks noGrp="1"/>
          </p:cNvSpPr>
          <p:nvPr>
            <p:ph idx="1"/>
          </p:nvPr>
        </p:nvSpPr>
        <p:spPr>
          <a:xfrm>
            <a:off x="525566" y="1193884"/>
            <a:ext cx="10134600" cy="5334000"/>
          </a:xfrm>
        </p:spPr>
        <p:txBody>
          <a:bodyPr/>
          <a:lstStyle/>
          <a:p>
            <a:pPr marL="0" indent="0">
              <a:buNone/>
            </a:pPr>
            <a:r>
              <a:rPr lang="en-US" dirty="0" smtClean="0"/>
              <a:t>Issue:  IEs try to change MW amount at the same time as FIS Request – resulting in mismatch in FIS fee as MW change not approved yet</a:t>
            </a:r>
          </a:p>
          <a:p>
            <a:pPr marL="0" indent="0">
              <a:buNone/>
            </a:pPr>
            <a:endParaRPr lang="en-US" dirty="0"/>
          </a:p>
          <a:p>
            <a:pPr marL="0" indent="0">
              <a:buNone/>
            </a:pPr>
            <a:r>
              <a:rPr lang="en-US" dirty="0" smtClean="0"/>
              <a:t>Proposed Solution</a:t>
            </a:r>
          </a:p>
          <a:p>
            <a:r>
              <a:rPr lang="en-US" dirty="0"/>
              <a:t>D</a:t>
            </a:r>
            <a:r>
              <a:rPr lang="en-US" dirty="0" smtClean="0"/>
              <a:t>o not include any other change in FIS Request change request</a:t>
            </a:r>
          </a:p>
          <a:p>
            <a:r>
              <a:rPr lang="en-US" dirty="0" smtClean="0"/>
              <a:t>Make MW change request prior to FIS Request</a:t>
            </a:r>
            <a:endParaRPr lang="en-US" dirty="0" smtClean="0"/>
          </a:p>
          <a:p>
            <a:pPr marL="0" indent="0">
              <a:buNone/>
            </a:pPr>
            <a:endParaRPr lang="en-US" dirty="0" smtClean="0"/>
          </a:p>
          <a:p>
            <a:pPr marL="0" indent="0">
              <a:buNone/>
            </a:pPr>
            <a:r>
              <a:rPr lang="en-US" dirty="0" smtClean="0"/>
              <a:t>New INR needed if MW change after FIS Request</a:t>
            </a:r>
            <a:r>
              <a:rPr lang="en-US" dirty="0"/>
              <a:t>	</a:t>
            </a:r>
            <a:r>
              <a:rPr lang="en-US" dirty="0" smtClean="0"/>
              <a:t>	</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5</a:t>
            </a:fld>
            <a:endParaRPr lang="en-US">
              <a:solidFill>
                <a:prstClr val="black">
                  <a:tint val="75000"/>
                </a:prstClr>
              </a:solidFill>
            </a:endParaRPr>
          </a:p>
        </p:txBody>
      </p:sp>
    </p:spTree>
    <p:extLst>
      <p:ext uri="{BB962C8B-B14F-4D97-AF65-F5344CB8AC3E}">
        <p14:creationId xmlns:p14="http://schemas.microsoft.com/office/powerpoint/2010/main" val="7254147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3"/>
            <a:ext cx="11277600" cy="975517"/>
          </a:xfrm>
        </p:spPr>
        <p:txBody>
          <a:bodyPr/>
          <a:lstStyle/>
          <a:p>
            <a:r>
              <a:rPr lang="en-US" dirty="0" smtClean="0"/>
              <a:t>Dynamic </a:t>
            </a:r>
            <a:r>
              <a:rPr lang="en-US" dirty="0"/>
              <a:t>Case </a:t>
            </a:r>
            <a:r>
              <a:rPr lang="en-US" dirty="0" smtClean="0"/>
              <a:t>Dispatch in PG </a:t>
            </a:r>
            <a:r>
              <a:rPr lang="en-US" dirty="0"/>
              <a:t>5.4.5 (2</a:t>
            </a:r>
            <a:r>
              <a:rPr lang="en-US" dirty="0" smtClean="0"/>
              <a:t>)</a:t>
            </a:r>
            <a:br>
              <a:rPr lang="en-US" dirty="0" smtClean="0"/>
            </a:br>
            <a:r>
              <a:rPr lang="en-US" dirty="0" smtClean="0"/>
              <a:t>Comment from 5/23 WS not able to set all units to full net output</a:t>
            </a:r>
            <a:r>
              <a:rPr lang="en-US" dirty="0"/>
              <a:t/>
            </a:r>
            <a:br>
              <a:rPr lang="en-US" dirty="0"/>
            </a:br>
            <a:endParaRPr lang="en-US" dirty="0"/>
          </a:p>
        </p:txBody>
      </p:sp>
      <p:sp>
        <p:nvSpPr>
          <p:cNvPr id="3" name="Content Placeholder 2"/>
          <p:cNvSpPr>
            <a:spLocks noGrp="1"/>
          </p:cNvSpPr>
          <p:nvPr>
            <p:ph idx="1"/>
          </p:nvPr>
        </p:nvSpPr>
        <p:spPr>
          <a:xfrm>
            <a:off x="406400" y="1295400"/>
            <a:ext cx="11379200" cy="5334000"/>
          </a:xfrm>
        </p:spPr>
        <p:txBody>
          <a:bodyPr/>
          <a:lstStyle/>
          <a:p>
            <a:pPr marL="0" indent="0">
              <a:buNone/>
            </a:pPr>
            <a:r>
              <a:rPr lang="en-US" sz="2800" dirty="0"/>
              <a:t>(2)	If the TSP(s) in charge of these stability studies decides not to conduct the studies, the TSP(s) must provide a written justification in lieu of the study report.  When performing such studies, all existing or publicly committed Generation Resource in the area of the study will </a:t>
            </a:r>
            <a:r>
              <a:rPr lang="en-US" sz="2800" strike="sngStrike" dirty="0">
                <a:solidFill>
                  <a:srgbClr val="FF0000"/>
                </a:solidFill>
              </a:rPr>
              <a:t>normally</a:t>
            </a:r>
            <a:r>
              <a:rPr lang="en-US" sz="2800" dirty="0">
                <a:solidFill>
                  <a:srgbClr val="FF0000"/>
                </a:solidFill>
              </a:rPr>
              <a:t> </a:t>
            </a:r>
            <a:r>
              <a:rPr lang="en-US" sz="2800" dirty="0"/>
              <a:t>be represented at full net </a:t>
            </a:r>
            <a:r>
              <a:rPr lang="en-US" sz="2800" dirty="0" smtClean="0"/>
              <a:t>output </a:t>
            </a:r>
            <a:r>
              <a:rPr lang="en-US" sz="2800" dirty="0" smtClean="0">
                <a:solidFill>
                  <a:srgbClr val="FF0000"/>
                </a:solidFill>
              </a:rPr>
              <a:t>if possible</a:t>
            </a:r>
            <a:r>
              <a:rPr lang="en-US" sz="2800" dirty="0" smtClean="0"/>
              <a:t>, </a:t>
            </a:r>
            <a:r>
              <a:rPr lang="en-US" sz="2800" dirty="0"/>
              <a:t>although some Combined Cycle Generation Resources or coal plants might be modeled at full gross output (including auxiliary load).  Any resulting increase in generation will be balanced as addressed in the FIS scope agreement.</a:t>
            </a:r>
          </a:p>
        </p:txBody>
      </p:sp>
      <p:sp>
        <p:nvSpPr>
          <p:cNvPr id="4" name="Slide Number Placeholder 3"/>
          <p:cNvSpPr>
            <a:spLocks noGrp="1"/>
          </p:cNvSpPr>
          <p:nvPr>
            <p:ph type="sldNum" sz="quarter" idx="4"/>
          </p:nvPr>
        </p:nvSpPr>
        <p:spPr/>
        <p:txBody>
          <a:bodyPr/>
          <a:lstStyle/>
          <a:p>
            <a:fld id="{1D93BD3E-1E9A-4970-A6F7-E7AC52762E0C}" type="slidenum">
              <a:rPr lang="en-US" smtClean="0"/>
              <a:pPr/>
              <a:t>6</a:t>
            </a:fld>
            <a:endParaRPr lang="en-US" dirty="0"/>
          </a:p>
        </p:txBody>
      </p:sp>
    </p:spTree>
    <p:extLst>
      <p:ext uri="{BB962C8B-B14F-4D97-AF65-F5344CB8AC3E}">
        <p14:creationId xmlns:p14="http://schemas.microsoft.com/office/powerpoint/2010/main" val="11517398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442118"/>
          </a:xfrm>
        </p:spPr>
        <p:txBody>
          <a:bodyPr/>
          <a:lstStyle/>
          <a:p>
            <a:r>
              <a:rPr lang="en-US" dirty="0" smtClean="0"/>
              <a:t>FIS Studies -  Running N-1-1 on Summer Peak Case</a:t>
            </a:r>
            <a:endParaRPr lang="en-US" dirty="0"/>
          </a:p>
        </p:txBody>
      </p:sp>
      <p:sp>
        <p:nvSpPr>
          <p:cNvPr id="3" name="Content Placeholder 2"/>
          <p:cNvSpPr>
            <a:spLocks noGrp="1"/>
          </p:cNvSpPr>
          <p:nvPr>
            <p:ph idx="1"/>
          </p:nvPr>
        </p:nvSpPr>
        <p:spPr>
          <a:xfrm>
            <a:off x="525566" y="838200"/>
            <a:ext cx="10134600" cy="5689684"/>
          </a:xfrm>
        </p:spPr>
        <p:txBody>
          <a:bodyPr/>
          <a:lstStyle/>
          <a:p>
            <a:pPr marL="0" indent="0">
              <a:buNone/>
            </a:pPr>
            <a:r>
              <a:rPr lang="en-US" sz="2800" dirty="0" smtClean="0"/>
              <a:t>Comment from TSP:  Should TSP’s run N-1-1 contingencies on summer peak cases since outages are not planned on these cases.</a:t>
            </a:r>
          </a:p>
          <a:p>
            <a:pPr marL="0" indent="0">
              <a:buNone/>
            </a:pPr>
            <a:endParaRPr lang="en-US" sz="2800" dirty="0"/>
          </a:p>
          <a:p>
            <a:pPr marL="0" indent="0">
              <a:buNone/>
            </a:pPr>
            <a:r>
              <a:rPr lang="en-US" sz="2400" dirty="0" smtClean="0"/>
              <a:t>TPL-001-4 – R1.1.2 – Model Known outages(s) of generation or Transmission Facilities with duration of at least six months</a:t>
            </a:r>
          </a:p>
          <a:p>
            <a:pPr marL="0" indent="0">
              <a:buNone/>
            </a:pPr>
            <a:r>
              <a:rPr lang="en-US" sz="2400" dirty="0" smtClean="0"/>
              <a:t>TPL-001-4 </a:t>
            </a:r>
            <a:r>
              <a:rPr lang="en-US" sz="2400" dirty="0"/>
              <a:t>– </a:t>
            </a:r>
            <a:r>
              <a:rPr lang="en-US" sz="2400" dirty="0" smtClean="0"/>
              <a:t>R2.1.3 – Assess outages modeled under System peak or Off-Peak condition when known outages are scheduled</a:t>
            </a:r>
          </a:p>
          <a:p>
            <a:pPr marL="0" indent="0">
              <a:buNone/>
            </a:pPr>
            <a:endParaRPr lang="en-US" sz="2800" dirty="0"/>
          </a:p>
          <a:p>
            <a:pPr marL="0" indent="0">
              <a:buNone/>
            </a:pPr>
            <a:r>
              <a:rPr lang="en-US" sz="2800" dirty="0" smtClean="0"/>
              <a:t>ERCOT Opinion – FIS studies should include NERC P1-P7 contingencies in the study area.  If not included, include an explanation in report.</a:t>
            </a:r>
          </a:p>
          <a:p>
            <a:pPr marL="0" indent="0">
              <a:buNone/>
            </a:pPr>
            <a:r>
              <a:rPr lang="en-US" sz="2800" dirty="0"/>
              <a:t>	</a:t>
            </a:r>
            <a:r>
              <a:rPr lang="en-US" sz="2800" dirty="0" smtClean="0"/>
              <a:t>	</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7</a:t>
            </a:fld>
            <a:endParaRPr lang="en-US">
              <a:solidFill>
                <a:prstClr val="black">
                  <a:tint val="75000"/>
                </a:prstClr>
              </a:solidFill>
            </a:endParaRPr>
          </a:p>
        </p:txBody>
      </p:sp>
    </p:spTree>
    <p:extLst>
      <p:ext uri="{BB962C8B-B14F-4D97-AF65-F5344CB8AC3E}">
        <p14:creationId xmlns:p14="http://schemas.microsoft.com/office/powerpoint/2010/main" val="31744519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smtClean="0"/>
              <a:t>Active PGRR’s</a:t>
            </a:r>
            <a:endParaRPr lang="en-US" dirty="0"/>
          </a:p>
        </p:txBody>
      </p:sp>
      <p:sp>
        <p:nvSpPr>
          <p:cNvPr id="3" name="Content Placeholder 2"/>
          <p:cNvSpPr>
            <a:spLocks noGrp="1"/>
          </p:cNvSpPr>
          <p:nvPr>
            <p:ph idx="1"/>
          </p:nvPr>
        </p:nvSpPr>
        <p:spPr>
          <a:xfrm>
            <a:off x="533400" y="1066800"/>
            <a:ext cx="10134600" cy="5334000"/>
          </a:xfrm>
        </p:spPr>
        <p:txBody>
          <a:bodyPr/>
          <a:lstStyle/>
          <a:p>
            <a:r>
              <a:rPr lang="en-US" dirty="0" smtClean="0">
                <a:solidFill>
                  <a:srgbClr val="92D050"/>
                </a:solidFill>
              </a:rPr>
              <a:t>PGRR062</a:t>
            </a:r>
            <a:r>
              <a:rPr lang="en-US" dirty="0" smtClean="0"/>
              <a:t> </a:t>
            </a:r>
            <a:r>
              <a:rPr lang="en-US" dirty="0"/>
              <a:t>- Updates to Generation Interconnection or Change Request (GINR) </a:t>
            </a:r>
            <a:r>
              <a:rPr lang="en-US" dirty="0" smtClean="0"/>
              <a:t>Process – </a:t>
            </a:r>
            <a:r>
              <a:rPr lang="en-US" dirty="0" smtClean="0">
                <a:solidFill>
                  <a:srgbClr val="FF0000"/>
                </a:solidFill>
              </a:rPr>
              <a:t>Implemented</a:t>
            </a:r>
          </a:p>
          <a:p>
            <a:r>
              <a:rPr lang="en-US" dirty="0" smtClean="0">
                <a:solidFill>
                  <a:srgbClr val="92D050"/>
                </a:solidFill>
              </a:rPr>
              <a:t>PGRR066 </a:t>
            </a:r>
            <a:r>
              <a:rPr lang="en-US" dirty="0"/>
              <a:t>- Interconnection Request Cancellation and Creation of Inactive </a:t>
            </a:r>
            <a:r>
              <a:rPr lang="en-US" dirty="0" smtClean="0"/>
              <a:t>Status – BOD approved December 11, 2018.  </a:t>
            </a:r>
            <a:r>
              <a:rPr lang="en-US" dirty="0" smtClean="0">
                <a:solidFill>
                  <a:srgbClr val="FF0000"/>
                </a:solidFill>
              </a:rPr>
              <a:t>Will not be implemented </a:t>
            </a:r>
            <a:r>
              <a:rPr lang="en-US" dirty="0" smtClean="0">
                <a:solidFill>
                  <a:srgbClr val="FF0000"/>
                </a:solidFill>
              </a:rPr>
              <a:t>in RIOO-IS until </a:t>
            </a:r>
            <a:r>
              <a:rPr lang="en-US" dirty="0" smtClean="0">
                <a:solidFill>
                  <a:srgbClr val="FF0000"/>
                </a:solidFill>
              </a:rPr>
              <a:t>completion of RIOO-RS project</a:t>
            </a:r>
            <a:r>
              <a:rPr lang="en-US" dirty="0" smtClean="0"/>
              <a:t>.  </a:t>
            </a:r>
            <a:r>
              <a:rPr lang="en-US" dirty="0" smtClean="0"/>
              <a:t>ERCOT working on manual process for the interim.</a:t>
            </a:r>
          </a:p>
          <a:p>
            <a:pPr lvl="1"/>
            <a:r>
              <a:rPr lang="en-US" dirty="0" smtClean="0"/>
              <a:t>Possible temporary fix in place by 8/1/2019 to allow limited implementation of </a:t>
            </a:r>
            <a:r>
              <a:rPr lang="en-US" dirty="0" err="1" smtClean="0"/>
              <a:t>greyboxed</a:t>
            </a:r>
            <a:r>
              <a:rPr lang="en-US" dirty="0" smtClean="0"/>
              <a:t> PG 5.7.6.</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8</a:t>
            </a:fld>
            <a:endParaRPr lang="en-US">
              <a:solidFill>
                <a:prstClr val="black">
                  <a:tint val="75000"/>
                </a:prstClr>
              </a:solidFill>
            </a:endParaRPr>
          </a:p>
        </p:txBody>
      </p:sp>
    </p:spTree>
    <p:extLst>
      <p:ext uri="{BB962C8B-B14F-4D97-AF65-F5344CB8AC3E}">
        <p14:creationId xmlns:p14="http://schemas.microsoft.com/office/powerpoint/2010/main" val="23487261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smtClean="0"/>
              <a:t>Active NPRR’s</a:t>
            </a:r>
            <a:endParaRPr lang="en-US" dirty="0"/>
          </a:p>
        </p:txBody>
      </p:sp>
      <p:sp>
        <p:nvSpPr>
          <p:cNvPr id="3" name="Content Placeholder 2"/>
          <p:cNvSpPr>
            <a:spLocks noGrp="1"/>
          </p:cNvSpPr>
          <p:nvPr>
            <p:ph idx="1"/>
          </p:nvPr>
        </p:nvSpPr>
        <p:spPr>
          <a:xfrm>
            <a:off x="533400" y="1066800"/>
            <a:ext cx="10134600" cy="5334000"/>
          </a:xfrm>
        </p:spPr>
        <p:txBody>
          <a:bodyPr/>
          <a:lstStyle/>
          <a:p>
            <a:r>
              <a:rPr lang="en-US" dirty="0" smtClean="0">
                <a:solidFill>
                  <a:srgbClr val="92D050"/>
                </a:solidFill>
              </a:rPr>
              <a:t>NPRR926</a:t>
            </a:r>
            <a:r>
              <a:rPr lang="en-US" dirty="0" smtClean="0"/>
              <a:t> </a:t>
            </a:r>
            <a:r>
              <a:rPr lang="en-US" dirty="0"/>
              <a:t>- Removal of 90-Day Period Between SSR Study Approval and </a:t>
            </a:r>
            <a:r>
              <a:rPr lang="en-US" dirty="0" smtClean="0"/>
              <a:t>Synchronization – </a:t>
            </a:r>
            <a:r>
              <a:rPr lang="en-US" dirty="0" smtClean="0"/>
              <a:t>Board Approved June 11, </a:t>
            </a:r>
            <a:r>
              <a:rPr lang="en-US" dirty="0" smtClean="0"/>
              <a:t>2019</a:t>
            </a:r>
            <a:r>
              <a:rPr lang="en-US" dirty="0" smtClean="0"/>
              <a:t>.  Effective July 1, 2019.</a:t>
            </a:r>
            <a:endParaRPr lang="en-US"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9</a:t>
            </a:fld>
            <a:endParaRPr lang="en-US">
              <a:solidFill>
                <a:prstClr val="black">
                  <a:tint val="75000"/>
                </a:prstClr>
              </a:solidFill>
            </a:endParaRPr>
          </a:p>
        </p:txBody>
      </p:sp>
    </p:spTree>
    <p:extLst>
      <p:ext uri="{BB962C8B-B14F-4D97-AF65-F5344CB8AC3E}">
        <p14:creationId xmlns:p14="http://schemas.microsoft.com/office/powerpoint/2010/main" val="4029393080"/>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Inside pages">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9D3683894B5264EB8E83338F6BA777E" ma:contentTypeVersion="0" ma:contentTypeDescription="Create a new document." ma:contentTypeScope="" ma:versionID="6d9fae79e75f4a0e2854e81853c40662">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163D459-1C05-483F-85D1-C9E478EC32CC}">
  <ds:schemaRefs>
    <ds:schemaRef ds:uri="http://schemas.microsoft.com/office/2006/metadata/properties"/>
    <ds:schemaRef ds:uri="http://purl.org/dc/dcmitype/"/>
    <ds:schemaRef ds:uri="http://purl.org/dc/terms/"/>
    <ds:schemaRef ds:uri="http://www.w3.org/XML/1998/namespace"/>
    <ds:schemaRef ds:uri="http://purl.org/dc/elements/1.1/"/>
    <ds:schemaRef ds:uri="http://schemas.microsoft.com/office/infopath/2007/PartnerControls"/>
    <ds:schemaRef ds:uri="http://schemas.microsoft.com/office/2006/documentManagement/types"/>
    <ds:schemaRef ds:uri="http://schemas.openxmlformats.org/package/2006/metadata/core-properties"/>
    <ds:schemaRef ds:uri="c34af464-7aa1-4edd-9be4-83dffc1cb926"/>
  </ds:schemaRefs>
</ds:datastoreItem>
</file>

<file path=customXml/itemProps2.xml><?xml version="1.0" encoding="utf-8"?>
<ds:datastoreItem xmlns:ds="http://schemas.openxmlformats.org/officeDocument/2006/customXml" ds:itemID="{39968CB8-5FF8-44D7-A459-A3FC34AC4F77}">
  <ds:schemaRefs>
    <ds:schemaRef ds:uri="http://schemas.microsoft.com/sharepoint/v3/contenttype/forms"/>
  </ds:schemaRefs>
</ds:datastoreItem>
</file>

<file path=customXml/itemProps3.xml><?xml version="1.0" encoding="utf-8"?>
<ds:datastoreItem xmlns:ds="http://schemas.openxmlformats.org/officeDocument/2006/customXml" ds:itemID="{D6933135-FA74-4199-91D5-29F71F2AA50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44024</TotalTime>
  <Words>577</Words>
  <Application>Microsoft Office PowerPoint</Application>
  <PresentationFormat>Widescreen</PresentationFormat>
  <Paragraphs>101</Paragraphs>
  <Slides>11</Slides>
  <Notes>11</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11</vt:i4>
      </vt:variant>
    </vt:vector>
  </HeadingPairs>
  <TitlesOfParts>
    <vt:vector size="17" baseType="lpstr">
      <vt:lpstr>Arial</vt:lpstr>
      <vt:lpstr>Calibri</vt:lpstr>
      <vt:lpstr>Times New Roman</vt:lpstr>
      <vt:lpstr>1_Custom Design</vt:lpstr>
      <vt:lpstr>Inside pages</vt:lpstr>
      <vt:lpstr>2_Custom Design</vt:lpstr>
      <vt:lpstr>PowerPoint Presentation</vt:lpstr>
      <vt:lpstr>Quarterly Stability Assessment (QSA)  </vt:lpstr>
      <vt:lpstr>Quarterly Stability Assessment (QSA)  </vt:lpstr>
      <vt:lpstr>Resource Integration and Ongoing Operations – Interconnection Services (RIOO-IS) – Email Notifications</vt:lpstr>
      <vt:lpstr>Resource Integration and Ongoing Operations – Interconnection Services (RIOO-IS) – FIS Requests</vt:lpstr>
      <vt:lpstr>Dynamic Case Dispatch in PG 5.4.5 (2) Comment from 5/23 WS not able to set all units to full net output </vt:lpstr>
      <vt:lpstr>FIS Studies -  Running N-1-1 on Summer Peak Case</vt:lpstr>
      <vt:lpstr>Active PGRR’s</vt:lpstr>
      <vt:lpstr>Active NPRR’s</vt:lpstr>
      <vt:lpstr>Other contact information</vt:lpstr>
      <vt:lpstr>Questions?</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Teixeira, Jay</cp:lastModifiedBy>
  <cp:revision>460</cp:revision>
  <cp:lastPrinted>2018-07-25T14:31:19Z</cp:lastPrinted>
  <dcterms:created xsi:type="dcterms:W3CDTF">2016-01-21T15:20:31Z</dcterms:created>
  <dcterms:modified xsi:type="dcterms:W3CDTF">2019-06-19T17:07:03Z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0x010100D9D3683894B5264EB8E83338F6BA777E</vt:lpwstr>
  </property>
</Properties>
</file>