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2"/>
  </p:notesMasterIdLst>
  <p:handoutMasterIdLst>
    <p:handoutMasterId r:id="rId13"/>
  </p:handoutMasterIdLst>
  <p:sldIdLst>
    <p:sldId id="260" r:id="rId6"/>
    <p:sldId id="269" r:id="rId7"/>
    <p:sldId id="267" r:id="rId8"/>
    <p:sldId id="268" r:id="rId9"/>
    <p:sldId id="270" r:id="rId10"/>
    <p:sldId id="271"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99" d="100"/>
          <a:sy n="99" d="100"/>
        </p:scale>
        <p:origin x="234" y="7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6/18/2019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6/18/2019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73157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586100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927543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911538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181600" cy="3323987"/>
          </a:xfrm>
          <a:prstGeom prst="rect">
            <a:avLst/>
          </a:prstGeom>
          <a:noFill/>
        </p:spPr>
        <p:txBody>
          <a:bodyPr wrap="square" rtlCol="0">
            <a:spAutoFit/>
          </a:bodyPr>
          <a:lstStyle/>
          <a:p>
            <a:pPr lvl="0"/>
            <a:r>
              <a:rPr lang="en-US" sz="2800" b="1" dirty="0">
                <a:solidFill>
                  <a:srgbClr val="5B6770"/>
                </a:solidFill>
              </a:rPr>
              <a:t>Planning Guide 5.4.5 – Dynamic and Transient Stability Analysis</a:t>
            </a:r>
          </a:p>
          <a:p>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ERCOT Transmission Planning</a:t>
            </a:r>
            <a:endParaRPr lang="en-US" dirty="0">
              <a:solidFill>
                <a:schemeClr val="tx2"/>
              </a:solidFill>
            </a:endParaRPr>
          </a:p>
          <a:p>
            <a:endParaRPr lang="en-US" dirty="0">
              <a:solidFill>
                <a:schemeClr val="tx2"/>
              </a:solidFill>
            </a:endParaRPr>
          </a:p>
          <a:p>
            <a:r>
              <a:rPr lang="en-US" dirty="0" smtClean="0">
                <a:solidFill>
                  <a:schemeClr val="tx2"/>
                </a:solidFill>
              </a:rPr>
              <a:t>RI Integration Workshop</a:t>
            </a:r>
            <a:endParaRPr lang="en-US" dirty="0" smtClean="0">
              <a:solidFill>
                <a:schemeClr val="tx2"/>
              </a:solidFill>
            </a:endParaRPr>
          </a:p>
          <a:p>
            <a:r>
              <a:rPr lang="en-US" dirty="0" smtClean="0">
                <a:solidFill>
                  <a:schemeClr val="tx2"/>
                </a:solidFill>
              </a:rPr>
              <a:t>June 20, </a:t>
            </a:r>
            <a:r>
              <a:rPr lang="en-US" dirty="0" smtClean="0">
                <a:solidFill>
                  <a:schemeClr val="tx2"/>
                </a:solidFill>
              </a:rPr>
              <a:t>2019</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a:t>Background</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5" name="Content Placeholder 2"/>
          <p:cNvSpPr>
            <a:spLocks noGrp="1"/>
          </p:cNvSpPr>
          <p:nvPr>
            <p:ph idx="1"/>
          </p:nvPr>
        </p:nvSpPr>
        <p:spPr>
          <a:xfrm>
            <a:off x="281354" y="819440"/>
            <a:ext cx="8382000" cy="5052221"/>
          </a:xfrm>
        </p:spPr>
        <p:txBody>
          <a:bodyPr/>
          <a:lstStyle/>
          <a:p>
            <a:r>
              <a:rPr lang="en-US" sz="1800" dirty="0" smtClean="0"/>
              <a:t>Planning Guide 5.4.5 (6), based on the approved PGRR054, establishes a process for identifying, proposing, and implementing solutions to stability issues identified during the FIS. </a:t>
            </a:r>
          </a:p>
          <a:p>
            <a:endParaRPr lang="en-US" dirty="0"/>
          </a:p>
        </p:txBody>
      </p:sp>
      <p:grpSp>
        <p:nvGrpSpPr>
          <p:cNvPr id="6" name="Group 5"/>
          <p:cNvGrpSpPr/>
          <p:nvPr/>
        </p:nvGrpSpPr>
        <p:grpSpPr>
          <a:xfrm>
            <a:off x="3344008" y="1676400"/>
            <a:ext cx="5520592" cy="4637477"/>
            <a:chOff x="3142762" y="1810644"/>
            <a:chExt cx="5520592" cy="4637477"/>
          </a:xfrm>
        </p:grpSpPr>
        <p:sp>
          <p:nvSpPr>
            <p:cNvPr id="7" name="Flowchart: Process 6"/>
            <p:cNvSpPr/>
            <p:nvPr/>
          </p:nvSpPr>
          <p:spPr>
            <a:xfrm>
              <a:off x="3996104" y="1810644"/>
              <a:ext cx="1981200" cy="381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FIS Stability Studies Identify Instability</a:t>
              </a:r>
              <a:endParaRPr lang="en-US" sz="1200" dirty="0"/>
            </a:p>
          </p:txBody>
        </p:sp>
        <p:sp>
          <p:nvSpPr>
            <p:cNvPr id="8" name="Flowchart: Process 7"/>
            <p:cNvSpPr/>
            <p:nvPr/>
          </p:nvSpPr>
          <p:spPr>
            <a:xfrm>
              <a:off x="3142762" y="2427680"/>
              <a:ext cx="3695700" cy="62555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IE and TSP shall investigate alternative solutions through the proposed GR for ERCOT Review</a:t>
              </a:r>
              <a:endParaRPr lang="en-US" sz="1200" dirty="0"/>
            </a:p>
          </p:txBody>
        </p:sp>
        <p:sp>
          <p:nvSpPr>
            <p:cNvPr id="9" name="Flowchart: Decision 8"/>
            <p:cNvSpPr/>
            <p:nvPr/>
          </p:nvSpPr>
          <p:spPr>
            <a:xfrm>
              <a:off x="3996104" y="3339219"/>
              <a:ext cx="1981200" cy="51118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Feasible?</a:t>
              </a:r>
              <a:endParaRPr lang="en-US" sz="1200" dirty="0"/>
            </a:p>
          </p:txBody>
        </p:sp>
        <p:sp>
          <p:nvSpPr>
            <p:cNvPr id="10" name="Flowchart: Process 9"/>
            <p:cNvSpPr/>
            <p:nvPr/>
          </p:nvSpPr>
          <p:spPr>
            <a:xfrm>
              <a:off x="3142762" y="4202444"/>
              <a:ext cx="3695700" cy="63763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ERCOT notify TSP and IE. TSP shall investigate a transmission improvement to resolve the instability and report to ERCOT</a:t>
              </a:r>
              <a:endParaRPr lang="en-US" sz="1200" dirty="0"/>
            </a:p>
          </p:txBody>
        </p:sp>
        <p:sp>
          <p:nvSpPr>
            <p:cNvPr id="11" name="Flowchart: Decision 10"/>
            <p:cNvSpPr/>
            <p:nvPr/>
          </p:nvSpPr>
          <p:spPr>
            <a:xfrm>
              <a:off x="4000012" y="5128288"/>
              <a:ext cx="1981200" cy="51118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Feasible?</a:t>
              </a:r>
              <a:endParaRPr lang="en-US" sz="1200" dirty="0"/>
            </a:p>
          </p:txBody>
        </p:sp>
        <p:sp>
          <p:nvSpPr>
            <p:cNvPr id="12" name="Flowchart: Process 11"/>
            <p:cNvSpPr/>
            <p:nvPr/>
          </p:nvSpPr>
          <p:spPr>
            <a:xfrm>
              <a:off x="3996104" y="6005954"/>
              <a:ext cx="1981200" cy="44216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TSP shall proceed with RPG process</a:t>
              </a:r>
              <a:endParaRPr lang="en-US" sz="1200" dirty="0"/>
            </a:p>
          </p:txBody>
        </p:sp>
        <p:cxnSp>
          <p:nvCxnSpPr>
            <p:cNvPr id="13" name="Straight Arrow Connector 12"/>
            <p:cNvCxnSpPr>
              <a:stCxn id="7" idx="2"/>
              <a:endCxn id="8" idx="0"/>
            </p:cNvCxnSpPr>
            <p:nvPr/>
          </p:nvCxnSpPr>
          <p:spPr>
            <a:xfrm>
              <a:off x="4986704" y="2191644"/>
              <a:ext cx="3908" cy="2360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2"/>
              <a:endCxn id="9" idx="0"/>
            </p:cNvCxnSpPr>
            <p:nvPr/>
          </p:nvCxnSpPr>
          <p:spPr>
            <a:xfrm flipH="1">
              <a:off x="4986704" y="3053236"/>
              <a:ext cx="3908" cy="2859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982796" y="5684213"/>
              <a:ext cx="435056" cy="276999"/>
            </a:xfrm>
            <a:prstGeom prst="rect">
              <a:avLst/>
            </a:prstGeom>
            <a:noFill/>
          </p:spPr>
          <p:txBody>
            <a:bodyPr wrap="none" rtlCol="0">
              <a:spAutoFit/>
            </a:bodyPr>
            <a:lstStyle/>
            <a:p>
              <a:r>
                <a:rPr lang="en-US" sz="1200" dirty="0" smtClean="0"/>
                <a:t>Yes</a:t>
              </a:r>
              <a:endParaRPr lang="en-US" sz="1200" dirty="0"/>
            </a:p>
          </p:txBody>
        </p:sp>
        <p:cxnSp>
          <p:nvCxnSpPr>
            <p:cNvPr id="16" name="Straight Arrow Connector 15"/>
            <p:cNvCxnSpPr>
              <a:stCxn id="9" idx="2"/>
              <a:endCxn id="10" idx="0"/>
            </p:cNvCxnSpPr>
            <p:nvPr/>
          </p:nvCxnSpPr>
          <p:spPr>
            <a:xfrm>
              <a:off x="4986704" y="3850404"/>
              <a:ext cx="3908" cy="3520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986704" y="3875878"/>
              <a:ext cx="380232" cy="276999"/>
            </a:xfrm>
            <a:prstGeom prst="rect">
              <a:avLst/>
            </a:prstGeom>
            <a:noFill/>
          </p:spPr>
          <p:txBody>
            <a:bodyPr wrap="none" rtlCol="0">
              <a:spAutoFit/>
            </a:bodyPr>
            <a:lstStyle/>
            <a:p>
              <a:r>
                <a:rPr lang="en-US" sz="1200" dirty="0" smtClean="0"/>
                <a:t>No</a:t>
              </a:r>
              <a:endParaRPr lang="en-US" sz="1200" dirty="0"/>
            </a:p>
          </p:txBody>
        </p:sp>
        <p:cxnSp>
          <p:nvCxnSpPr>
            <p:cNvPr id="18" name="Straight Arrow Connector 17"/>
            <p:cNvCxnSpPr>
              <a:stCxn id="10" idx="2"/>
              <a:endCxn id="11" idx="0"/>
            </p:cNvCxnSpPr>
            <p:nvPr/>
          </p:nvCxnSpPr>
          <p:spPr>
            <a:xfrm>
              <a:off x="4990612" y="4840083"/>
              <a:ext cx="0" cy="2882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1" idx="2"/>
              <a:endCxn id="12" idx="0"/>
            </p:cNvCxnSpPr>
            <p:nvPr/>
          </p:nvCxnSpPr>
          <p:spPr>
            <a:xfrm flipH="1">
              <a:off x="4986704" y="5639473"/>
              <a:ext cx="3908" cy="3664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Flowchart: Process 19"/>
            <p:cNvSpPr/>
            <p:nvPr/>
          </p:nvSpPr>
          <p:spPr>
            <a:xfrm>
              <a:off x="6357083" y="3276600"/>
              <a:ext cx="2306271" cy="63763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IE shall implement the changes prior to Initial Synchronization</a:t>
              </a:r>
              <a:endParaRPr lang="en-US" sz="1200" dirty="0"/>
            </a:p>
          </p:txBody>
        </p:sp>
        <p:cxnSp>
          <p:nvCxnSpPr>
            <p:cNvPr id="21" name="Straight Arrow Connector 20"/>
            <p:cNvCxnSpPr>
              <a:stCxn id="9" idx="3"/>
              <a:endCxn id="20" idx="1"/>
            </p:cNvCxnSpPr>
            <p:nvPr/>
          </p:nvCxnSpPr>
          <p:spPr>
            <a:xfrm>
              <a:off x="5977304" y="3594812"/>
              <a:ext cx="379779" cy="6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5976851" y="3317812"/>
              <a:ext cx="435056" cy="276999"/>
            </a:xfrm>
            <a:prstGeom prst="rect">
              <a:avLst/>
            </a:prstGeom>
            <a:noFill/>
          </p:spPr>
          <p:txBody>
            <a:bodyPr wrap="none" rtlCol="0">
              <a:spAutoFit/>
            </a:bodyPr>
            <a:lstStyle/>
            <a:p>
              <a:r>
                <a:rPr lang="en-US" sz="1200" dirty="0" smtClean="0"/>
                <a:t>Yes</a:t>
              </a:r>
              <a:endParaRPr lang="en-US" sz="1200" dirty="0"/>
            </a:p>
          </p:txBody>
        </p:sp>
      </p:grpSp>
    </p:spTree>
    <p:extLst>
      <p:ext uri="{BB962C8B-B14F-4D97-AF65-F5344CB8AC3E}">
        <p14:creationId xmlns:p14="http://schemas.microsoft.com/office/powerpoint/2010/main" val="13040899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759" y="235744"/>
            <a:ext cx="8458200" cy="518318"/>
          </a:xfrm>
        </p:spPr>
        <p:txBody>
          <a:bodyPr/>
          <a:lstStyle/>
          <a:p>
            <a:r>
              <a:rPr lang="en-US" dirty="0">
                <a:solidFill>
                  <a:srgbClr val="00AEC7"/>
                </a:solidFill>
              </a:rPr>
              <a:t>PG 5.4.5</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6" name="Content Placeholder 2"/>
          <p:cNvSpPr>
            <a:spLocks noGrp="1"/>
          </p:cNvSpPr>
          <p:nvPr>
            <p:ph idx="1"/>
          </p:nvPr>
        </p:nvSpPr>
        <p:spPr/>
        <p:txBody>
          <a:bodyPr/>
          <a:lstStyle/>
          <a:p>
            <a:pPr>
              <a:buNone/>
            </a:pPr>
            <a:r>
              <a:rPr lang="en-US" sz="1800" dirty="0"/>
              <a:t>(6)	If the TSP identifies instability (other than instability identified for extreme events) in the stability portion of the FIS, the following steps will be taken subsequent to the FIS being deemed complete and posted in the Market Information System (MIS) Secure Area in accordance with Section 5.4.8, FIS Study Report and Follow-up</a:t>
            </a:r>
            <a:r>
              <a:rPr lang="en-US" sz="1800" dirty="0" smtClean="0"/>
              <a:t>:</a:t>
            </a:r>
          </a:p>
          <a:p>
            <a:pPr marL="800100" indent="-457200">
              <a:buAutoNum type="alphaLcParenBoth"/>
            </a:pPr>
            <a:r>
              <a:rPr lang="en-US" sz="1800" dirty="0" smtClean="0"/>
              <a:t>The </a:t>
            </a:r>
            <a:r>
              <a:rPr lang="en-US" sz="1800" dirty="0"/>
              <a:t>IE and TSP shall investigate alternative solutions to resolve the instability through changes to the proposed Generation Resource and report their findings to ERCOT.  If changes to the Generation Resource are determined by ERCOT to be feasible, the IE shall implement the changes prior to Initial Synchronization</a:t>
            </a:r>
            <a:r>
              <a:rPr lang="en-US" sz="1800" dirty="0" smtClean="0"/>
              <a:t>.</a:t>
            </a:r>
          </a:p>
          <a:p>
            <a:pPr lvl="1"/>
            <a:r>
              <a:rPr lang="en-US" sz="1800" dirty="0" smtClean="0">
                <a:solidFill>
                  <a:srgbClr val="C00000"/>
                </a:solidFill>
              </a:rPr>
              <a:t>The consideration of alternative solutions include the controller tuning, settings adjustments.  No additional hardware or devices will be requested if the proposed GR can meet all the other interconnection requirements.  </a:t>
            </a:r>
          </a:p>
          <a:p>
            <a:pPr lvl="1"/>
            <a:r>
              <a:rPr lang="en-US" sz="1800" dirty="0" smtClean="0">
                <a:solidFill>
                  <a:srgbClr val="C00000"/>
                </a:solidFill>
              </a:rPr>
              <a:t>The alternative solutions should demonstrate the effectiveness of the alternative solutions and the feasibility of implementing the alternative solutions to resolve the instability prior to the Initial Synchronization.</a:t>
            </a:r>
            <a:endParaRPr lang="en-US" sz="1800" dirty="0">
              <a:solidFill>
                <a:srgbClr val="C00000"/>
              </a:solidFill>
            </a:endParaRPr>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a:t>PG 5.4.5</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
        <p:nvSpPr>
          <p:cNvPr id="6" name="Content Placeholder 2"/>
          <p:cNvSpPr>
            <a:spLocks noGrp="1"/>
          </p:cNvSpPr>
          <p:nvPr>
            <p:ph idx="1"/>
          </p:nvPr>
        </p:nvSpPr>
        <p:spPr>
          <a:xfrm>
            <a:off x="304800" y="990600"/>
            <a:ext cx="8534400" cy="5052221"/>
          </a:xfrm>
        </p:spPr>
        <p:txBody>
          <a:bodyPr/>
          <a:lstStyle/>
          <a:p>
            <a:pPr marL="800100" indent="-457200">
              <a:buNone/>
            </a:pPr>
            <a:r>
              <a:rPr lang="en-US" sz="1800" dirty="0" smtClean="0"/>
              <a:t>(b)	If ERCOT determines that changes to the proposed Generation Resource are not feasible to resolve the identified instability, ERCOT shall notify the TSP and IE, and the TSP shall investigate a transmission improvement to resolve the instability and report their findings to ERCOT. </a:t>
            </a:r>
          </a:p>
          <a:p>
            <a:pPr lvl="1"/>
            <a:r>
              <a:rPr lang="en-US" sz="1800" dirty="0" smtClean="0">
                <a:solidFill>
                  <a:srgbClr val="C00000"/>
                </a:solidFill>
              </a:rPr>
              <a:t>ERCOT’s review will determine if the transmission improvement is feasible to resolve the instability from stability perspective.  </a:t>
            </a:r>
          </a:p>
          <a:p>
            <a:pPr lvl="1"/>
            <a:r>
              <a:rPr lang="en-US" sz="1800" dirty="0" smtClean="0">
                <a:solidFill>
                  <a:srgbClr val="C00000"/>
                </a:solidFill>
              </a:rPr>
              <a:t>ERCOT’s review will not determine if the transmission improvement will meet the reliability or economic criteria as defined in the RPG review process.</a:t>
            </a:r>
            <a:endParaRPr lang="en-US" sz="1800" dirty="0">
              <a:solidFill>
                <a:srgbClr val="C00000"/>
              </a:solidFill>
            </a:endParaRPr>
          </a:p>
          <a:p>
            <a:endParaRPr lang="en-US" sz="1800" dirty="0"/>
          </a:p>
        </p:txBody>
      </p:sp>
    </p:spTree>
    <p:extLst>
      <p:ext uri="{BB962C8B-B14F-4D97-AF65-F5344CB8AC3E}">
        <p14:creationId xmlns:p14="http://schemas.microsoft.com/office/powerpoint/2010/main" val="1964003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a:t>PG 5.4.5</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
        <p:nvSpPr>
          <p:cNvPr id="6" name="Content Placeholder 2"/>
          <p:cNvSpPr>
            <a:spLocks noGrp="1"/>
          </p:cNvSpPr>
          <p:nvPr>
            <p:ph idx="1"/>
          </p:nvPr>
        </p:nvSpPr>
        <p:spPr>
          <a:xfrm>
            <a:off x="304800" y="990600"/>
            <a:ext cx="8534400" cy="5052221"/>
          </a:xfrm>
        </p:spPr>
        <p:txBody>
          <a:bodyPr/>
          <a:lstStyle/>
          <a:p>
            <a:pPr marL="800100" indent="-457200">
              <a:buNone/>
            </a:pPr>
            <a:r>
              <a:rPr lang="en-US" sz="1800" dirty="0" smtClean="0"/>
              <a:t>(c</a:t>
            </a:r>
            <a:r>
              <a:rPr lang="en-US" sz="1800" dirty="0"/>
              <a:t>)	If ERCOT determines that a proposed transmission improvement is feasible to resolve the identified instability the TSP shall proceed with implementing the transmission improvement, in accordance with Protocol Section 3.11.4, Regional Planning Group Project Review Process, identified in paragraph (6)(b) above after the requirements of Section 6.9, Addition of Proposed Generation to the Planning Models, have been met for the proposed Generating Resource.</a:t>
            </a:r>
          </a:p>
          <a:p>
            <a:pPr lvl="1"/>
            <a:r>
              <a:rPr lang="en-US" sz="1800" dirty="0">
                <a:solidFill>
                  <a:srgbClr val="C00000"/>
                </a:solidFill>
              </a:rPr>
              <a:t>TSP shall follow the RPG submittal requirement defined in Planning Guide 3.1.2.1.</a:t>
            </a:r>
          </a:p>
          <a:p>
            <a:pPr lvl="1"/>
            <a:r>
              <a:rPr lang="en-US" sz="1800" dirty="0">
                <a:solidFill>
                  <a:srgbClr val="C00000"/>
                </a:solidFill>
              </a:rPr>
              <a:t>If the instability can be resolved through generation re-dispatch, this project is not considered as a reliability project. </a:t>
            </a:r>
          </a:p>
          <a:p>
            <a:endParaRPr lang="en-US" sz="1800" dirty="0"/>
          </a:p>
        </p:txBody>
      </p:sp>
    </p:spTree>
    <p:extLst>
      <p:ext uri="{BB962C8B-B14F-4D97-AF65-F5344CB8AC3E}">
        <p14:creationId xmlns:p14="http://schemas.microsoft.com/office/powerpoint/2010/main" val="4089220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a:t>Discussion</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
        <p:nvSpPr>
          <p:cNvPr id="6" name="Content Placeholder 2"/>
          <p:cNvSpPr>
            <a:spLocks noGrp="1"/>
          </p:cNvSpPr>
          <p:nvPr>
            <p:ph idx="1"/>
          </p:nvPr>
        </p:nvSpPr>
        <p:spPr>
          <a:xfrm>
            <a:off x="304800" y="1143000"/>
            <a:ext cx="8534400" cy="4899821"/>
          </a:xfrm>
        </p:spPr>
        <p:txBody>
          <a:bodyPr/>
          <a:lstStyle/>
          <a:p>
            <a:r>
              <a:rPr lang="en-US" sz="2400" dirty="0" smtClean="0"/>
              <a:t>If the RPG submittal indicates no reliability or economic need of the identified transmission improvement, ERCOT will conduct comment process only without conducting ERCOT independent review if ERCOT agrees </a:t>
            </a:r>
            <a:r>
              <a:rPr lang="en-US" sz="2400" dirty="0"/>
              <a:t>with </a:t>
            </a:r>
            <a:r>
              <a:rPr lang="en-US" sz="2400" dirty="0" smtClean="0"/>
              <a:t>TSP’s assessment.</a:t>
            </a:r>
          </a:p>
          <a:p>
            <a:endParaRPr lang="en-US" sz="2400" dirty="0"/>
          </a:p>
          <a:p>
            <a:r>
              <a:rPr lang="en-US" sz="2400" dirty="0"/>
              <a:t>If the transmission improvement is not expected to meet reliability and/or economic criteria, should the TSP proceed with RPG process?</a:t>
            </a:r>
          </a:p>
          <a:p>
            <a:endParaRPr lang="en-US" sz="1800" dirty="0"/>
          </a:p>
        </p:txBody>
      </p:sp>
    </p:spTree>
    <p:extLst>
      <p:ext uri="{BB962C8B-B14F-4D97-AF65-F5344CB8AC3E}">
        <p14:creationId xmlns:p14="http://schemas.microsoft.com/office/powerpoint/2010/main" val="115074549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dcmitype/"/>
    <ds:schemaRef ds:uri="http://purl.org/dc/elements/1.1/"/>
    <ds:schemaRef ds:uri="http://schemas.microsoft.com/office/2006/metadata/properties"/>
    <ds:schemaRef ds:uri="http://schemas.openxmlformats.org/package/2006/metadata/core-properties"/>
    <ds:schemaRef ds:uri="http://purl.org/dc/terms/"/>
    <ds:schemaRef ds:uri="http://schemas.microsoft.com/office/2006/documentManagement/types"/>
    <ds:schemaRef ds:uri="c34af464-7aa1-4edd-9be4-83dffc1cb926"/>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834</TotalTime>
  <Words>194</Words>
  <Application>Microsoft Office PowerPoint</Application>
  <PresentationFormat>On-screen Show (4:3)</PresentationFormat>
  <Paragraphs>47</Paragraphs>
  <Slides>6</Slides>
  <Notes>5</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1_Custom Design</vt:lpstr>
      <vt:lpstr>Office Theme</vt:lpstr>
      <vt:lpstr>PowerPoint Presentation</vt:lpstr>
      <vt:lpstr>Background</vt:lpstr>
      <vt:lpstr>PG 5.4.5</vt:lpstr>
      <vt:lpstr>PG 5.4.5</vt:lpstr>
      <vt:lpstr>PG 5.4.5</vt:lpstr>
      <vt:lpstr>Discussion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65</cp:revision>
  <cp:lastPrinted>2016-01-21T20:53:15Z</cp:lastPrinted>
  <dcterms:created xsi:type="dcterms:W3CDTF">2016-01-21T15:20:31Z</dcterms:created>
  <dcterms:modified xsi:type="dcterms:W3CDTF">2019-06-18T19:52:21Z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