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80" r:id="rId7"/>
    <p:sldId id="274" r:id="rId8"/>
    <p:sldId id="275" r:id="rId9"/>
    <p:sldId id="276" r:id="rId10"/>
    <p:sldId id="279" r:id="rId11"/>
  </p:sldIdLst>
  <p:sldSz cx="9144000" cy="6858000" type="screen4x3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9190" cy="356580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7160" y="0"/>
            <a:ext cx="4069190" cy="356580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5897"/>
            <a:ext cx="4069190" cy="356580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7160" y="6745897"/>
            <a:ext cx="4069190" cy="356580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339" cy="3551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51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1813"/>
            <a:ext cx="3549650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51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inra.complinet.com/en/display/display.html?rbid=2403&amp;element_id=607" TargetMode="External"/><Relationship Id="rId2" Type="http://schemas.openxmlformats.org/officeDocument/2006/relationships/hyperlink" Target="http://finra.complinet.com/en/display/display_main.html?rbid=2403&amp;element_id=13471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egroup.com/company/membership/files/CMEGroup_Long_Form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34360" y="2133600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Overview of Financial Industry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Entry Qualification Processes – Part I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Gibson Hull	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Associate Corporate Counsel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CWG</a:t>
            </a:r>
            <a:r>
              <a:rPr lang="en-US" dirty="0" smtClean="0">
                <a:solidFill>
                  <a:schemeClr val="tx2"/>
                </a:solidFill>
              </a:rPr>
              <a:t>/</a:t>
            </a:r>
            <a:r>
              <a:rPr lang="en-US" dirty="0" err="1" smtClean="0">
                <a:solidFill>
                  <a:schemeClr val="tx2"/>
                </a:solidFill>
              </a:rPr>
              <a:t>MCWG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June 19,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/>
          <a:lstStyle/>
          <a:p>
            <a:r>
              <a:rPr lang="en-US" sz="2000" dirty="0" smtClean="0"/>
              <a:t>ERCOT has reviewed registration/qualification requirements/processes for the following organizations within the financial sector:</a:t>
            </a:r>
          </a:p>
          <a:p>
            <a:pPr lvl="1"/>
            <a:r>
              <a:rPr lang="en-US" sz="1600" dirty="0"/>
              <a:t> U.S. </a:t>
            </a:r>
            <a:r>
              <a:rPr lang="en-US" sz="1600" dirty="0" smtClean="0"/>
              <a:t>Commodity Futures Trading Commission (CFTC) </a:t>
            </a:r>
          </a:p>
          <a:p>
            <a:pPr lvl="2"/>
            <a:r>
              <a:rPr lang="en-US" sz="1400" dirty="0" smtClean="0"/>
              <a:t>National </a:t>
            </a:r>
            <a:r>
              <a:rPr lang="en-US" sz="1400" dirty="0"/>
              <a:t>Futures Association </a:t>
            </a:r>
            <a:r>
              <a:rPr lang="en-US" sz="1400" dirty="0" smtClean="0"/>
              <a:t>(NFA)</a:t>
            </a:r>
            <a:endParaRPr lang="en-US" sz="1400" dirty="0"/>
          </a:p>
          <a:p>
            <a:pPr lvl="1"/>
            <a:r>
              <a:rPr lang="en-US" sz="1600" dirty="0"/>
              <a:t> U.S. Securities and Exchange </a:t>
            </a:r>
            <a:r>
              <a:rPr lang="en-US" sz="1600" dirty="0" smtClean="0"/>
              <a:t>Commission (SEC)</a:t>
            </a:r>
          </a:p>
          <a:p>
            <a:pPr lvl="2"/>
            <a:r>
              <a:rPr lang="en-US" sz="1400" dirty="0" smtClean="0"/>
              <a:t>Financial </a:t>
            </a:r>
            <a:r>
              <a:rPr lang="en-US" sz="1400" dirty="0"/>
              <a:t>Industry Regulatory Authority (</a:t>
            </a:r>
            <a:r>
              <a:rPr lang="en-US" sz="1400" dirty="0" smtClean="0"/>
              <a:t>FINRA)</a:t>
            </a:r>
          </a:p>
          <a:p>
            <a:pPr lvl="1"/>
            <a:r>
              <a:rPr lang="en-US" sz="1600" dirty="0"/>
              <a:t>Texas State Securities Board </a:t>
            </a:r>
            <a:r>
              <a:rPr lang="en-US" sz="1600" dirty="0" smtClean="0"/>
              <a:t>(</a:t>
            </a:r>
            <a:r>
              <a:rPr lang="en-US" sz="1600" dirty="0" err="1" smtClean="0"/>
              <a:t>TSSB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/>
              <a:t>Chicago Mercantile Exchange (CME</a:t>
            </a:r>
            <a:r>
              <a:rPr lang="en-US" sz="1600" dirty="0" smtClean="0"/>
              <a:t>)</a:t>
            </a:r>
          </a:p>
          <a:p>
            <a:pPr lvl="2"/>
            <a:r>
              <a:rPr lang="en-US" sz="1400" dirty="0"/>
              <a:t>Chicago Board of Trade (</a:t>
            </a:r>
            <a:r>
              <a:rPr lang="en-US" sz="1400" dirty="0" smtClean="0"/>
              <a:t>CBOT)</a:t>
            </a:r>
          </a:p>
          <a:p>
            <a:pPr lvl="2"/>
            <a:r>
              <a:rPr lang="en-US" sz="1400" dirty="0" smtClean="0"/>
              <a:t>New </a:t>
            </a:r>
            <a:r>
              <a:rPr lang="en-US" sz="1400" dirty="0"/>
              <a:t>York Mercantile Exchange (</a:t>
            </a:r>
            <a:r>
              <a:rPr lang="en-US" sz="1400" dirty="0" smtClean="0"/>
              <a:t>NYMEX)</a:t>
            </a:r>
          </a:p>
          <a:p>
            <a:pPr lvl="2"/>
            <a:r>
              <a:rPr lang="en-US" sz="1400" dirty="0" smtClean="0"/>
              <a:t>Commodity </a:t>
            </a:r>
            <a:r>
              <a:rPr lang="en-US" sz="1400" dirty="0"/>
              <a:t>Exchange (COMEX</a:t>
            </a:r>
            <a:r>
              <a:rPr lang="en-US" sz="1400" dirty="0" smtClean="0"/>
              <a:t>)</a:t>
            </a:r>
            <a:endParaRPr lang="en-US" sz="1600" dirty="0" smtClean="0"/>
          </a:p>
          <a:p>
            <a:pPr lvl="2"/>
            <a:endParaRPr lang="en-US" sz="1400" dirty="0" smtClean="0"/>
          </a:p>
          <a:p>
            <a:r>
              <a:rPr lang="en-US" sz="1800" dirty="0" smtClean="0"/>
              <a:t>ERCOT will be conducting similar reviews for:</a:t>
            </a:r>
          </a:p>
          <a:p>
            <a:pPr lvl="1"/>
            <a:r>
              <a:rPr lang="en-US" sz="1600" dirty="0" smtClean="0"/>
              <a:t>The Nasdaq </a:t>
            </a:r>
            <a:r>
              <a:rPr lang="en-US" sz="1600" dirty="0"/>
              <a:t>Stock </a:t>
            </a:r>
            <a:r>
              <a:rPr lang="en-US" sz="1600" dirty="0" smtClean="0"/>
              <a:t>Market (NASDAQ)</a:t>
            </a:r>
          </a:p>
          <a:p>
            <a:pPr lvl="1"/>
            <a:r>
              <a:rPr lang="en-US" sz="1600" dirty="0"/>
              <a:t>The Intercontinental </a:t>
            </a:r>
            <a:r>
              <a:rPr lang="en-US" sz="1600" dirty="0" smtClean="0"/>
              <a:t>Exchange (ICE)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London Metal Exchange (LME) – </a:t>
            </a:r>
            <a:r>
              <a:rPr lang="en-US" sz="1600" dirty="0" smtClean="0"/>
              <a:t>Private application process; not able to conduct thorough review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6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Futures Association (NFA)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2221"/>
          </a:xfrm>
        </p:spPr>
        <p:txBody>
          <a:bodyPr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Designated by CFTC to oversee registration of firms and individuals that trade derivatives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Registration: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General information gathering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C</a:t>
            </a:r>
            <a:r>
              <a:rPr lang="en-US" sz="1600" dirty="0" smtClean="0"/>
              <a:t>riminal, financial, regulatory, bankruptcy, and civil judicial disclosures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Qualifications: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National Commodity Futures </a:t>
            </a:r>
            <a:r>
              <a:rPr lang="en-US" sz="1600" dirty="0" smtClean="0"/>
              <a:t>Examination (NCFE), Series 3, Series 30-32</a:t>
            </a:r>
            <a:endParaRPr lang="en-US" sz="1600" dirty="0"/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Financial statements certified by an independent public accountant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Application Review: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Background check: education records, military status, employment status, foreign activities, RAP sheet, etc.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Timeline: As long as necessary to complete background checks</a:t>
            </a:r>
            <a:endParaRPr lang="en-US" sz="1400" dirty="0"/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Authority to reject an application based on standards of fitness</a:t>
            </a:r>
            <a:endParaRPr lang="en-US" sz="16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Appeals: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NFA Appeals Committee	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CFTC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8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Industry Regulatory Authority (FINRA)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031478"/>
            <a:ext cx="8534400" cy="5783304"/>
          </a:xfrm>
        </p:spPr>
        <p:txBody>
          <a:bodyPr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Designated by SEC to </a:t>
            </a:r>
            <a:r>
              <a:rPr lang="en-US" sz="1600" dirty="0"/>
              <a:t>oversee registration of </a:t>
            </a:r>
            <a:r>
              <a:rPr lang="en-US" sz="1600" dirty="0" smtClean="0"/>
              <a:t>securities brokers/dealers, and investment advisors</a:t>
            </a:r>
            <a:endParaRPr lang="en-US" sz="16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Registration: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General </a:t>
            </a:r>
            <a:r>
              <a:rPr lang="en-US" sz="1400" dirty="0"/>
              <a:t>information gathering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Criminal, financial, regulatory, bankruptcy, and civil judicial </a:t>
            </a:r>
            <a:r>
              <a:rPr lang="en-US" sz="1400" dirty="0" smtClean="0"/>
              <a:t>disclosures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Qualifications: (</a:t>
            </a:r>
            <a:r>
              <a:rPr lang="en-US" sz="1600" dirty="0" smtClean="0">
                <a:hlinkClick r:id="rId2"/>
              </a:rPr>
              <a:t>FINRA rule 1014(a)</a:t>
            </a:r>
            <a:r>
              <a:rPr lang="en-US" sz="1600" dirty="0" smtClean="0"/>
              <a:t>)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Pass Securities Industry Essentials (SIE) exam and appropriate Series qualification exam (Series 7, etc.)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Capable of complying with the law; has appropriate financial controls, net capital, communication and operational systems, supervisory systems, records keeping system, etc.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Application Review: (</a:t>
            </a:r>
            <a:r>
              <a:rPr lang="en-US" sz="1600" dirty="0" smtClean="0">
                <a:hlinkClick r:id="rId2"/>
              </a:rPr>
              <a:t>FINRA rule 1014(b) and (c)</a:t>
            </a:r>
            <a:r>
              <a:rPr lang="en-US" sz="1600" dirty="0" smtClean="0"/>
              <a:t>)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Background Check</a:t>
            </a:r>
            <a:r>
              <a:rPr lang="en-US" sz="1400" dirty="0"/>
              <a:t>: education records, military status, employment status, foreign activities, RAP sheet, etc</a:t>
            </a:r>
            <a:r>
              <a:rPr lang="en-US" sz="1400" dirty="0" smtClean="0"/>
              <a:t>.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</a:pPr>
            <a:r>
              <a:rPr lang="en-US" sz="1200" dirty="0" smtClean="0"/>
              <a:t>Timeline: Firms have 30 days to submit form to register new hires, and FINRA has 15 days to complete the background checks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If applicant does not meet qualifications, a presumption exists that the application should be denied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Appeals: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Process set out in FINRA rules </a:t>
            </a:r>
            <a:r>
              <a:rPr lang="en-US" sz="1400" dirty="0" smtClean="0">
                <a:hlinkClick r:id="rId3"/>
              </a:rPr>
              <a:t>1015-1019</a:t>
            </a:r>
            <a:endParaRPr lang="en-US" sz="1400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3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State Securities Board (TSSB)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Responsible for administering and enforcing the Texas Securities Act (TSA); Oversees registration of brokers, dealers, and investment advisors that operate in Texas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Registration: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Substantially similar requirements to FINRA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Uses FINRA forms and online application program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Not required to be FINRA member; Would have to submit forms directly to the </a:t>
            </a:r>
            <a:r>
              <a:rPr lang="en-US" sz="1400" dirty="0" err="1" smtClean="0"/>
              <a:t>TSSB</a:t>
            </a:r>
            <a:endParaRPr lang="en-US" sz="1400" dirty="0" smtClean="0"/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Required to reregister once a year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Qualifications: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Substantially similar to FINRA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Application Review: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Background </a:t>
            </a:r>
            <a:r>
              <a:rPr lang="en-US" sz="1600" dirty="0" smtClean="0"/>
              <a:t>Check: </a:t>
            </a:r>
            <a:r>
              <a:rPr lang="en-US" sz="1600" dirty="0"/>
              <a:t>education records, military status, employment status, </a:t>
            </a:r>
            <a:r>
              <a:rPr lang="en-US" sz="1600" dirty="0" smtClean="0"/>
              <a:t>RAP </a:t>
            </a:r>
            <a:r>
              <a:rPr lang="en-US" sz="1600" dirty="0"/>
              <a:t>sheet</a:t>
            </a:r>
            <a:r>
              <a:rPr lang="en-US" sz="1600" dirty="0" smtClean="0"/>
              <a:t>, bankruptcy, </a:t>
            </a:r>
            <a:r>
              <a:rPr lang="en-US" sz="1600" dirty="0"/>
              <a:t>etc.</a:t>
            </a:r>
            <a:endParaRPr lang="en-US" sz="1600" dirty="0" smtClean="0"/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Timeline: 14 days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2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Chicago Mercantile Exchange (CME)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 derivatives marketplace that includes the Chicago Board of Trade (CBOT), the New York Mercantile Exchange (NYMEX), and the Commodity Exchange (COMEX); Membership provides reduced rates and fees when trading specific products</a:t>
            </a:r>
            <a:endParaRPr lang="en-US" sz="2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Registration: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General information gathering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Criminal, financial, regulatory, bankruptcy, and civil judicial disclosures</a:t>
            </a:r>
            <a:endParaRPr lang="en-US" sz="2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Qualifications: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hlinkClick r:id="rId2"/>
              </a:rPr>
              <a:t>Application</a:t>
            </a:r>
            <a:r>
              <a:rPr lang="en-US" sz="1800" dirty="0" smtClean="0"/>
              <a:t> includes consent to a background check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Must register with the NFA as a Floor Trader or Floor Broker to access the trading floor</a:t>
            </a:r>
            <a:endParaRPr lang="en-US" sz="2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Review of Application: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Timeline: Minimum of four weeks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1006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IconOverlay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6CF97E76ACE1499DF8744740EDBBC2" ma:contentTypeVersion="11" ma:contentTypeDescription="Create a new document." ma:contentTypeScope="" ma:versionID="92e75e67d2c37c7dc7f43b8b4055e93c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eb4dad4b98fcac8c67ab5cbaac4683dd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  <xsd:element ref="ns2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8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9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0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1" nillable="true" ma:displayName="E-Mail From" ma:hidden="true" ma:internalName="EmailFrom">
      <xsd:simpleType>
        <xsd:restriction base="dms:Text"/>
      </xsd:simpleType>
    </xsd:element>
    <xsd:element name="EmailSubject" ma:index="12" nillable="true" ma:displayName="E-Mail Subject" ma:hidden="true" ma:internalName="EmailSubject">
      <xsd:simpleType>
        <xsd:restriction base="dms:Text"/>
      </xsd:simpleType>
    </xsd:element>
    <xsd:element name="_vti_ItemDeclaredRecord" ma:index="15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6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3" nillable="true" ma:displayName="E-Mail Headers" ma:hidden="true" ma:internalName="EmailHeaders">
      <xsd:simpleType>
        <xsd:restriction base="dms:Note"/>
      </xsd:simpleType>
    </xsd:element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F3FD3B-683D-4649-A37D-F78C3BAD15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5807</TotalTime>
  <Words>612</Words>
  <Application>Microsoft Office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Introduction</vt:lpstr>
      <vt:lpstr>National Futures Association (NFA)</vt:lpstr>
      <vt:lpstr>Financial Industry Regulatory Authority (FINRA)</vt:lpstr>
      <vt:lpstr>Texas State Securities Board (TSSB)</vt:lpstr>
      <vt:lpstr>Chicago Mercantile Exchange (CME)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Hull, Gibson</cp:lastModifiedBy>
  <cp:revision>106</cp:revision>
  <cp:lastPrinted>2019-06-18T15:49:57Z</cp:lastPrinted>
  <dcterms:created xsi:type="dcterms:W3CDTF">2016-01-21T15:20:31Z</dcterms:created>
  <dcterms:modified xsi:type="dcterms:W3CDTF">2019-06-19T01:08:28Z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0x010100156CF97E76ACE1499DF8744740EDBBC2</vt:lpwstr>
  </property>
</Properties>
</file>