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94660"/>
  </p:normalViewPr>
  <p:slideViewPr>
    <p:cSldViewPr snapToGrid="0">
      <p:cViewPr varScale="1">
        <p:scale>
          <a:sx n="82" d="100"/>
          <a:sy n="82" d="100"/>
        </p:scale>
        <p:origin x="56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274C9C3-5586-4286-B7EB-D7808AD38AB5}"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A44EE-7A48-43A0-987F-A4E29D4ED361}"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3071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74C9C3-5586-4286-B7EB-D7808AD38AB5}"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A44EE-7A48-43A0-987F-A4E29D4ED361}" type="slidenum">
              <a:rPr lang="en-US" smtClean="0"/>
              <a:t>‹#›</a:t>
            </a:fld>
            <a:endParaRPr lang="en-US"/>
          </a:p>
        </p:txBody>
      </p:sp>
    </p:spTree>
    <p:extLst>
      <p:ext uri="{BB962C8B-B14F-4D97-AF65-F5344CB8AC3E}">
        <p14:creationId xmlns:p14="http://schemas.microsoft.com/office/powerpoint/2010/main" val="407039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74C9C3-5586-4286-B7EB-D7808AD38AB5}"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A44EE-7A48-43A0-987F-A4E29D4ED361}" type="slidenum">
              <a:rPr lang="en-US" smtClean="0"/>
              <a:t>‹#›</a:t>
            </a:fld>
            <a:endParaRPr lang="en-US"/>
          </a:p>
        </p:txBody>
      </p:sp>
    </p:spTree>
    <p:extLst>
      <p:ext uri="{BB962C8B-B14F-4D97-AF65-F5344CB8AC3E}">
        <p14:creationId xmlns:p14="http://schemas.microsoft.com/office/powerpoint/2010/main" val="999102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74C9C3-5586-4286-B7EB-D7808AD38AB5}"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A44EE-7A48-43A0-987F-A4E29D4ED361}" type="slidenum">
              <a:rPr lang="en-US" smtClean="0"/>
              <a:t>‹#›</a:t>
            </a:fld>
            <a:endParaRPr lang="en-US"/>
          </a:p>
        </p:txBody>
      </p:sp>
    </p:spTree>
    <p:extLst>
      <p:ext uri="{BB962C8B-B14F-4D97-AF65-F5344CB8AC3E}">
        <p14:creationId xmlns:p14="http://schemas.microsoft.com/office/powerpoint/2010/main" val="85073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74C9C3-5586-4286-B7EB-D7808AD38AB5}"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A44EE-7A48-43A0-987F-A4E29D4ED361}"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0895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274C9C3-5586-4286-B7EB-D7808AD38AB5}" type="datetimeFigureOut">
              <a:rPr lang="en-US" smtClean="0"/>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EA44EE-7A48-43A0-987F-A4E29D4ED361}" type="slidenum">
              <a:rPr lang="en-US" smtClean="0"/>
              <a:t>‹#›</a:t>
            </a:fld>
            <a:endParaRPr lang="en-US"/>
          </a:p>
        </p:txBody>
      </p:sp>
    </p:spTree>
    <p:extLst>
      <p:ext uri="{BB962C8B-B14F-4D97-AF65-F5344CB8AC3E}">
        <p14:creationId xmlns:p14="http://schemas.microsoft.com/office/powerpoint/2010/main" val="1148960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74C9C3-5586-4286-B7EB-D7808AD38AB5}" type="datetimeFigureOut">
              <a:rPr lang="en-US" smtClean="0"/>
              <a:t>6/19/2019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EA44EE-7A48-43A0-987F-A4E29D4ED361}" type="slidenum">
              <a:rPr lang="en-US" smtClean="0"/>
              <a:t>‹#›</a:t>
            </a:fld>
            <a:endParaRPr lang="en-US"/>
          </a:p>
        </p:txBody>
      </p:sp>
    </p:spTree>
    <p:extLst>
      <p:ext uri="{BB962C8B-B14F-4D97-AF65-F5344CB8AC3E}">
        <p14:creationId xmlns:p14="http://schemas.microsoft.com/office/powerpoint/2010/main" val="2430132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274C9C3-5586-4286-B7EB-D7808AD38AB5}" type="datetimeFigureOut">
              <a:rPr lang="en-US" smtClean="0"/>
              <a:t>6/19/2019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EA44EE-7A48-43A0-987F-A4E29D4ED361}" type="slidenum">
              <a:rPr lang="en-US" smtClean="0"/>
              <a:t>‹#›</a:t>
            </a:fld>
            <a:endParaRPr lang="en-US"/>
          </a:p>
        </p:txBody>
      </p:sp>
    </p:spTree>
    <p:extLst>
      <p:ext uri="{BB962C8B-B14F-4D97-AF65-F5344CB8AC3E}">
        <p14:creationId xmlns:p14="http://schemas.microsoft.com/office/powerpoint/2010/main" val="2409572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274C9C3-5586-4286-B7EB-D7808AD38AB5}" type="datetimeFigureOut">
              <a:rPr lang="en-US" smtClean="0"/>
              <a:t>6/19/2019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EEA44EE-7A48-43A0-987F-A4E29D4ED361}" type="slidenum">
              <a:rPr lang="en-US" smtClean="0"/>
              <a:t>‹#›</a:t>
            </a:fld>
            <a:endParaRPr lang="en-US"/>
          </a:p>
        </p:txBody>
      </p:sp>
    </p:spTree>
    <p:extLst>
      <p:ext uri="{BB962C8B-B14F-4D97-AF65-F5344CB8AC3E}">
        <p14:creationId xmlns:p14="http://schemas.microsoft.com/office/powerpoint/2010/main" val="4111119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F274C9C3-5586-4286-B7EB-D7808AD38AB5}" type="datetimeFigureOut">
              <a:rPr lang="en-US" smtClean="0"/>
              <a:t>6/19/2019</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EEA44EE-7A48-43A0-987F-A4E29D4ED361}" type="slidenum">
              <a:rPr lang="en-US" smtClean="0"/>
              <a:t>‹#›</a:t>
            </a:fld>
            <a:endParaRPr lang="en-US"/>
          </a:p>
        </p:txBody>
      </p:sp>
    </p:spTree>
    <p:extLst>
      <p:ext uri="{BB962C8B-B14F-4D97-AF65-F5344CB8AC3E}">
        <p14:creationId xmlns:p14="http://schemas.microsoft.com/office/powerpoint/2010/main" val="2418786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74C9C3-5586-4286-B7EB-D7808AD38AB5}" type="datetimeFigureOut">
              <a:rPr lang="en-US" smtClean="0"/>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EA44EE-7A48-43A0-987F-A4E29D4ED361}" type="slidenum">
              <a:rPr lang="en-US" smtClean="0"/>
              <a:t>‹#›</a:t>
            </a:fld>
            <a:endParaRPr lang="en-US"/>
          </a:p>
        </p:txBody>
      </p:sp>
    </p:spTree>
    <p:extLst>
      <p:ext uri="{BB962C8B-B14F-4D97-AF65-F5344CB8AC3E}">
        <p14:creationId xmlns:p14="http://schemas.microsoft.com/office/powerpoint/2010/main" val="566560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274C9C3-5586-4286-B7EB-D7808AD38AB5}" type="datetimeFigureOut">
              <a:rPr lang="en-US" smtClean="0"/>
              <a:t>6/19/2019</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2EEA44EE-7A48-43A0-987F-A4E29D4ED361}"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5326250"/>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Emergency Condition</a:t>
            </a:r>
          </a:p>
        </p:txBody>
      </p:sp>
      <p:sp>
        <p:nvSpPr>
          <p:cNvPr id="3" name="Subtitle 2"/>
          <p:cNvSpPr>
            <a:spLocks noGrp="1"/>
          </p:cNvSpPr>
          <p:nvPr>
            <p:ph type="subTitle" idx="1"/>
          </p:nvPr>
        </p:nvSpPr>
        <p:spPr/>
        <p:txBody>
          <a:bodyPr/>
          <a:lstStyle/>
          <a:p>
            <a:r>
              <a:rPr lang="en-US" dirty="0" smtClean="0"/>
              <a:t>86 occurrences in the Protocols.  Do they all have the same or consistent meaning?</a:t>
            </a:r>
            <a:endParaRPr lang="en-US" dirty="0"/>
          </a:p>
        </p:txBody>
      </p:sp>
    </p:spTree>
    <p:extLst>
      <p:ext uri="{BB962C8B-B14F-4D97-AF65-F5344CB8AC3E}">
        <p14:creationId xmlns:p14="http://schemas.microsoft.com/office/powerpoint/2010/main" val="1486529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References Section </a:t>
            </a:r>
            <a:r>
              <a:rPr lang="en-US" dirty="0" smtClean="0"/>
              <a:t>6</a:t>
            </a:r>
            <a:endParaRPr lang="en-US" dirty="0"/>
          </a:p>
        </p:txBody>
      </p:sp>
      <p:sp>
        <p:nvSpPr>
          <p:cNvPr id="3" name="Content Placeholder 2"/>
          <p:cNvSpPr>
            <a:spLocks noGrp="1"/>
          </p:cNvSpPr>
          <p:nvPr>
            <p:ph idx="1"/>
          </p:nvPr>
        </p:nvSpPr>
        <p:spPr/>
        <p:txBody>
          <a:bodyPr>
            <a:normAutofit lnSpcReduction="10000"/>
          </a:bodyPr>
          <a:lstStyle/>
          <a:p>
            <a:r>
              <a:rPr lang="en-US" dirty="0"/>
              <a:t>6.5.7.6.2.2 Deployment of Responsive Reserve (RRS</a:t>
            </a:r>
            <a:r>
              <a:rPr lang="en-US" dirty="0" smtClean="0"/>
              <a:t>)</a:t>
            </a:r>
          </a:p>
          <a:p>
            <a:pPr lvl="1"/>
            <a:r>
              <a:rPr lang="en-US" dirty="0"/>
              <a:t>(8) Once RRS is deployed, the QSE’s obligation to deliver RRS remains in effect until specifically instructed by ERCOT to stop providing RRS. However, except in an </a:t>
            </a:r>
            <a:r>
              <a:rPr lang="en-US" dirty="0">
                <a:solidFill>
                  <a:srgbClr val="FF0000"/>
                </a:solidFill>
              </a:rPr>
              <a:t>Emergency Condition</a:t>
            </a:r>
            <a:r>
              <a:rPr lang="en-US" dirty="0"/>
              <a:t>, the QSE’s obligation to deliver RRS may not exceed the period for which the service was committed</a:t>
            </a:r>
            <a:r>
              <a:rPr lang="en-US" dirty="0" smtClean="0"/>
              <a:t>.</a:t>
            </a:r>
          </a:p>
          <a:p>
            <a:r>
              <a:rPr lang="en-US" dirty="0"/>
              <a:t>6.5.7.6.2.3 Non-Spinning Reserve Service Deployment </a:t>
            </a:r>
            <a:endParaRPr lang="en-US" dirty="0" smtClean="0"/>
          </a:p>
          <a:p>
            <a:pPr lvl="1"/>
            <a:r>
              <a:rPr lang="en-US" dirty="0" smtClean="0"/>
              <a:t>(</a:t>
            </a:r>
            <a:r>
              <a:rPr lang="en-US" dirty="0"/>
              <a:t>1) ERCOT shall deploy Non-Spin Service by operator Dispatch Instruction for the portion of On-Line Generation Resources that is only available through power augmentation and participating as Off-Line Non-Spin, Off-Line Generation Resources and Load Resources. ERCOT shall develop a procedure approved by TAC to deploy Resources providing Non-Spin Service. ERCOT Operators shall implement the deployment procedure when a specified threshold(s) in MW of capability available to SCED to increase generation is reached. ERCOT Operators may implement the deployment procedure to recover deployed RRS or when other </a:t>
            </a:r>
            <a:r>
              <a:rPr lang="en-US" dirty="0">
                <a:solidFill>
                  <a:srgbClr val="FF0000"/>
                </a:solidFill>
              </a:rPr>
              <a:t>Emergency Condition</a:t>
            </a:r>
            <a:r>
              <a:rPr lang="en-US" dirty="0"/>
              <a:t>s exist. </a:t>
            </a:r>
            <a:endParaRPr lang="en-US" dirty="0" smtClean="0"/>
          </a:p>
        </p:txBody>
      </p:sp>
    </p:spTree>
    <p:extLst>
      <p:ext uri="{BB962C8B-B14F-4D97-AF65-F5344CB8AC3E}">
        <p14:creationId xmlns:p14="http://schemas.microsoft.com/office/powerpoint/2010/main" val="929696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References Section </a:t>
            </a:r>
            <a:r>
              <a:rPr lang="en-US" dirty="0" smtClean="0"/>
              <a:t>6</a:t>
            </a:r>
            <a:endParaRPr lang="en-US" dirty="0"/>
          </a:p>
        </p:txBody>
      </p:sp>
      <p:sp>
        <p:nvSpPr>
          <p:cNvPr id="3" name="Content Placeholder 2"/>
          <p:cNvSpPr>
            <a:spLocks noGrp="1"/>
          </p:cNvSpPr>
          <p:nvPr>
            <p:ph idx="1"/>
          </p:nvPr>
        </p:nvSpPr>
        <p:spPr/>
        <p:txBody>
          <a:bodyPr>
            <a:normAutofit fontScale="92500" lnSpcReduction="10000"/>
          </a:bodyPr>
          <a:lstStyle/>
          <a:p>
            <a:r>
              <a:rPr lang="en-US" dirty="0"/>
              <a:t>6.5.9 Emergency </a:t>
            </a:r>
            <a:r>
              <a:rPr lang="en-US" dirty="0" smtClean="0"/>
              <a:t>Operations</a:t>
            </a:r>
          </a:p>
          <a:p>
            <a:pPr lvl="1"/>
            <a:r>
              <a:rPr lang="en-US" dirty="0"/>
              <a:t>(2) A QF may only be ordered Off-Line in the case of an ERCOT-declared </a:t>
            </a:r>
            <a:r>
              <a:rPr lang="en-US" dirty="0">
                <a:solidFill>
                  <a:srgbClr val="FF0000"/>
                </a:solidFill>
              </a:rPr>
              <a:t>Emergency Condition</a:t>
            </a:r>
            <a:r>
              <a:rPr lang="en-US" dirty="0"/>
              <a:t> with imminent threat to the reliability of the ERCOT System. ERCOT may only Dispatch a QF below its LSL when ERCOT has declared an </a:t>
            </a:r>
            <a:r>
              <a:rPr lang="en-US" dirty="0">
                <a:solidFill>
                  <a:srgbClr val="FF0000"/>
                </a:solidFill>
              </a:rPr>
              <a:t>Emergency Condition</a:t>
            </a:r>
            <a:r>
              <a:rPr lang="en-US" dirty="0"/>
              <a:t> and the QF is the only Resource that can provide the necessary relief</a:t>
            </a:r>
            <a:r>
              <a:rPr lang="en-US" dirty="0" smtClean="0"/>
              <a:t>.</a:t>
            </a:r>
          </a:p>
          <a:p>
            <a:pPr lvl="1"/>
            <a:r>
              <a:rPr lang="en-US" dirty="0"/>
              <a:t>(3) ERCOT shall honor all Resource operating parameters in Dispatch Instructions under normal conditions and </a:t>
            </a:r>
            <a:r>
              <a:rPr lang="en-US" dirty="0">
                <a:solidFill>
                  <a:srgbClr val="FF0000"/>
                </a:solidFill>
              </a:rPr>
              <a:t>Emergency Condition</a:t>
            </a:r>
            <a:r>
              <a:rPr lang="en-US" dirty="0"/>
              <a:t>s. During </a:t>
            </a:r>
            <a:r>
              <a:rPr lang="en-US" dirty="0">
                <a:solidFill>
                  <a:srgbClr val="FF0000"/>
                </a:solidFill>
              </a:rPr>
              <a:t>Emergency Condition</a:t>
            </a:r>
            <a:r>
              <a:rPr lang="en-US" dirty="0"/>
              <a:t>s, ERCOT may verbally request QSEs to operate its Resources outside normal operating parameters. </a:t>
            </a:r>
            <a:endParaRPr lang="en-US" dirty="0" smtClean="0"/>
          </a:p>
          <a:p>
            <a:pPr lvl="1"/>
            <a:r>
              <a:rPr lang="en-US" dirty="0" smtClean="0"/>
              <a:t>(</a:t>
            </a:r>
            <a:r>
              <a:rPr lang="en-US" dirty="0"/>
              <a:t>4) A QSE may not self-arrange for Ancillary Services procured in response to </a:t>
            </a:r>
            <a:r>
              <a:rPr lang="en-US" dirty="0">
                <a:solidFill>
                  <a:srgbClr val="FF0000"/>
                </a:solidFill>
              </a:rPr>
              <a:t>Emergency Condition</a:t>
            </a:r>
            <a:r>
              <a:rPr lang="en-US" dirty="0"/>
              <a:t>s</a:t>
            </a:r>
            <a:r>
              <a:rPr lang="en-US" dirty="0" smtClean="0"/>
              <a:t>.</a:t>
            </a:r>
          </a:p>
          <a:p>
            <a:r>
              <a:rPr lang="en-US" dirty="0"/>
              <a:t>6.5.9.1 Emergency and Short Supply Operation </a:t>
            </a:r>
            <a:endParaRPr lang="en-US" dirty="0" smtClean="0"/>
          </a:p>
          <a:p>
            <a:pPr lvl="1"/>
            <a:r>
              <a:rPr lang="en-US" dirty="0" smtClean="0"/>
              <a:t>(</a:t>
            </a:r>
            <a:r>
              <a:rPr lang="en-US" dirty="0"/>
              <a:t>1) ERCOT, as the single CAO, is responsible for maintaining reliability in normal and </a:t>
            </a:r>
            <a:r>
              <a:rPr lang="en-US" dirty="0">
                <a:solidFill>
                  <a:srgbClr val="FF0000"/>
                </a:solidFill>
              </a:rPr>
              <a:t>Emergency Condition</a:t>
            </a:r>
            <a:r>
              <a:rPr lang="en-US" dirty="0"/>
              <a:t>s. </a:t>
            </a:r>
            <a:endParaRPr lang="en-US" dirty="0" smtClean="0"/>
          </a:p>
        </p:txBody>
      </p:sp>
    </p:spTree>
    <p:extLst>
      <p:ext uri="{BB962C8B-B14F-4D97-AF65-F5344CB8AC3E}">
        <p14:creationId xmlns:p14="http://schemas.microsoft.com/office/powerpoint/2010/main" val="4210971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References Section </a:t>
            </a:r>
            <a:r>
              <a:rPr lang="en-US" dirty="0" smtClean="0"/>
              <a:t>6</a:t>
            </a:r>
            <a:endParaRPr lang="en-US" dirty="0"/>
          </a:p>
        </p:txBody>
      </p:sp>
      <p:sp>
        <p:nvSpPr>
          <p:cNvPr id="3" name="Content Placeholder 2"/>
          <p:cNvSpPr>
            <a:spLocks noGrp="1"/>
          </p:cNvSpPr>
          <p:nvPr>
            <p:ph idx="1"/>
          </p:nvPr>
        </p:nvSpPr>
        <p:spPr/>
        <p:txBody>
          <a:bodyPr>
            <a:normAutofit fontScale="85000" lnSpcReduction="10000"/>
          </a:bodyPr>
          <a:lstStyle/>
          <a:p>
            <a:r>
              <a:rPr lang="en-US" dirty="0"/>
              <a:t>6.5.9.3 Communication under </a:t>
            </a:r>
            <a:r>
              <a:rPr lang="en-US" dirty="0">
                <a:solidFill>
                  <a:srgbClr val="FF0000"/>
                </a:solidFill>
              </a:rPr>
              <a:t>Emergency </a:t>
            </a:r>
            <a:r>
              <a:rPr lang="en-US" dirty="0" smtClean="0">
                <a:solidFill>
                  <a:srgbClr val="FF0000"/>
                </a:solidFill>
              </a:rPr>
              <a:t>Condition</a:t>
            </a:r>
            <a:r>
              <a:rPr lang="en-US" dirty="0" smtClean="0"/>
              <a:t>s</a:t>
            </a:r>
          </a:p>
          <a:p>
            <a:pPr lvl="1"/>
            <a:r>
              <a:rPr lang="en-US" dirty="0" smtClean="0"/>
              <a:t>4 occurrences</a:t>
            </a:r>
          </a:p>
          <a:p>
            <a:r>
              <a:rPr lang="en-US" dirty="0"/>
              <a:t>6.5.9.3.1 Operating Condition </a:t>
            </a:r>
            <a:r>
              <a:rPr lang="en-US" dirty="0" smtClean="0"/>
              <a:t>Notice</a:t>
            </a:r>
          </a:p>
          <a:p>
            <a:pPr lvl="1"/>
            <a:r>
              <a:rPr lang="en-US" dirty="0"/>
              <a:t>(1) ERCOT will issue an Operating Condition Notice (OCN) to inform all QSEs of a possible future need for more Resources due to conditions that could affect ERCOT System reliability. OCNs are for informational purposes only, and ERCOT exercises no additional operational authority with the issuance of this type of notice, but may solicit additional information from QSEs in order to determine whether the issuance of an Advisory, Watch, or Emergency Notice is warranted. The OCN is the first of four levels of communication issued by ERCOT in anticipation of a possible </a:t>
            </a:r>
            <a:r>
              <a:rPr lang="en-US" dirty="0">
                <a:solidFill>
                  <a:srgbClr val="FF0000"/>
                </a:solidFill>
              </a:rPr>
              <a:t>Emergency Condition</a:t>
            </a:r>
            <a:r>
              <a:rPr lang="en-US" dirty="0"/>
              <a:t>. </a:t>
            </a:r>
            <a:endParaRPr lang="en-US" dirty="0" smtClean="0"/>
          </a:p>
          <a:p>
            <a:r>
              <a:rPr lang="en-US" dirty="0"/>
              <a:t>6.5.9.3.2 Advisory </a:t>
            </a:r>
            <a:endParaRPr lang="en-US" dirty="0" smtClean="0"/>
          </a:p>
          <a:p>
            <a:pPr lvl="1"/>
            <a:r>
              <a:rPr lang="en-US" dirty="0" smtClean="0"/>
              <a:t>(</a:t>
            </a:r>
            <a:r>
              <a:rPr lang="en-US" dirty="0"/>
              <a:t>1) An Advisory is the second of four levels of communication issued by ERCOT in anticipation of a possible </a:t>
            </a:r>
            <a:r>
              <a:rPr lang="en-US" dirty="0">
                <a:solidFill>
                  <a:srgbClr val="FF0000"/>
                </a:solidFill>
              </a:rPr>
              <a:t>Emergency Condition</a:t>
            </a:r>
            <a:r>
              <a:rPr lang="en-US" dirty="0"/>
              <a:t>.  </a:t>
            </a:r>
            <a:endParaRPr lang="en-US" dirty="0" smtClean="0"/>
          </a:p>
          <a:p>
            <a:r>
              <a:rPr lang="en-US" dirty="0"/>
              <a:t>6.5.9.3.3 Watch </a:t>
            </a:r>
            <a:endParaRPr lang="en-US" dirty="0" smtClean="0"/>
          </a:p>
          <a:p>
            <a:pPr lvl="1"/>
            <a:r>
              <a:rPr lang="en-US" dirty="0" smtClean="0"/>
              <a:t>(</a:t>
            </a:r>
            <a:r>
              <a:rPr lang="en-US" dirty="0"/>
              <a:t>1) A Watch is the third of four levels of communication issued by ERCOT in anticipation of a possible </a:t>
            </a:r>
            <a:r>
              <a:rPr lang="en-US" dirty="0">
                <a:solidFill>
                  <a:srgbClr val="FF0000"/>
                </a:solidFill>
              </a:rPr>
              <a:t>Emergency Condition</a:t>
            </a:r>
            <a:r>
              <a:rPr lang="en-US" dirty="0"/>
              <a:t>. </a:t>
            </a:r>
            <a:r>
              <a:rPr lang="en-US" dirty="0" smtClean="0"/>
              <a:t> Plus 1 more</a:t>
            </a:r>
          </a:p>
        </p:txBody>
      </p:sp>
    </p:spTree>
    <p:extLst>
      <p:ext uri="{BB962C8B-B14F-4D97-AF65-F5344CB8AC3E}">
        <p14:creationId xmlns:p14="http://schemas.microsoft.com/office/powerpoint/2010/main" val="1563693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References Section </a:t>
            </a:r>
            <a:r>
              <a:rPr lang="en-US" dirty="0" smtClean="0"/>
              <a:t>6</a:t>
            </a:r>
            <a:endParaRPr lang="en-US" dirty="0"/>
          </a:p>
        </p:txBody>
      </p:sp>
      <p:sp>
        <p:nvSpPr>
          <p:cNvPr id="3" name="Content Placeholder 2"/>
          <p:cNvSpPr>
            <a:spLocks noGrp="1"/>
          </p:cNvSpPr>
          <p:nvPr>
            <p:ph idx="1"/>
          </p:nvPr>
        </p:nvSpPr>
        <p:spPr/>
        <p:txBody>
          <a:bodyPr>
            <a:normAutofit fontScale="92500" lnSpcReduction="10000"/>
          </a:bodyPr>
          <a:lstStyle/>
          <a:p>
            <a:r>
              <a:rPr lang="en-US" dirty="0"/>
              <a:t>6.5.9.3.4 Emergency Notice </a:t>
            </a:r>
            <a:endParaRPr lang="en-US" dirty="0" smtClean="0"/>
          </a:p>
          <a:p>
            <a:pPr lvl="1"/>
            <a:r>
              <a:rPr lang="en-US" dirty="0" smtClean="0"/>
              <a:t>(</a:t>
            </a:r>
            <a:r>
              <a:rPr lang="en-US" dirty="0"/>
              <a:t>1) Emergency Notice is the fourth of four levels of communication issued by ERCOT when operating in an </a:t>
            </a:r>
            <a:r>
              <a:rPr lang="en-US" dirty="0">
                <a:solidFill>
                  <a:srgbClr val="FF0000"/>
                </a:solidFill>
              </a:rPr>
              <a:t>Emergency Condition</a:t>
            </a:r>
            <a:r>
              <a:rPr lang="en-US" dirty="0" smtClean="0"/>
              <a:t>.</a:t>
            </a:r>
          </a:p>
          <a:p>
            <a:pPr lvl="1"/>
            <a:r>
              <a:rPr lang="en-US" dirty="0"/>
              <a:t>(3) The actions ERCOT takes during an </a:t>
            </a:r>
            <a:r>
              <a:rPr lang="en-US" dirty="0">
                <a:solidFill>
                  <a:srgbClr val="FF0000"/>
                </a:solidFill>
              </a:rPr>
              <a:t>Emergency Condition</a:t>
            </a:r>
            <a:r>
              <a:rPr lang="en-US" dirty="0"/>
              <a:t> depend on the nature and severity of the situation</a:t>
            </a:r>
            <a:r>
              <a:rPr lang="en-US" dirty="0" smtClean="0"/>
              <a:t>.</a:t>
            </a:r>
          </a:p>
          <a:p>
            <a:pPr lvl="1"/>
            <a:r>
              <a:rPr lang="en-US" dirty="0"/>
              <a:t>(4) ERCOT is considered to be in an </a:t>
            </a:r>
            <a:r>
              <a:rPr lang="en-US" dirty="0">
                <a:solidFill>
                  <a:srgbClr val="FF0000"/>
                </a:solidFill>
              </a:rPr>
              <a:t>Emergency Condition</a:t>
            </a:r>
            <a:r>
              <a:rPr lang="en-US" dirty="0"/>
              <a:t> whenever ERCOT Transmission Grid status is such that a violation of security criteria, as defined in the Operating Guides, presents the threat of uncontrolled separation or cascading Outages and/or large-scale service disruption to Load (other than Load being served from a radial transmission line) and/or overload of a Transmission Element, and no timely solution is obtainable through SCED or CMPs. </a:t>
            </a:r>
            <a:endParaRPr lang="en-US" dirty="0" smtClean="0"/>
          </a:p>
          <a:p>
            <a:pPr lvl="1"/>
            <a:r>
              <a:rPr lang="en-US" dirty="0" smtClean="0"/>
              <a:t>(</a:t>
            </a:r>
            <a:r>
              <a:rPr lang="en-US" dirty="0"/>
              <a:t>5) If the </a:t>
            </a:r>
            <a:r>
              <a:rPr lang="en-US" dirty="0">
                <a:solidFill>
                  <a:srgbClr val="FF0000"/>
                </a:solidFill>
              </a:rPr>
              <a:t>Emergency Condition</a:t>
            </a:r>
            <a:r>
              <a:rPr lang="en-US" dirty="0"/>
              <a:t> is the result of a transmission problem, ERCOT shall act immediately to return the ERCOT System to a reliable condition, including instructing Resources to change output, curtailing any remaining DC Tie Load, and instructing TSPs or DSPs to drop Load</a:t>
            </a:r>
            <a:r>
              <a:rPr lang="en-US" dirty="0" smtClean="0"/>
              <a:t>.</a:t>
            </a:r>
          </a:p>
          <a:p>
            <a:pPr lvl="1"/>
            <a:r>
              <a:rPr lang="en-US" dirty="0"/>
              <a:t>(6) If the </a:t>
            </a:r>
            <a:r>
              <a:rPr lang="en-US" dirty="0">
                <a:solidFill>
                  <a:srgbClr val="FF0000"/>
                </a:solidFill>
              </a:rPr>
              <a:t>Emergency Condition</a:t>
            </a:r>
            <a:r>
              <a:rPr lang="en-US" dirty="0"/>
              <a:t> is the result of an Ancillary Service insufficiency, then ERCOT shall follow the EEA procedures.</a:t>
            </a:r>
            <a:endParaRPr lang="en-US" dirty="0" smtClean="0"/>
          </a:p>
        </p:txBody>
      </p:sp>
    </p:spTree>
    <p:extLst>
      <p:ext uri="{BB962C8B-B14F-4D97-AF65-F5344CB8AC3E}">
        <p14:creationId xmlns:p14="http://schemas.microsoft.com/office/powerpoint/2010/main" val="1590665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References Section </a:t>
            </a:r>
            <a:r>
              <a:rPr lang="en-US" dirty="0" smtClean="0"/>
              <a:t>6</a:t>
            </a:r>
            <a:endParaRPr lang="en-US" dirty="0"/>
          </a:p>
        </p:txBody>
      </p:sp>
      <p:sp>
        <p:nvSpPr>
          <p:cNvPr id="3" name="Content Placeholder 2"/>
          <p:cNvSpPr>
            <a:spLocks noGrp="1"/>
          </p:cNvSpPr>
          <p:nvPr>
            <p:ph idx="1"/>
          </p:nvPr>
        </p:nvSpPr>
        <p:spPr/>
        <p:txBody>
          <a:bodyPr>
            <a:normAutofit fontScale="92500" lnSpcReduction="20000"/>
          </a:bodyPr>
          <a:lstStyle/>
          <a:p>
            <a:r>
              <a:rPr lang="en-US" dirty="0"/>
              <a:t>6.5.9.4 Energy Emergency Alert </a:t>
            </a:r>
            <a:endParaRPr lang="en-US" dirty="0" smtClean="0"/>
          </a:p>
          <a:p>
            <a:pPr lvl="1"/>
            <a:r>
              <a:rPr lang="en-US" dirty="0"/>
              <a:t>(10) During EEA Level 2 or 3, for those constraints that meet the criteria identified in paragraph (5)(a) of Section 6.5.9.3.2, Advisory, ERCOT may control the </a:t>
            </a:r>
            <a:r>
              <a:rPr lang="en-US" dirty="0" err="1"/>
              <a:t>postcontingency</a:t>
            </a:r>
            <a:r>
              <a:rPr lang="en-US" dirty="0"/>
              <a:t> flow to within the 15-Minute Rating in SCED. After PRC is restored to at least 3,000 MW or the </a:t>
            </a:r>
            <a:r>
              <a:rPr lang="en-US" dirty="0">
                <a:solidFill>
                  <a:srgbClr val="FF0000"/>
                </a:solidFill>
              </a:rPr>
              <a:t>emergency condition</a:t>
            </a:r>
            <a:r>
              <a:rPr lang="en-US" dirty="0"/>
              <a:t> has ended, whichever is later, and ERCOT has determined that system conditions have improved such that the chance of re-entering into an EEA Level 2 or 3 is low, ERCOT shall restore control to the post-contingency flow to within the Emergency Rating for these constraints that utilized the 15-Minute Rating in SCED. </a:t>
            </a:r>
            <a:endParaRPr lang="en-US" dirty="0" smtClean="0"/>
          </a:p>
          <a:p>
            <a:pPr lvl="1"/>
            <a:r>
              <a:rPr lang="en-US" dirty="0"/>
              <a:t>(11) During EEA Level 2 or 3, for those constraints that meet the criteria identified in paragraph (5)(b) of Section 6.5.9.3.2, ERCOT shall continue to enforce constraints associated with double-circuit contingencies throughout an EEA if the double-circuit failures are determined to be at high risk of occurring, due to system conditions. For all other double-circuit contingencies identified in paragraph (5)(b) of Section 6.5.9.3.2, ERCOT will enforce only the associated single-circuit contingencies during EEA Level 2 or 3. ERCOT shall resume enforcing such constraints as a double-circuit contingency </a:t>
            </a:r>
            <a:r>
              <a:rPr lang="en-US" dirty="0" smtClean="0"/>
              <a:t>after </a:t>
            </a:r>
            <a:r>
              <a:rPr lang="en-US" dirty="0"/>
              <a:t>PRC is restored to at least 3,000 MW or the </a:t>
            </a:r>
            <a:r>
              <a:rPr lang="en-US" dirty="0">
                <a:solidFill>
                  <a:srgbClr val="FF0000"/>
                </a:solidFill>
              </a:rPr>
              <a:t>Emergency Condition</a:t>
            </a:r>
            <a:r>
              <a:rPr lang="en-US" dirty="0"/>
              <a:t> has ended, whichever is later, and ERCOT has determined </a:t>
            </a:r>
            <a:r>
              <a:rPr lang="en-US" dirty="0" smtClean="0"/>
              <a:t>…</a:t>
            </a:r>
          </a:p>
        </p:txBody>
      </p:sp>
    </p:spTree>
    <p:extLst>
      <p:ext uri="{BB962C8B-B14F-4D97-AF65-F5344CB8AC3E}">
        <p14:creationId xmlns:p14="http://schemas.microsoft.com/office/powerpoint/2010/main" val="2230226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References Section </a:t>
            </a:r>
            <a:r>
              <a:rPr lang="en-US" dirty="0" smtClean="0"/>
              <a:t>6</a:t>
            </a:r>
            <a:endParaRPr lang="en-US" dirty="0"/>
          </a:p>
        </p:txBody>
      </p:sp>
      <p:sp>
        <p:nvSpPr>
          <p:cNvPr id="3" name="Content Placeholder 2"/>
          <p:cNvSpPr>
            <a:spLocks noGrp="1"/>
          </p:cNvSpPr>
          <p:nvPr>
            <p:ph idx="1"/>
          </p:nvPr>
        </p:nvSpPr>
        <p:spPr/>
        <p:txBody>
          <a:bodyPr>
            <a:normAutofit fontScale="92500" lnSpcReduction="20000"/>
          </a:bodyPr>
          <a:lstStyle/>
          <a:p>
            <a:r>
              <a:rPr lang="en-US" dirty="0"/>
              <a:t>6.5.9.5 Block Load Transfers between ERCOT and Non-ERCOT Control </a:t>
            </a:r>
            <a:r>
              <a:rPr lang="en-US" dirty="0" smtClean="0"/>
              <a:t>Areas</a:t>
            </a:r>
          </a:p>
          <a:p>
            <a:pPr lvl="1"/>
            <a:r>
              <a:rPr lang="en-US" dirty="0"/>
              <a:t>(d) BLTs of Load from the ERCOT Control Area are: (i) Treated as Resources in the ERCOT Settlement system and may only be instructed with the permission of the affected non-ERCOT Control Area. Under an </a:t>
            </a:r>
            <a:r>
              <a:rPr lang="en-US" dirty="0">
                <a:solidFill>
                  <a:srgbClr val="FF0000"/>
                </a:solidFill>
              </a:rPr>
              <a:t>Emergency Condition</a:t>
            </a:r>
            <a:r>
              <a:rPr lang="en-US" dirty="0"/>
              <a:t>, BLTs that have been implemented may be curtailed or terminated by the non-ERCOT Control Area to maintain the reliability of the non-ERCOT system</a:t>
            </a:r>
            <a:r>
              <a:rPr lang="en-US" dirty="0" smtClean="0"/>
              <a:t>;</a:t>
            </a:r>
          </a:p>
          <a:p>
            <a:r>
              <a:rPr lang="en-US" dirty="0"/>
              <a:t>6.6.3.4 Real-Time Energy Payment for DC Tie Import </a:t>
            </a:r>
            <a:endParaRPr lang="en-US" dirty="0" smtClean="0"/>
          </a:p>
          <a:p>
            <a:pPr lvl="1"/>
            <a:r>
              <a:rPr lang="en-US" dirty="0"/>
              <a:t>(2) ERCOT shall pay each QSE for energy imported into the ERCOT System during a declared </a:t>
            </a:r>
            <a:r>
              <a:rPr lang="en-US" dirty="0">
                <a:solidFill>
                  <a:srgbClr val="FF0000"/>
                </a:solidFill>
              </a:rPr>
              <a:t>Emergency Condition</a:t>
            </a:r>
            <a:r>
              <a:rPr lang="en-US" dirty="0"/>
              <a:t> through each DC Tie in response to an ERCOT Dispatch Instruction. </a:t>
            </a:r>
            <a:endParaRPr lang="en-US" dirty="0" smtClean="0"/>
          </a:p>
          <a:p>
            <a:pPr lvl="1"/>
            <a:r>
              <a:rPr lang="en-US" dirty="0"/>
              <a:t>Real-Time Emergency DC Import per QSE per Settlement Point—The aggregated DC Tie Schedule for emergency energy imported by QSE q into the ERCOT System during </a:t>
            </a:r>
            <a:r>
              <a:rPr lang="en-US" dirty="0">
                <a:solidFill>
                  <a:srgbClr val="FF0000"/>
                </a:solidFill>
              </a:rPr>
              <a:t>Emergency Condition</a:t>
            </a:r>
            <a:r>
              <a:rPr lang="en-US" dirty="0"/>
              <a:t>s through DC Tie p, for the 15- minute Settlement Interval</a:t>
            </a:r>
            <a:r>
              <a:rPr lang="en-US" dirty="0" smtClean="0"/>
              <a:t>.</a:t>
            </a:r>
          </a:p>
          <a:p>
            <a:pPr lvl="1"/>
            <a:r>
              <a:rPr lang="en-US" dirty="0"/>
              <a:t>Verified Emergency Energy Price at DC Tie Point—The ERCOT verified cost for the energy imported by QSE q into the ERCOT System during declared </a:t>
            </a:r>
            <a:r>
              <a:rPr lang="en-US" dirty="0">
                <a:solidFill>
                  <a:srgbClr val="FF0000"/>
                </a:solidFill>
              </a:rPr>
              <a:t>Emergency Condition</a:t>
            </a:r>
            <a:r>
              <a:rPr lang="en-US" dirty="0"/>
              <a:t> through a DC Tie p as instructed by a Dispatch </a:t>
            </a:r>
            <a:r>
              <a:rPr lang="en-US" dirty="0" smtClean="0"/>
              <a:t>Instruction.</a:t>
            </a:r>
          </a:p>
        </p:txBody>
      </p:sp>
    </p:spTree>
    <p:extLst>
      <p:ext uri="{BB962C8B-B14F-4D97-AF65-F5344CB8AC3E}">
        <p14:creationId xmlns:p14="http://schemas.microsoft.com/office/powerpoint/2010/main" val="2163057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References Section </a:t>
            </a:r>
            <a:r>
              <a:rPr lang="en-US" dirty="0" smtClean="0"/>
              <a:t>6</a:t>
            </a:r>
            <a:endParaRPr lang="en-US" dirty="0"/>
          </a:p>
        </p:txBody>
      </p:sp>
      <p:sp>
        <p:nvSpPr>
          <p:cNvPr id="3" name="Content Placeholder 2"/>
          <p:cNvSpPr>
            <a:spLocks noGrp="1"/>
          </p:cNvSpPr>
          <p:nvPr>
            <p:ph idx="1"/>
          </p:nvPr>
        </p:nvSpPr>
        <p:spPr/>
        <p:txBody>
          <a:bodyPr>
            <a:normAutofit/>
          </a:bodyPr>
          <a:lstStyle/>
          <a:p>
            <a:r>
              <a:rPr lang="en-US" dirty="0"/>
              <a:t>6.6.3.5 Real-Time Payment for a Block Load Transfer Point </a:t>
            </a:r>
            <a:endParaRPr lang="en-US" dirty="0" smtClean="0"/>
          </a:p>
          <a:p>
            <a:pPr lvl="1"/>
            <a:r>
              <a:rPr lang="en-US" dirty="0" smtClean="0"/>
              <a:t>(</a:t>
            </a:r>
            <a:r>
              <a:rPr lang="en-US" dirty="0"/>
              <a:t>1) ERCOT shall pay each QSE for the energy delivered to an ERCOT Load through a Block Load Transfer (BLT) Point that is moved in response to an ERCOT Verbal Dispatch Instruction (VDI) during a declared </a:t>
            </a:r>
            <a:r>
              <a:rPr lang="en-US" dirty="0">
                <a:solidFill>
                  <a:srgbClr val="FF0000"/>
                </a:solidFill>
              </a:rPr>
              <a:t>Emergency Condition</a:t>
            </a:r>
            <a:r>
              <a:rPr lang="en-US" dirty="0"/>
              <a:t>, from the ERCOT Control Area to a non-ERCOT Control Area. The payment for a given 15-minute Settlement Interval is calculated as follows</a:t>
            </a:r>
            <a:r>
              <a:rPr lang="en-US" dirty="0" smtClean="0"/>
              <a:t>:</a:t>
            </a:r>
          </a:p>
          <a:p>
            <a:pPr lvl="1"/>
            <a:r>
              <a:rPr lang="en-US" dirty="0"/>
              <a:t>Verified Emergency Energy Price at BLT </a:t>
            </a:r>
            <a:r>
              <a:rPr lang="en-US" dirty="0" smtClean="0"/>
              <a:t>Point - The </a:t>
            </a:r>
            <a:r>
              <a:rPr lang="en-US" dirty="0"/>
              <a:t>ERCOT verified cost for the energy delivered to an ERCOT Load through BLT Point </a:t>
            </a:r>
            <a:r>
              <a:rPr lang="en-US" dirty="0" err="1"/>
              <a:t>bltp</a:t>
            </a:r>
            <a:r>
              <a:rPr lang="en-US" dirty="0"/>
              <a:t> during a declared </a:t>
            </a:r>
            <a:r>
              <a:rPr lang="en-US" dirty="0">
                <a:solidFill>
                  <a:srgbClr val="FF0000"/>
                </a:solidFill>
              </a:rPr>
              <a:t>Emergency Condition</a:t>
            </a:r>
            <a:r>
              <a:rPr lang="en-US" dirty="0"/>
              <a:t> in ERCOT as determined by an ERCOT VDI. </a:t>
            </a:r>
            <a:endParaRPr lang="en-US" dirty="0" smtClean="0"/>
          </a:p>
          <a:p>
            <a:pPr lvl="1"/>
            <a:r>
              <a:rPr lang="en-US" dirty="0"/>
              <a:t>(3) For the purpose of Settlement, ERCOT shall treat the energy associated with the Presidio Exception like energy delivered to an ERCOT Load through a BLT Point that is moved from the ERCOT Control Area to a non-ERCOT Control Area in response to a VDI during a declared </a:t>
            </a:r>
            <a:r>
              <a:rPr lang="en-US" dirty="0">
                <a:solidFill>
                  <a:srgbClr val="FF0000"/>
                </a:solidFill>
              </a:rPr>
              <a:t>Emergency Condition</a:t>
            </a:r>
            <a:r>
              <a:rPr lang="en-US" dirty="0"/>
              <a:t>, by allowing for compensation of verified costs associated with the energy. </a:t>
            </a:r>
            <a:endParaRPr lang="en-US" dirty="0" smtClean="0"/>
          </a:p>
        </p:txBody>
      </p:sp>
    </p:spTree>
    <p:extLst>
      <p:ext uri="{BB962C8B-B14F-4D97-AF65-F5344CB8AC3E}">
        <p14:creationId xmlns:p14="http://schemas.microsoft.com/office/powerpoint/2010/main" val="2543945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References Section </a:t>
            </a:r>
            <a:r>
              <a:rPr lang="en-US" dirty="0" smtClean="0"/>
              <a:t>6</a:t>
            </a:r>
            <a:endParaRPr lang="en-US" dirty="0"/>
          </a:p>
        </p:txBody>
      </p:sp>
      <p:sp>
        <p:nvSpPr>
          <p:cNvPr id="3" name="Content Placeholder 2"/>
          <p:cNvSpPr>
            <a:spLocks noGrp="1"/>
          </p:cNvSpPr>
          <p:nvPr>
            <p:ph idx="1"/>
          </p:nvPr>
        </p:nvSpPr>
        <p:spPr/>
        <p:txBody>
          <a:bodyPr>
            <a:normAutofit/>
          </a:bodyPr>
          <a:lstStyle/>
          <a:p>
            <a:r>
              <a:rPr lang="en-US" dirty="0"/>
              <a:t>6.6.6.3 RMR Adjustment </a:t>
            </a:r>
            <a:r>
              <a:rPr lang="en-US" dirty="0" smtClean="0"/>
              <a:t>Charge</a:t>
            </a:r>
          </a:p>
          <a:p>
            <a:pPr lvl="1"/>
            <a:r>
              <a:rPr lang="en-US" dirty="0"/>
              <a:t>Emergency Energy Amount per QSE per Settlement Point per unit per interval—The payment to QSE q for the additional energy produced by RMR Unit r at Resource Node p in Real-Time during the </a:t>
            </a:r>
            <a:r>
              <a:rPr lang="en-US" dirty="0">
                <a:solidFill>
                  <a:srgbClr val="FF0000"/>
                </a:solidFill>
              </a:rPr>
              <a:t>Emergency Condition</a:t>
            </a:r>
            <a:r>
              <a:rPr lang="en-US" dirty="0"/>
              <a:t>, for the 15-minute Settlement Interval i. </a:t>
            </a:r>
            <a:endParaRPr lang="en-US" dirty="0" smtClean="0"/>
          </a:p>
          <a:p>
            <a:r>
              <a:rPr lang="en-US" dirty="0"/>
              <a:t>6.6.9 Emergency Operations </a:t>
            </a:r>
            <a:r>
              <a:rPr lang="en-US" dirty="0" smtClean="0"/>
              <a:t>Settlement</a:t>
            </a:r>
          </a:p>
          <a:p>
            <a:pPr lvl="1"/>
            <a:r>
              <a:rPr lang="en-US" dirty="0"/>
              <a:t>(1) Due to </a:t>
            </a:r>
            <a:r>
              <a:rPr lang="en-US" dirty="0">
                <a:solidFill>
                  <a:srgbClr val="FF0000"/>
                </a:solidFill>
              </a:rPr>
              <a:t>Emergency Condition</a:t>
            </a:r>
            <a:r>
              <a:rPr lang="en-US" dirty="0"/>
              <a:t>s or Watches, additional compensation for each Generation Resource for which ERCOT provides an Emergency Base Point may be awarded to the QSE representing the Generation Resource. If the Emergency Base Point is higher than the SCED Base Point immediately before the </a:t>
            </a:r>
            <a:r>
              <a:rPr lang="en-US" dirty="0">
                <a:solidFill>
                  <a:srgbClr val="FF0000"/>
                </a:solidFill>
              </a:rPr>
              <a:t>Emergency Condition</a:t>
            </a:r>
            <a:r>
              <a:rPr lang="en-US" dirty="0"/>
              <a:t> or Watch and the Settlement Point Price at the Resource Node is lower than the Generation Resource’s Energy Offer </a:t>
            </a:r>
            <a:r>
              <a:rPr lang="en-US" dirty="0" smtClean="0"/>
              <a:t>Curve…</a:t>
            </a:r>
          </a:p>
        </p:txBody>
      </p:sp>
    </p:spTree>
    <p:extLst>
      <p:ext uri="{BB962C8B-B14F-4D97-AF65-F5344CB8AC3E}">
        <p14:creationId xmlns:p14="http://schemas.microsoft.com/office/powerpoint/2010/main" val="4000779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References Section </a:t>
            </a:r>
            <a:r>
              <a:rPr lang="en-US" dirty="0" smtClean="0"/>
              <a:t>6</a:t>
            </a:r>
            <a:endParaRPr lang="en-US" dirty="0"/>
          </a:p>
        </p:txBody>
      </p:sp>
      <p:sp>
        <p:nvSpPr>
          <p:cNvPr id="3" name="Content Placeholder 2"/>
          <p:cNvSpPr>
            <a:spLocks noGrp="1"/>
          </p:cNvSpPr>
          <p:nvPr>
            <p:ph idx="1"/>
          </p:nvPr>
        </p:nvSpPr>
        <p:spPr/>
        <p:txBody>
          <a:bodyPr>
            <a:normAutofit/>
          </a:bodyPr>
          <a:lstStyle/>
          <a:p>
            <a:r>
              <a:rPr lang="en-US" dirty="0"/>
              <a:t>6.6.9.1 Payment for Emergency Power Increase Directed by </a:t>
            </a:r>
            <a:r>
              <a:rPr lang="en-US" dirty="0" smtClean="0"/>
              <a:t>ERCOT</a:t>
            </a:r>
          </a:p>
          <a:p>
            <a:pPr lvl="1"/>
            <a:r>
              <a:rPr lang="en-US" dirty="0"/>
              <a:t>(1) If the Emergency Base Point issued to a Generation Resource is higher than the SCED Base Point immediately before the </a:t>
            </a:r>
            <a:r>
              <a:rPr lang="en-US" dirty="0">
                <a:solidFill>
                  <a:srgbClr val="FF0000"/>
                </a:solidFill>
              </a:rPr>
              <a:t>Emergency Condition</a:t>
            </a:r>
            <a:r>
              <a:rPr lang="en-US" dirty="0"/>
              <a:t> or Watch, then ERCOT shall pay the QSE an additional compensation for the Resource at its Resource Node Settlement Point</a:t>
            </a:r>
            <a:r>
              <a:rPr lang="en-US" dirty="0" smtClean="0"/>
              <a:t>.</a:t>
            </a:r>
          </a:p>
          <a:p>
            <a:pPr lvl="1"/>
            <a:r>
              <a:rPr lang="en-US" dirty="0" smtClean="0"/>
              <a:t>6 variable definitions</a:t>
            </a:r>
          </a:p>
          <a:p>
            <a:r>
              <a:rPr lang="en-US" dirty="0"/>
              <a:t>6.6.12.1 Switchable Generation Make-Whole </a:t>
            </a:r>
            <a:r>
              <a:rPr lang="en-US" dirty="0" smtClean="0"/>
              <a:t>Payment</a:t>
            </a:r>
          </a:p>
          <a:p>
            <a:pPr lvl="1"/>
            <a:r>
              <a:rPr lang="en-US" dirty="0"/>
              <a:t>Variable Unit Definition </a:t>
            </a:r>
            <a:endParaRPr lang="en-US" dirty="0" smtClean="0"/>
          </a:p>
          <a:p>
            <a:pPr lvl="1"/>
            <a:r>
              <a:rPr lang="en-US" dirty="0" smtClean="0"/>
              <a:t>EMREAMT </a:t>
            </a:r>
            <a:r>
              <a:rPr lang="en-US" dirty="0"/>
              <a:t>q, r, p, i $ Emergency Energy Amount per QSE per Settlement Point per unit per interval—The payment to QSE q for the additional energy produced by Generation Resource r at Resource Node p in Real-Time during the </a:t>
            </a:r>
            <a:r>
              <a:rPr lang="en-US" dirty="0">
                <a:solidFill>
                  <a:srgbClr val="FF0000"/>
                </a:solidFill>
              </a:rPr>
              <a:t>Emergency Condition</a:t>
            </a:r>
            <a:r>
              <a:rPr lang="en-US" dirty="0"/>
              <a:t>, for the 15-minute Settlement Interval i. Payment for emergency energy is made to the Combined Cycle Train. </a:t>
            </a:r>
          </a:p>
          <a:p>
            <a:pPr lvl="1"/>
            <a:endParaRPr lang="en-US" dirty="0" smtClean="0"/>
          </a:p>
        </p:txBody>
      </p:sp>
    </p:spTree>
    <p:extLst>
      <p:ext uri="{BB962C8B-B14F-4D97-AF65-F5344CB8AC3E}">
        <p14:creationId xmlns:p14="http://schemas.microsoft.com/office/powerpoint/2010/main" val="201972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Protocol References Section 2</a:t>
            </a:r>
            <a:endParaRPr lang="en-US" dirty="0"/>
          </a:p>
        </p:txBody>
      </p:sp>
      <p:sp>
        <p:nvSpPr>
          <p:cNvPr id="3" name="Content Placeholder 2"/>
          <p:cNvSpPr>
            <a:spLocks noGrp="1"/>
          </p:cNvSpPr>
          <p:nvPr>
            <p:ph idx="1"/>
          </p:nvPr>
        </p:nvSpPr>
        <p:spPr/>
        <p:txBody>
          <a:bodyPr>
            <a:normAutofit/>
          </a:bodyPr>
          <a:lstStyle/>
          <a:p>
            <a:r>
              <a:rPr lang="en-US" dirty="0"/>
              <a:t>Advisory </a:t>
            </a:r>
            <a:endParaRPr lang="en-US" dirty="0" smtClean="0"/>
          </a:p>
          <a:p>
            <a:pPr lvl="1"/>
            <a:r>
              <a:rPr lang="en-US" dirty="0" smtClean="0"/>
              <a:t>The </a:t>
            </a:r>
            <a:r>
              <a:rPr lang="en-US" dirty="0"/>
              <a:t>second of four levels of communication issued by ERCOT in anticipation of a possible </a:t>
            </a:r>
            <a:r>
              <a:rPr lang="en-US" dirty="0">
                <a:solidFill>
                  <a:srgbClr val="FF0000"/>
                </a:solidFill>
              </a:rPr>
              <a:t>Emergency Condition</a:t>
            </a:r>
            <a:r>
              <a:rPr lang="en-US" dirty="0" smtClean="0"/>
              <a:t>.</a:t>
            </a:r>
          </a:p>
          <a:p>
            <a:r>
              <a:rPr lang="en-US" dirty="0"/>
              <a:t>Emergency Base Point </a:t>
            </a:r>
            <a:endParaRPr lang="en-US" dirty="0" smtClean="0"/>
          </a:p>
          <a:p>
            <a:pPr lvl="1"/>
            <a:r>
              <a:rPr lang="en-US" dirty="0" smtClean="0"/>
              <a:t>The </a:t>
            </a:r>
            <a:r>
              <a:rPr lang="en-US" dirty="0"/>
              <a:t>target MW output level for a Resource that is selected by ERCOT during an </a:t>
            </a:r>
            <a:r>
              <a:rPr lang="en-US" dirty="0">
                <a:solidFill>
                  <a:srgbClr val="FF0000"/>
                </a:solidFill>
              </a:rPr>
              <a:t>Emergency Condition</a:t>
            </a:r>
            <a:r>
              <a:rPr lang="en-US" dirty="0"/>
              <a:t>. </a:t>
            </a:r>
            <a:endParaRPr lang="en-US" dirty="0" smtClean="0"/>
          </a:p>
          <a:p>
            <a:r>
              <a:rPr lang="en-US" dirty="0" smtClean="0">
                <a:solidFill>
                  <a:srgbClr val="FF0000"/>
                </a:solidFill>
              </a:rPr>
              <a:t>Emergency </a:t>
            </a:r>
            <a:r>
              <a:rPr lang="en-US" dirty="0">
                <a:solidFill>
                  <a:srgbClr val="FF0000"/>
                </a:solidFill>
              </a:rPr>
              <a:t>Condition</a:t>
            </a:r>
            <a:r>
              <a:rPr lang="en-US" dirty="0"/>
              <a:t> </a:t>
            </a:r>
            <a:endParaRPr lang="en-US" dirty="0" smtClean="0"/>
          </a:p>
          <a:p>
            <a:pPr lvl="1"/>
            <a:r>
              <a:rPr lang="en-US" dirty="0" smtClean="0"/>
              <a:t>An </a:t>
            </a:r>
            <a:r>
              <a:rPr lang="en-US" dirty="0"/>
              <a:t>operating condition in which the safety or reliability of the ERCOT System is compromised or threatened, as determined by ERCOT</a:t>
            </a:r>
            <a:r>
              <a:rPr lang="en-US" dirty="0" smtClean="0"/>
              <a:t>.</a:t>
            </a:r>
          </a:p>
          <a:p>
            <a:r>
              <a:rPr lang="en-US" dirty="0"/>
              <a:t>Emergency Notice </a:t>
            </a:r>
            <a:endParaRPr lang="en-US" dirty="0" smtClean="0"/>
          </a:p>
          <a:p>
            <a:pPr lvl="1"/>
            <a:r>
              <a:rPr lang="en-US" dirty="0" smtClean="0"/>
              <a:t>The </a:t>
            </a:r>
            <a:r>
              <a:rPr lang="en-US" dirty="0"/>
              <a:t>fourth of four levels of communication issued by ERCOT to declare that ERCOT is operating in an </a:t>
            </a:r>
            <a:r>
              <a:rPr lang="en-US" dirty="0">
                <a:solidFill>
                  <a:srgbClr val="FF0000"/>
                </a:solidFill>
              </a:rPr>
              <a:t>Emergency Condition</a:t>
            </a:r>
            <a:r>
              <a:rPr lang="en-US" dirty="0"/>
              <a:t>.</a:t>
            </a:r>
          </a:p>
        </p:txBody>
      </p:sp>
    </p:spTree>
    <p:extLst>
      <p:ext uri="{BB962C8B-B14F-4D97-AF65-F5344CB8AC3E}">
        <p14:creationId xmlns:p14="http://schemas.microsoft.com/office/powerpoint/2010/main" val="2587259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References Section 2</a:t>
            </a:r>
          </a:p>
        </p:txBody>
      </p:sp>
      <p:sp>
        <p:nvSpPr>
          <p:cNvPr id="3" name="Content Placeholder 2"/>
          <p:cNvSpPr>
            <a:spLocks noGrp="1"/>
          </p:cNvSpPr>
          <p:nvPr>
            <p:ph idx="1"/>
          </p:nvPr>
        </p:nvSpPr>
        <p:spPr/>
        <p:txBody>
          <a:bodyPr/>
          <a:lstStyle/>
          <a:p>
            <a:r>
              <a:rPr lang="en-US" dirty="0"/>
              <a:t>Energy Emergency Alert (EEA) </a:t>
            </a:r>
            <a:endParaRPr lang="en-US" dirty="0" smtClean="0"/>
          </a:p>
          <a:p>
            <a:pPr lvl="1"/>
            <a:r>
              <a:rPr lang="en-US" dirty="0" smtClean="0"/>
              <a:t>An </a:t>
            </a:r>
            <a:r>
              <a:rPr lang="en-US" dirty="0"/>
              <a:t>orderly, predetermined procedure for maximizing use of available Resources and, only if necessary, curtailing load during an </a:t>
            </a:r>
            <a:r>
              <a:rPr lang="en-US" dirty="0">
                <a:solidFill>
                  <a:srgbClr val="FF0000"/>
                </a:solidFill>
              </a:rPr>
              <a:t>Emergency Condition</a:t>
            </a:r>
            <a:r>
              <a:rPr lang="en-US" dirty="0"/>
              <a:t> while providing for the maximum possible continuity of service and maintaining the integrity of the ERCOT System</a:t>
            </a:r>
            <a:r>
              <a:rPr lang="en-US" dirty="0" smtClean="0"/>
              <a:t>.</a:t>
            </a:r>
          </a:p>
          <a:p>
            <a:r>
              <a:rPr lang="en-US" dirty="0"/>
              <a:t>Operating Condition Notice (OCN) </a:t>
            </a:r>
            <a:endParaRPr lang="en-US" dirty="0" smtClean="0"/>
          </a:p>
          <a:p>
            <a:pPr lvl="1"/>
            <a:r>
              <a:rPr lang="en-US" dirty="0" smtClean="0"/>
              <a:t>The </a:t>
            </a:r>
            <a:r>
              <a:rPr lang="en-US" dirty="0"/>
              <a:t>first of four levels of communication issued by ERCOT in anticipation of a possible </a:t>
            </a:r>
            <a:r>
              <a:rPr lang="en-US" dirty="0">
                <a:solidFill>
                  <a:srgbClr val="FF0000"/>
                </a:solidFill>
              </a:rPr>
              <a:t>Emergency Condition</a:t>
            </a:r>
            <a:r>
              <a:rPr lang="en-US" dirty="0" smtClean="0"/>
              <a:t>.</a:t>
            </a:r>
          </a:p>
          <a:p>
            <a:r>
              <a:rPr lang="en-US" dirty="0"/>
              <a:t>Watch </a:t>
            </a:r>
            <a:endParaRPr lang="en-US" dirty="0" smtClean="0"/>
          </a:p>
          <a:p>
            <a:pPr lvl="1"/>
            <a:r>
              <a:rPr lang="en-US" dirty="0" smtClean="0"/>
              <a:t>The </a:t>
            </a:r>
            <a:r>
              <a:rPr lang="en-US" dirty="0"/>
              <a:t>third of four levels of communication issued by ERCOT in anticipation of a possible </a:t>
            </a:r>
            <a:r>
              <a:rPr lang="en-US" dirty="0">
                <a:solidFill>
                  <a:srgbClr val="FF0000"/>
                </a:solidFill>
              </a:rPr>
              <a:t>Emergency Condition</a:t>
            </a:r>
            <a:r>
              <a:rPr lang="en-US" dirty="0" smtClean="0"/>
              <a:t>.</a:t>
            </a:r>
          </a:p>
          <a:p>
            <a:endParaRPr lang="en-US" dirty="0"/>
          </a:p>
        </p:txBody>
      </p:sp>
    </p:spTree>
    <p:extLst>
      <p:ext uri="{BB962C8B-B14F-4D97-AF65-F5344CB8AC3E}">
        <p14:creationId xmlns:p14="http://schemas.microsoft.com/office/powerpoint/2010/main" val="2847266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References Section </a:t>
            </a:r>
            <a:r>
              <a:rPr lang="en-US" dirty="0" smtClean="0"/>
              <a:t>3</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3.1.4.6 </a:t>
            </a:r>
            <a:r>
              <a:rPr lang="en-US" dirty="0"/>
              <a:t>Outage Coordination of Forecasted </a:t>
            </a:r>
            <a:r>
              <a:rPr lang="en-US" dirty="0">
                <a:solidFill>
                  <a:srgbClr val="FF0000"/>
                </a:solidFill>
              </a:rPr>
              <a:t>Emergency </a:t>
            </a:r>
            <a:r>
              <a:rPr lang="en-US" dirty="0" smtClean="0">
                <a:solidFill>
                  <a:srgbClr val="FF0000"/>
                </a:solidFill>
              </a:rPr>
              <a:t>Condition</a:t>
            </a:r>
            <a:r>
              <a:rPr lang="en-US" dirty="0" smtClean="0"/>
              <a:t>s</a:t>
            </a:r>
          </a:p>
          <a:p>
            <a:r>
              <a:rPr lang="en-US" dirty="0"/>
              <a:t>3.2.6.2.2 Total Capacity </a:t>
            </a:r>
            <a:r>
              <a:rPr lang="en-US" dirty="0" smtClean="0"/>
              <a:t>Estimate</a:t>
            </a:r>
          </a:p>
          <a:p>
            <a:pPr lvl="1"/>
            <a:r>
              <a:rPr lang="en-US" dirty="0"/>
              <a:t>Expected Planned DC Tie Capacity Available under </a:t>
            </a:r>
            <a:r>
              <a:rPr lang="en-US" dirty="0">
                <a:solidFill>
                  <a:srgbClr val="FF0000"/>
                </a:solidFill>
              </a:rPr>
              <a:t>Emergency Condition</a:t>
            </a:r>
            <a:r>
              <a:rPr lang="en-US" dirty="0"/>
              <a:t>s</a:t>
            </a:r>
            <a:r>
              <a:rPr lang="en-US" dirty="0" smtClean="0"/>
              <a:t>—</a:t>
            </a:r>
          </a:p>
          <a:p>
            <a:r>
              <a:rPr lang="en-US" dirty="0"/>
              <a:t>3.9.1 Current Operating Plan (COP) Criteria</a:t>
            </a:r>
            <a:endParaRPr lang="en-US" dirty="0" smtClean="0"/>
          </a:p>
          <a:p>
            <a:pPr lvl="1"/>
            <a:r>
              <a:rPr lang="en-US" dirty="0"/>
              <a:t>(J) ONEMR – On-Line EMR (available for commitment or dispatch only for ERCOT-declared </a:t>
            </a:r>
            <a:r>
              <a:rPr lang="en-US" dirty="0">
                <a:solidFill>
                  <a:srgbClr val="FF0000"/>
                </a:solidFill>
              </a:rPr>
              <a:t>Emergency Condition</a:t>
            </a:r>
            <a:r>
              <a:rPr lang="en-US" dirty="0"/>
              <a:t>s; the QSE may appropriately set LSL and High Sustained Limit (HSL) to reflect operating limits</a:t>
            </a:r>
            <a:r>
              <a:rPr lang="en-US" dirty="0" smtClean="0"/>
              <a:t>)</a:t>
            </a:r>
          </a:p>
          <a:p>
            <a:pPr lvl="1"/>
            <a:r>
              <a:rPr lang="en-US" dirty="0"/>
              <a:t>(D) EMR – Available for commitment as a Resource contracted by ERCOT under Section 3.14.1, Reliability Must Run, or under paragraph (2) of Section 6.5.1.1, ERCOT Control Area Authority, or available for commitment only for ERCOT-declared </a:t>
            </a:r>
            <a:r>
              <a:rPr lang="en-US" dirty="0">
                <a:solidFill>
                  <a:srgbClr val="FF0000"/>
                </a:solidFill>
              </a:rPr>
              <a:t>Emergency Condition</a:t>
            </a:r>
            <a:r>
              <a:rPr lang="en-US" dirty="0"/>
              <a:t> </a:t>
            </a:r>
            <a:r>
              <a:rPr lang="en-US" dirty="0" smtClean="0"/>
              <a:t>events</a:t>
            </a:r>
          </a:p>
          <a:p>
            <a:r>
              <a:rPr lang="en-US" dirty="0"/>
              <a:t>3.10.7.5.1 Continuous Telemetry of the Status of Breakers and Switches </a:t>
            </a:r>
            <a:endParaRPr lang="en-US" dirty="0" smtClean="0"/>
          </a:p>
          <a:p>
            <a:pPr lvl="1"/>
            <a:r>
              <a:rPr lang="en-US" dirty="0"/>
              <a:t>(3) Unless there is an </a:t>
            </a:r>
            <a:r>
              <a:rPr lang="en-US" dirty="0">
                <a:solidFill>
                  <a:srgbClr val="FF0000"/>
                </a:solidFill>
              </a:rPr>
              <a:t>Emergency Condition</a:t>
            </a:r>
            <a:r>
              <a:rPr lang="en-US" dirty="0"/>
              <a:t>, a TSP or QSE must obtain approval from ERCOT to purposely open a breaker or switch</a:t>
            </a:r>
          </a:p>
        </p:txBody>
      </p:sp>
    </p:spTree>
    <p:extLst>
      <p:ext uri="{BB962C8B-B14F-4D97-AF65-F5344CB8AC3E}">
        <p14:creationId xmlns:p14="http://schemas.microsoft.com/office/powerpoint/2010/main" val="108603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References Section </a:t>
            </a:r>
            <a:r>
              <a:rPr lang="en-US" dirty="0" smtClean="0"/>
              <a:t>3</a:t>
            </a:r>
            <a:endParaRPr lang="en-US" dirty="0"/>
          </a:p>
        </p:txBody>
      </p:sp>
      <p:sp>
        <p:nvSpPr>
          <p:cNvPr id="3" name="Content Placeholder 2"/>
          <p:cNvSpPr>
            <a:spLocks noGrp="1"/>
          </p:cNvSpPr>
          <p:nvPr>
            <p:ph idx="1"/>
          </p:nvPr>
        </p:nvSpPr>
        <p:spPr/>
        <p:txBody>
          <a:bodyPr>
            <a:normAutofit/>
          </a:bodyPr>
          <a:lstStyle/>
          <a:p>
            <a:r>
              <a:rPr lang="en-US" dirty="0"/>
              <a:t>3.15.3 Generation Resource Requirements Related to Voltage </a:t>
            </a:r>
            <a:r>
              <a:rPr lang="en-US" dirty="0" smtClean="0"/>
              <a:t>Support</a:t>
            </a:r>
          </a:p>
          <a:p>
            <a:pPr lvl="1"/>
            <a:r>
              <a:rPr lang="en-US" dirty="0"/>
              <a:t>(4) Each Generation Resource providing VSS shall operate with the unit’s Automatic Voltage Regulator (AVR) in the automatic voltage control mode unless specifically directed to operate in manual mode by ERCOT, or when the unit is telemetering its Resource Status as STARTUP, SHUTDOWN, or ONTEST, or the QSE determines a need to operate in manual mode in the event of an </a:t>
            </a:r>
            <a:r>
              <a:rPr lang="en-US" dirty="0">
                <a:solidFill>
                  <a:srgbClr val="FF0000"/>
                </a:solidFill>
              </a:rPr>
              <a:t>Emergency Condition</a:t>
            </a:r>
            <a:r>
              <a:rPr lang="en-US" dirty="0"/>
              <a:t> at the generating plant</a:t>
            </a:r>
            <a:r>
              <a:rPr lang="en-US" dirty="0" smtClean="0"/>
              <a:t>.</a:t>
            </a:r>
          </a:p>
        </p:txBody>
      </p:sp>
    </p:spTree>
    <p:extLst>
      <p:ext uri="{BB962C8B-B14F-4D97-AF65-F5344CB8AC3E}">
        <p14:creationId xmlns:p14="http://schemas.microsoft.com/office/powerpoint/2010/main" val="719625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References Section </a:t>
            </a:r>
            <a:r>
              <a:rPr lang="en-US" dirty="0" smtClean="0"/>
              <a:t>4</a:t>
            </a:r>
            <a:endParaRPr lang="en-US" dirty="0"/>
          </a:p>
        </p:txBody>
      </p:sp>
      <p:sp>
        <p:nvSpPr>
          <p:cNvPr id="3" name="Content Placeholder 2"/>
          <p:cNvSpPr>
            <a:spLocks noGrp="1"/>
          </p:cNvSpPr>
          <p:nvPr>
            <p:ph idx="1"/>
          </p:nvPr>
        </p:nvSpPr>
        <p:spPr/>
        <p:txBody>
          <a:bodyPr>
            <a:normAutofit/>
          </a:bodyPr>
          <a:lstStyle/>
          <a:p>
            <a:r>
              <a:rPr lang="en-US" dirty="0"/>
              <a:t>4.2.1.1 Ancillary Service </a:t>
            </a:r>
            <a:r>
              <a:rPr lang="en-US" dirty="0" smtClean="0"/>
              <a:t>Plan</a:t>
            </a:r>
          </a:p>
          <a:p>
            <a:pPr lvl="1"/>
            <a:r>
              <a:rPr lang="en-US" dirty="0"/>
              <a:t>(2) If ERCOT determines that an </a:t>
            </a:r>
            <a:r>
              <a:rPr lang="en-US" dirty="0">
                <a:solidFill>
                  <a:srgbClr val="FF0000"/>
                </a:solidFill>
              </a:rPr>
              <a:t>Emergency Condition</a:t>
            </a:r>
            <a:r>
              <a:rPr lang="en-US" dirty="0"/>
              <a:t> may exist that would adversely affect ERCOT System reliability, it may change the percentage of Load Resources that are allowed to provide Responsive Reserve (RRS)</a:t>
            </a:r>
            <a:endParaRPr lang="en-US" dirty="0" smtClean="0"/>
          </a:p>
        </p:txBody>
      </p:sp>
    </p:spTree>
    <p:extLst>
      <p:ext uri="{BB962C8B-B14F-4D97-AF65-F5344CB8AC3E}">
        <p14:creationId xmlns:p14="http://schemas.microsoft.com/office/powerpoint/2010/main" val="3631287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References Section </a:t>
            </a:r>
            <a:r>
              <a:rPr lang="en-US" dirty="0" smtClean="0"/>
              <a:t>5</a:t>
            </a:r>
            <a:endParaRPr lang="en-US" dirty="0"/>
          </a:p>
        </p:txBody>
      </p:sp>
      <p:sp>
        <p:nvSpPr>
          <p:cNvPr id="3" name="Content Placeholder 2"/>
          <p:cNvSpPr>
            <a:spLocks noGrp="1"/>
          </p:cNvSpPr>
          <p:nvPr>
            <p:ph idx="1"/>
          </p:nvPr>
        </p:nvSpPr>
        <p:spPr/>
        <p:txBody>
          <a:bodyPr>
            <a:normAutofit/>
          </a:bodyPr>
          <a:lstStyle/>
          <a:p>
            <a:r>
              <a:rPr lang="en-US" dirty="0"/>
              <a:t>5.7.1.3 Revenue Less Cost Above LSL During RUC-Committed </a:t>
            </a:r>
            <a:r>
              <a:rPr lang="en-US" dirty="0" smtClean="0"/>
              <a:t>Hours</a:t>
            </a:r>
          </a:p>
          <a:p>
            <a:pPr lvl="1"/>
            <a:r>
              <a:rPr lang="en-US" dirty="0"/>
              <a:t>Emergency Energy Amount by interval—The payment to the QSE q as additional compensation for the additional energy produced by the Generation Resource r in Real-Time during the </a:t>
            </a:r>
            <a:r>
              <a:rPr lang="en-US" dirty="0">
                <a:solidFill>
                  <a:srgbClr val="FF0000"/>
                </a:solidFill>
              </a:rPr>
              <a:t>Emergency Condition</a:t>
            </a:r>
            <a:r>
              <a:rPr lang="en-US" dirty="0"/>
              <a:t>, for the 15-minute Settlement Interval i. </a:t>
            </a:r>
            <a:endParaRPr lang="en-US" dirty="0" smtClean="0"/>
          </a:p>
          <a:p>
            <a:r>
              <a:rPr lang="en-US" dirty="0"/>
              <a:t>5.7.1.4 Revenue Less Cost During QSE </a:t>
            </a:r>
            <a:r>
              <a:rPr lang="en-US" dirty="0" err="1"/>
              <a:t>Clawback</a:t>
            </a:r>
            <a:r>
              <a:rPr lang="en-US" dirty="0"/>
              <a:t> </a:t>
            </a:r>
            <a:r>
              <a:rPr lang="en-US" dirty="0" smtClean="0"/>
              <a:t>Intervals</a:t>
            </a:r>
          </a:p>
          <a:p>
            <a:pPr lvl="1"/>
            <a:r>
              <a:rPr lang="en-US" dirty="0"/>
              <a:t>Emergency Energy Amount by interval—The payment to the QSE as additional compensation for the additional energy produced by the Generation Resource r in Real-Time during the </a:t>
            </a:r>
            <a:r>
              <a:rPr lang="en-US" dirty="0">
                <a:solidFill>
                  <a:srgbClr val="FF0000"/>
                </a:solidFill>
              </a:rPr>
              <a:t>Emergency Condition</a:t>
            </a:r>
            <a:r>
              <a:rPr lang="en-US" dirty="0"/>
              <a:t>, for the 15-minute Settlement Interval i. </a:t>
            </a:r>
            <a:endParaRPr lang="en-US" dirty="0" smtClean="0"/>
          </a:p>
        </p:txBody>
      </p:sp>
    </p:spTree>
    <p:extLst>
      <p:ext uri="{BB962C8B-B14F-4D97-AF65-F5344CB8AC3E}">
        <p14:creationId xmlns:p14="http://schemas.microsoft.com/office/powerpoint/2010/main" val="496003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References Section </a:t>
            </a:r>
            <a:r>
              <a:rPr lang="en-US" dirty="0" smtClean="0"/>
              <a:t>6</a:t>
            </a:r>
            <a:endParaRPr lang="en-US" dirty="0"/>
          </a:p>
        </p:txBody>
      </p:sp>
      <p:sp>
        <p:nvSpPr>
          <p:cNvPr id="3" name="Content Placeholder 2"/>
          <p:cNvSpPr>
            <a:spLocks noGrp="1"/>
          </p:cNvSpPr>
          <p:nvPr>
            <p:ph idx="1"/>
          </p:nvPr>
        </p:nvSpPr>
        <p:spPr/>
        <p:txBody>
          <a:bodyPr>
            <a:normAutofit fontScale="77500" lnSpcReduction="20000"/>
          </a:bodyPr>
          <a:lstStyle/>
          <a:p>
            <a:r>
              <a:rPr lang="en-US" dirty="0"/>
              <a:t>6 ADJUSTMENT PERIOD AND REAL-TIME </a:t>
            </a:r>
            <a:r>
              <a:rPr lang="en-US" dirty="0" smtClean="0"/>
              <a:t>OPERATIONS 6.1 Introduction</a:t>
            </a:r>
          </a:p>
          <a:p>
            <a:pPr lvl="1"/>
            <a:r>
              <a:rPr lang="en-US" dirty="0"/>
              <a:t>(4) Under </a:t>
            </a:r>
            <a:r>
              <a:rPr lang="en-US" dirty="0">
                <a:solidFill>
                  <a:srgbClr val="FF0000"/>
                </a:solidFill>
              </a:rPr>
              <a:t>Emergency Condition</a:t>
            </a:r>
            <a:r>
              <a:rPr lang="en-US" dirty="0"/>
              <a:t>s, as described in Section 6.5.9, Emergency Operations, ERCOT may implement manual procedures and must keep the Market Participants informed of the status of the system.</a:t>
            </a:r>
          </a:p>
          <a:p>
            <a:r>
              <a:rPr lang="en-US" dirty="0"/>
              <a:t>6.5.1.1 ERCOT Control Area </a:t>
            </a:r>
            <a:r>
              <a:rPr lang="en-US" dirty="0" smtClean="0"/>
              <a:t>Authority</a:t>
            </a:r>
          </a:p>
          <a:p>
            <a:pPr lvl="1"/>
            <a:r>
              <a:rPr lang="en-US" dirty="0"/>
              <a:t>(e) Perform additional actions required to prevent an imminent </a:t>
            </a:r>
            <a:r>
              <a:rPr lang="en-US" dirty="0">
                <a:solidFill>
                  <a:srgbClr val="FF0000"/>
                </a:solidFill>
              </a:rPr>
              <a:t>Emergency Condition</a:t>
            </a:r>
            <a:r>
              <a:rPr lang="en-US" dirty="0"/>
              <a:t> or to restore the ERCOT Transmission Grid to a secure state in the event of an ERCOT Transmission Grid </a:t>
            </a:r>
            <a:r>
              <a:rPr lang="en-US" dirty="0">
                <a:solidFill>
                  <a:srgbClr val="FF0000"/>
                </a:solidFill>
              </a:rPr>
              <a:t>Emergency Condition</a:t>
            </a:r>
            <a:r>
              <a:rPr lang="en-US" dirty="0" smtClean="0"/>
              <a:t>.</a:t>
            </a:r>
          </a:p>
          <a:p>
            <a:pPr lvl="1"/>
            <a:r>
              <a:rPr lang="en-US" dirty="0" smtClean="0"/>
              <a:t>(</a:t>
            </a:r>
            <a:r>
              <a:rPr lang="en-US" dirty="0"/>
              <a:t>2) Consistent with paragraph (1)(e) above, if ERCOT seeks to exercise its authority to prevent an anticipated </a:t>
            </a:r>
            <a:r>
              <a:rPr lang="en-US" dirty="0">
                <a:solidFill>
                  <a:srgbClr val="FF0000"/>
                </a:solidFill>
              </a:rPr>
              <a:t>Emergency Condition</a:t>
            </a:r>
            <a:r>
              <a:rPr lang="en-US" dirty="0"/>
              <a:t> relating to serving Load in the current or next Season by procuring existing capacity that may be used to maintain ERCOT System reliability in a manner not otherwise delineated in these Protocols and the Operating Guides, ERCOT shall take the following actions: </a:t>
            </a:r>
            <a:endParaRPr lang="en-US" dirty="0" smtClean="0"/>
          </a:p>
          <a:p>
            <a:pPr lvl="2"/>
            <a:r>
              <a:rPr lang="en-US" dirty="0"/>
              <a:t>Upon determination by ERCOT that additional capacity is needed to prevent an </a:t>
            </a:r>
            <a:r>
              <a:rPr lang="en-US" dirty="0">
                <a:solidFill>
                  <a:srgbClr val="FF0000"/>
                </a:solidFill>
              </a:rPr>
              <a:t>Emergency Condition</a:t>
            </a:r>
            <a:r>
              <a:rPr lang="en-US" dirty="0"/>
              <a:t> and prior to any procurement activity associated with such additional capacity, ERCOT shall issue a Notice as soon as practicable with the following information</a:t>
            </a:r>
            <a:r>
              <a:rPr lang="en-US" dirty="0" smtClean="0"/>
              <a:t>:</a:t>
            </a:r>
          </a:p>
          <a:p>
            <a:pPr lvl="1"/>
            <a:r>
              <a:rPr lang="en-US" dirty="0"/>
              <a:t>(e) ERCOT shall endeavor to minimize the deployment of capacity procured pursuant to this paragraph with the goal of reducing the potential distortion of markets. Resources and Loads deployed to alleviate imminent </a:t>
            </a:r>
            <a:r>
              <a:rPr lang="en-US" dirty="0">
                <a:solidFill>
                  <a:srgbClr val="FF0000"/>
                </a:solidFill>
              </a:rPr>
              <a:t>Emergency Condition</a:t>
            </a:r>
            <a:r>
              <a:rPr lang="en-US" dirty="0"/>
              <a:t>s will not be offered into the Day-Ahead Market (DAM). </a:t>
            </a:r>
            <a:r>
              <a:rPr lang="en-US" dirty="0" smtClean="0"/>
              <a:t>…To </a:t>
            </a:r>
            <a:r>
              <a:rPr lang="en-US" dirty="0"/>
              <a:t>the </a:t>
            </a:r>
            <a:r>
              <a:rPr lang="en-US" dirty="0" smtClean="0"/>
              <a:t>extent practicable</a:t>
            </a:r>
            <a:r>
              <a:rPr lang="en-US" dirty="0"/>
              <a:t>, the capacity deployed to alleviate imminent </a:t>
            </a:r>
            <a:r>
              <a:rPr lang="en-US" dirty="0">
                <a:solidFill>
                  <a:srgbClr val="FF0000"/>
                </a:solidFill>
              </a:rPr>
              <a:t>Emergency </a:t>
            </a:r>
            <a:r>
              <a:rPr lang="en-US" dirty="0" smtClean="0">
                <a:solidFill>
                  <a:srgbClr val="FF0000"/>
                </a:solidFill>
              </a:rPr>
              <a:t>Condition</a:t>
            </a:r>
            <a:r>
              <a:rPr lang="en-US" dirty="0" smtClean="0"/>
              <a:t>s will </a:t>
            </a:r>
            <a:r>
              <a:rPr lang="en-US" dirty="0"/>
              <a:t>not be used solely for the purpose of reducing local congestion.</a:t>
            </a:r>
            <a:endParaRPr lang="en-US" dirty="0" smtClean="0"/>
          </a:p>
        </p:txBody>
      </p:sp>
    </p:spTree>
    <p:extLst>
      <p:ext uri="{BB962C8B-B14F-4D97-AF65-F5344CB8AC3E}">
        <p14:creationId xmlns:p14="http://schemas.microsoft.com/office/powerpoint/2010/main" val="3358881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References Section </a:t>
            </a:r>
            <a:r>
              <a:rPr lang="en-US" dirty="0" smtClean="0"/>
              <a:t>6</a:t>
            </a:r>
            <a:endParaRPr lang="en-US" dirty="0"/>
          </a:p>
        </p:txBody>
      </p:sp>
      <p:sp>
        <p:nvSpPr>
          <p:cNvPr id="3" name="Content Placeholder 2"/>
          <p:cNvSpPr>
            <a:spLocks noGrp="1"/>
          </p:cNvSpPr>
          <p:nvPr>
            <p:ph idx="1"/>
          </p:nvPr>
        </p:nvSpPr>
        <p:spPr/>
        <p:txBody>
          <a:bodyPr>
            <a:normAutofit/>
          </a:bodyPr>
          <a:lstStyle/>
          <a:p>
            <a:r>
              <a:rPr lang="en-US" dirty="0"/>
              <a:t>6.5.7.3.1 Determination of Real-Time On-Line Reliability Deployment Price </a:t>
            </a:r>
            <a:r>
              <a:rPr lang="en-US" dirty="0" smtClean="0"/>
              <a:t>Adder</a:t>
            </a:r>
          </a:p>
          <a:p>
            <a:pPr lvl="1"/>
            <a:r>
              <a:rPr lang="en-US" dirty="0"/>
              <a:t>(b) RMR Resources that are On-Line, including capacity secured to prevent an </a:t>
            </a:r>
            <a:r>
              <a:rPr lang="en-US" dirty="0">
                <a:solidFill>
                  <a:srgbClr val="FF0000"/>
                </a:solidFill>
              </a:rPr>
              <a:t>Emergency Condition</a:t>
            </a:r>
            <a:r>
              <a:rPr lang="en-US" dirty="0"/>
              <a:t> pursuant to paragraph (2) of Section 6.5.1.1, ERCOT Control Area Authority</a:t>
            </a:r>
            <a:r>
              <a:rPr lang="en-US" dirty="0" smtClean="0"/>
              <a:t>;</a:t>
            </a:r>
          </a:p>
          <a:p>
            <a:pPr lvl="1"/>
            <a:r>
              <a:rPr lang="en-US" dirty="0"/>
              <a:t>(f) Real-Time DC Tie exports to address </a:t>
            </a:r>
            <a:r>
              <a:rPr lang="en-US" dirty="0">
                <a:solidFill>
                  <a:srgbClr val="FF0000"/>
                </a:solidFill>
              </a:rPr>
              <a:t>emergency condition</a:t>
            </a:r>
            <a:r>
              <a:rPr lang="en-US" dirty="0"/>
              <a:t>s in the receiving electric grid; </a:t>
            </a:r>
          </a:p>
          <a:p>
            <a:pPr lvl="1"/>
            <a:r>
              <a:rPr lang="en-US" dirty="0"/>
              <a:t>(h) Energy delivered from ERCOT to another power pool through registered BLTs during </a:t>
            </a:r>
            <a:r>
              <a:rPr lang="en-US" dirty="0">
                <a:solidFill>
                  <a:srgbClr val="FF0000"/>
                </a:solidFill>
              </a:rPr>
              <a:t>emergency condition</a:t>
            </a:r>
            <a:r>
              <a:rPr lang="en-US" dirty="0"/>
              <a:t>s in the receiving electric grid.</a:t>
            </a:r>
          </a:p>
          <a:p>
            <a:pPr lvl="1"/>
            <a:r>
              <a:rPr lang="en-US" dirty="0"/>
              <a:t>(g) Subtract the MW from Real-Time DC Tie exports to address </a:t>
            </a:r>
            <a:r>
              <a:rPr lang="en-US" dirty="0">
                <a:solidFill>
                  <a:srgbClr val="FF0000"/>
                </a:solidFill>
              </a:rPr>
              <a:t>emergency condition</a:t>
            </a:r>
            <a:r>
              <a:rPr lang="en-US" dirty="0"/>
              <a:t>s in the receiving electric grid from GTBD. </a:t>
            </a:r>
          </a:p>
          <a:p>
            <a:pPr lvl="1"/>
            <a:r>
              <a:rPr lang="en-US" dirty="0"/>
              <a:t>(i) Subtract the MW from energy delivered from ERCOT to another power pool through registered BLTs during </a:t>
            </a:r>
            <a:r>
              <a:rPr lang="en-US" dirty="0">
                <a:solidFill>
                  <a:srgbClr val="FF0000"/>
                </a:solidFill>
              </a:rPr>
              <a:t>emergency condition</a:t>
            </a:r>
            <a:r>
              <a:rPr lang="en-US" dirty="0"/>
              <a:t>s in the receiving electric grid from GTBD. </a:t>
            </a:r>
            <a:endParaRPr lang="en-US" dirty="0" smtClean="0"/>
          </a:p>
        </p:txBody>
      </p:sp>
    </p:spTree>
    <p:extLst>
      <p:ext uri="{BB962C8B-B14F-4D97-AF65-F5344CB8AC3E}">
        <p14:creationId xmlns:p14="http://schemas.microsoft.com/office/powerpoint/2010/main" val="74469951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91</TotalTime>
  <Words>2588</Words>
  <Application>Microsoft Office PowerPoint</Application>
  <PresentationFormat>On-screen Show (4:3)</PresentationFormat>
  <Paragraphs>109</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Calibri</vt:lpstr>
      <vt:lpstr>Calibri Light</vt:lpstr>
      <vt:lpstr>Retrospect</vt:lpstr>
      <vt:lpstr>Emergency Condition</vt:lpstr>
      <vt:lpstr>Protocol References Section 2</vt:lpstr>
      <vt:lpstr>Protocol References Section 2</vt:lpstr>
      <vt:lpstr>Protocol References Section 3</vt:lpstr>
      <vt:lpstr>Protocol References Section 3</vt:lpstr>
      <vt:lpstr>Protocol References Section 4</vt:lpstr>
      <vt:lpstr>Protocol References Section 5</vt:lpstr>
      <vt:lpstr>Protocol References Section 6</vt:lpstr>
      <vt:lpstr>Protocol References Section 6</vt:lpstr>
      <vt:lpstr>Protocol References Section 6</vt:lpstr>
      <vt:lpstr>Protocol References Section 6</vt:lpstr>
      <vt:lpstr>Protocol References Section 6</vt:lpstr>
      <vt:lpstr>Protocol References Section 6</vt:lpstr>
      <vt:lpstr>Protocol References Section 6</vt:lpstr>
      <vt:lpstr>Protocol References Section 6</vt:lpstr>
      <vt:lpstr>Protocol References Section 6</vt:lpstr>
      <vt:lpstr>Protocol References Section 6</vt:lpstr>
      <vt:lpstr>Protocol References Section 6</vt:lpstr>
    </vt:vector>
  </TitlesOfParts>
  <Company>CPS Energy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Condition</dc:title>
  <dc:creator>David Detelich</dc:creator>
  <cp:lastModifiedBy>David Detelich</cp:lastModifiedBy>
  <cp:revision>18</cp:revision>
  <dcterms:created xsi:type="dcterms:W3CDTF">2019-06-19T13:32:14Z</dcterms:created>
  <dcterms:modified xsi:type="dcterms:W3CDTF">2019-06-19T16:22:32Z</dcterms:modified>
</cp:coreProperties>
</file>