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67" r:id="rId9"/>
    <p:sldId id="268" r:id="rId10"/>
    <p:sldId id="265" r:id="rId11"/>
    <p:sldId id="269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41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301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25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184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is.ercot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sa.ercot.com/ginr/" TargetMode="External"/><Relationship Id="rId5" Type="http://schemas.openxmlformats.org/officeDocument/2006/relationships/hyperlink" Target="http://mis.ercot.com/misdownload" TargetMode="External"/><Relationship Id="rId4" Type="http://schemas.openxmlformats.org/officeDocument/2006/relationships/hyperlink" Target="http://mis.ercot.com/misapp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June 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May 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 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05/12/19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 smtClean="0"/>
              <a:t>)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 2019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05/01/19 3:30 </a:t>
            </a:r>
            <a:r>
              <a:rPr lang="en-US" sz="1600" dirty="0"/>
              <a:t>PM – ERCOT Secure Sockets Layer (SSL) Certificate upgrade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05/09/19 8:57 AM – 9:32 AM – The MIS UI was unavailable.  The MIS API was available and not impacted.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05/13/19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05/15/19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05/16/19 </a:t>
            </a:r>
            <a:r>
              <a:rPr lang="en-US" sz="1600" dirty="0"/>
              <a:t>– Planned Maintenance (Site Failover – MPIM, Retail </a:t>
            </a:r>
            <a:r>
              <a:rPr lang="en-US" sz="1600" dirty="0" smtClean="0"/>
              <a:t>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05/22/19 3:00 PM </a:t>
            </a:r>
            <a:r>
              <a:rPr lang="en-US" sz="1600" dirty="0"/>
              <a:t>–</a:t>
            </a:r>
            <a:r>
              <a:rPr lang="en-US" sz="1600" dirty="0" smtClean="0"/>
              <a:t> 5:00 PM </a:t>
            </a:r>
            <a:r>
              <a:rPr lang="en-US" sz="1600" dirty="0"/>
              <a:t>–</a:t>
            </a:r>
            <a:r>
              <a:rPr lang="en-US" sz="1600" dirty="0" smtClean="0"/>
              <a:t> ERCOT performed </a:t>
            </a:r>
            <a:r>
              <a:rPr lang="en-US" sz="1600" dirty="0"/>
              <a:t>planned maintenance on the services accessed through the following </a:t>
            </a:r>
            <a:r>
              <a:rPr lang="en-US" sz="1600" dirty="0" smtClean="0"/>
              <a:t>URLs.  Users may have experienced intermittent issues with these services.</a:t>
            </a:r>
            <a:endParaRPr lang="en-US" sz="1600" dirty="0"/>
          </a:p>
          <a:p>
            <a:pPr lvl="2">
              <a:spcBef>
                <a:spcPts val="0"/>
              </a:spcBef>
            </a:pPr>
            <a:r>
              <a:rPr lang="en-US" sz="1400" u="sng" dirty="0">
                <a:solidFill>
                  <a:srgbClr val="383F45"/>
                </a:solidFill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https://mis.ercot.com</a:t>
            </a:r>
            <a:endParaRPr lang="en-US" sz="1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2">
              <a:spcBef>
                <a:spcPts val="0"/>
              </a:spcBef>
            </a:pPr>
            <a:r>
              <a:rPr lang="en-US" sz="1400" u="sng" dirty="0">
                <a:solidFill>
                  <a:srgbClr val="383F45"/>
                </a:solidFill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http://mis.ercot.com/misapp</a:t>
            </a:r>
            <a:endParaRPr lang="en-US" sz="1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2">
              <a:spcBef>
                <a:spcPts val="0"/>
              </a:spcBef>
            </a:pPr>
            <a:r>
              <a:rPr lang="en-US" sz="1400" u="sng" dirty="0">
                <a:solidFill>
                  <a:srgbClr val="383F45"/>
                </a:solidFill>
                <a:latin typeface="Arial" panose="020B0604020202020204" pitchFamily="34" charset="0"/>
                <a:ea typeface="Calibri" panose="020F0502020204030204" pitchFamily="34" charset="0"/>
                <a:hlinkClick r:id="rId5"/>
              </a:rPr>
              <a:t>http://mis.ercot.com/misdownload</a:t>
            </a:r>
            <a:endParaRPr lang="en-US" sz="1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2">
              <a:spcBef>
                <a:spcPts val="0"/>
              </a:spcBef>
            </a:pPr>
            <a:r>
              <a:rPr lang="en-US" sz="1400" u="sng" dirty="0">
                <a:solidFill>
                  <a:srgbClr val="383F45"/>
                </a:solidFill>
                <a:latin typeface="Arial" panose="020B0604020202020204" pitchFamily="34" charset="0"/>
                <a:ea typeface="Calibri" panose="020F0502020204030204" pitchFamily="34" charset="0"/>
                <a:hlinkClick r:id="rId6"/>
              </a:rPr>
              <a:t>https://sa.ercot.com/ginr/</a:t>
            </a:r>
            <a:endParaRPr lang="en-US" sz="1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05/23/19 4:00 PM – 9:42 PM – Users of MPIM were unable to renew client digital certificates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0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May </a:t>
            </a:r>
            <a:r>
              <a:rPr lang="en-US" sz="1600" b="1" kern="0" dirty="0" smtClean="0">
                <a:solidFill>
                  <a:srgbClr val="000000"/>
                </a:solidFill>
              </a:rPr>
              <a:t>2019 (continued)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05/28/19 </a:t>
            </a:r>
            <a:r>
              <a:rPr lang="en-US" sz="1600" dirty="0"/>
              <a:t>– Planned Maintenance </a:t>
            </a:r>
            <a:r>
              <a:rPr lang="en-US" sz="1600" dirty="0" smtClean="0"/>
              <a:t>(Database patching </a:t>
            </a:r>
            <a:r>
              <a:rPr lang="en-US" sz="1600" dirty="0"/>
              <a:t>– External Web </a:t>
            </a:r>
            <a:r>
              <a:rPr lang="en-US" sz="1600" dirty="0" smtClean="0"/>
              <a:t>Services, MIS)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05/28/19 </a:t>
            </a:r>
            <a:r>
              <a:rPr lang="en-US" sz="1600" dirty="0"/>
              <a:t>– </a:t>
            </a:r>
            <a:r>
              <a:rPr lang="en-US" sz="1600" dirty="0" smtClean="0"/>
              <a:t>05/30/19 </a:t>
            </a:r>
            <a:r>
              <a:rPr lang="en-US" sz="1600" dirty="0"/>
              <a:t>– </a:t>
            </a:r>
            <a:r>
              <a:rPr lang="en-US" sz="1600" dirty="0" smtClean="0"/>
              <a:t>R3 Retail/Wholesale Release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05/29/19 </a:t>
            </a:r>
            <a:r>
              <a:rPr lang="en-US" sz="1600" dirty="0" smtClean="0"/>
              <a:t>3:30 </a:t>
            </a:r>
            <a:r>
              <a:rPr lang="en-US" sz="1600" dirty="0"/>
              <a:t>PM </a:t>
            </a:r>
            <a:r>
              <a:rPr lang="en-US" sz="1600" dirty="0" smtClean="0"/>
              <a:t>– </a:t>
            </a:r>
            <a:r>
              <a:rPr lang="en-US" sz="1600" dirty="0"/>
              <a:t>ERCOT </a:t>
            </a:r>
            <a:r>
              <a:rPr lang="en-US" sz="1600" dirty="0" smtClean="0"/>
              <a:t>implemented </a:t>
            </a:r>
            <a:r>
              <a:rPr lang="en-US" sz="1600" dirty="0"/>
              <a:t>a configuration change to ensure that External Web Services API communication from Market Participants into ERCOT’s production environment (MISAPI.ERCOT.COM and API.WAN.ERCOT.COM) is sent with a handshake-level, valid ERCOT issued Client Digital Certificate</a:t>
            </a:r>
            <a:endParaRPr lang="en-US" sz="1600" dirty="0" smtClean="0"/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83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676400"/>
            <a:ext cx="85344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Market Impacting Maintenance Activities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dirty="0" smtClean="0"/>
              <a:t>Changes </a:t>
            </a:r>
            <a:r>
              <a:rPr lang="en-US" sz="1600" b="1" dirty="0"/>
              <a:t>to </a:t>
            </a:r>
            <a:r>
              <a:rPr lang="en-US" sz="1600" b="1" dirty="0" smtClean="0"/>
              <a:t>Programmatic Access </a:t>
            </a:r>
            <a:r>
              <a:rPr lang="en-US" sz="1600" b="1" dirty="0"/>
              <a:t>to ERCOT's External Web </a:t>
            </a:r>
            <a:r>
              <a:rPr lang="en-US" sz="1600" b="1" dirty="0" smtClean="0"/>
              <a:t>Services </a:t>
            </a:r>
            <a:r>
              <a:rPr lang="en-US" sz="1600" b="1" dirty="0"/>
              <a:t>API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>
                <a:solidFill>
                  <a:srgbClr val="000000"/>
                </a:solidFill>
              </a:rPr>
              <a:t>– May </a:t>
            </a:r>
            <a:r>
              <a:rPr lang="en-US" sz="1600" b="1" kern="0" dirty="0" smtClean="0">
                <a:solidFill>
                  <a:srgbClr val="000000"/>
                </a:solidFill>
              </a:rPr>
              <a:t>29, </a:t>
            </a:r>
            <a:r>
              <a:rPr lang="en-US" sz="1600" b="1" kern="0" dirty="0">
                <a:solidFill>
                  <a:srgbClr val="000000"/>
                </a:solidFill>
              </a:rPr>
              <a:t>2019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05/29/19 </a:t>
            </a:r>
            <a:r>
              <a:rPr lang="en-US" sz="1600" dirty="0" smtClean="0"/>
              <a:t>– </a:t>
            </a:r>
            <a:r>
              <a:rPr lang="en-US" sz="1600" dirty="0"/>
              <a:t>ERCOT implemented a configuration change to ensure that External Web Services API communication from Market Participants into ERCOT’s production environment (MISAPI.ERCOT.COM and API.WAN.ERCOT.COM) is sent with a handshake-level, valid ERCOT issued Client Digital </a:t>
            </a:r>
            <a:r>
              <a:rPr lang="en-US" sz="1600" dirty="0" smtClean="0"/>
              <a:t>Certificate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Steps taken to communicate to and prepare Market Participants:</a:t>
            </a:r>
          </a:p>
          <a:p>
            <a:pPr lvl="2"/>
            <a:r>
              <a:rPr lang="en-US" sz="1200" dirty="0" smtClean="0"/>
              <a:t>7 Market Notices (starting on 03/28/19)</a:t>
            </a:r>
          </a:p>
          <a:p>
            <a:pPr lvl="2"/>
            <a:r>
              <a:rPr lang="en-US" sz="1200" dirty="0" smtClean="0"/>
              <a:t>2 Market Calls (04/17/19, 05/14/19)</a:t>
            </a:r>
          </a:p>
          <a:p>
            <a:pPr lvl="2"/>
            <a:r>
              <a:rPr lang="en-US" sz="1200" dirty="0" smtClean="0"/>
              <a:t>ERCOT market facing test environments (MOTE and RMTE) available for testing of the upcoming change</a:t>
            </a:r>
          </a:p>
          <a:p>
            <a:pPr lvl="2"/>
            <a:r>
              <a:rPr lang="en-US" sz="1200" dirty="0" smtClean="0"/>
              <a:t>Client Services reps contacting Market Participants</a:t>
            </a:r>
          </a:p>
          <a:p>
            <a:pPr lvl="2"/>
            <a:r>
              <a:rPr lang="en-US" sz="1200" dirty="0" smtClean="0"/>
              <a:t>Numerous Helpdesk tickets and conference calls with Market Participants by ERCOT IT staff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This maintenance was delayed by approximately one hour after the specified time of 3:30 PM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400050" lvl="1" indent="0" eaLnBrk="0" fontAlgn="base" hangingPunct="0">
              <a:spcAft>
                <a:spcPct val="0"/>
              </a:spcAft>
              <a:buNone/>
            </a:pPr>
            <a:endParaRPr lang="en-US" sz="12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openxmlformats.org/package/2006/metadata/core-properties"/>
    <ds:schemaRef ds:uri="c34af464-7aa1-4edd-9be4-83dffc1cb926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1977</TotalTime>
  <Words>425</Words>
  <Application>Microsoft Office PowerPoint</Application>
  <PresentationFormat>On-screen Show (4:3)</PresentationFormat>
  <Paragraphs>56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Incident Report Highlights</vt:lpstr>
      <vt:lpstr>Incident Report Highlights</vt:lpstr>
      <vt:lpstr>MarkeTrak Performance</vt:lpstr>
      <vt:lpstr>Market Impacting Maintenance Activities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162</cp:revision>
  <cp:lastPrinted>2019-05-06T20:09:17Z</cp:lastPrinted>
  <dcterms:created xsi:type="dcterms:W3CDTF">2016-01-21T15:20:31Z</dcterms:created>
  <dcterms:modified xsi:type="dcterms:W3CDTF">2019-06-19T18:45:40Z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