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9"/>
  </p:notesMasterIdLst>
  <p:handoutMasterIdLst>
    <p:handoutMasterId r:id="rId20"/>
  </p:handoutMasterIdLst>
  <p:sldIdLst>
    <p:sldId id="260" r:id="rId7"/>
    <p:sldId id="345" r:id="rId8"/>
    <p:sldId id="355" r:id="rId9"/>
    <p:sldId id="346" r:id="rId10"/>
    <p:sldId id="347" r:id="rId11"/>
    <p:sldId id="348" r:id="rId12"/>
    <p:sldId id="349" r:id="rId13"/>
    <p:sldId id="350" r:id="rId14"/>
    <p:sldId id="352" r:id="rId15"/>
    <p:sldId id="353" r:id="rId16"/>
    <p:sldId id="354" r:id="rId17"/>
    <p:sldId id="35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0742359-91D9-428B-9D45-B16091FF240E}">
          <p14:sldIdLst>
            <p14:sldId id="260"/>
            <p14:sldId id="345"/>
            <p14:sldId id="355"/>
            <p14:sldId id="346"/>
            <p14:sldId id="347"/>
            <p14:sldId id="348"/>
            <p14:sldId id="349"/>
            <p14:sldId id="350"/>
            <p14:sldId id="352"/>
            <p14:sldId id="353"/>
            <p14:sldId id="354"/>
            <p14:sldId id="3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C9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83" autoAdjust="0"/>
  </p:normalViewPr>
  <p:slideViewPr>
    <p:cSldViewPr showGuides="1">
      <p:cViewPr varScale="1">
        <p:scale>
          <a:sx n="86" d="100"/>
          <a:sy n="86" d="100"/>
        </p:scale>
        <p:origin x="61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Schmall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67487/RIW_Recap_of_IBR_Issues_and_NextSteps.pdf" TargetMode="External"/><Relationship Id="rId2" Type="http://schemas.openxmlformats.org/officeDocument/2006/relationships/hyperlink" Target="http://www.ercot.com/content/wcm/key_documents_lists/165178/20._Dynamic_Models_Overview_ROS_Meeting_March_2019.pdf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438400"/>
            <a:ext cx="578394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200" b="1" dirty="0" smtClean="0"/>
              <a:t>Dynamic Model Improvement Proposal</a:t>
            </a:r>
          </a:p>
          <a:p>
            <a:endParaRPr lang="en-US" sz="2200" b="1" dirty="0"/>
          </a:p>
          <a:p>
            <a:endParaRPr lang="en-US" sz="20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Resource Integration Workshop</a:t>
            </a:r>
          </a:p>
          <a:p>
            <a:r>
              <a:rPr lang="en-US" dirty="0" smtClean="0"/>
              <a:t>June 20,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Quality Test – Voltage Ride Through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Purpose: to demonstrate the model(s) can </a:t>
            </a:r>
            <a:r>
              <a:rPr lang="en-US" sz="2400" dirty="0" smtClean="0">
                <a:solidFill>
                  <a:schemeClr val="tx2"/>
                </a:solidFill>
              </a:rPr>
              <a:t>ride through a voltage </a:t>
            </a:r>
            <a:r>
              <a:rPr lang="en-US" sz="2400" dirty="0" smtClean="0">
                <a:solidFill>
                  <a:schemeClr val="tx2"/>
                </a:solidFill>
              </a:rPr>
              <a:t>excursion and </a:t>
            </a:r>
            <a:r>
              <a:rPr lang="en-US" sz="2400" dirty="0" smtClean="0">
                <a:solidFill>
                  <a:schemeClr val="tx2"/>
                </a:solidFill>
              </a:rPr>
              <a:t>respond appropriately to under and over voltage conditions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647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Quality Test – Short Circuit Ratio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Purpose: to demonstrate the model(s</a:t>
            </a:r>
            <a:r>
              <a:rPr lang="en-US" sz="2400" dirty="0" smtClean="0">
                <a:solidFill>
                  <a:schemeClr val="tx2"/>
                </a:solidFill>
              </a:rPr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responses under different system strength </a:t>
            </a:r>
            <a:r>
              <a:rPr lang="en-US" sz="2400" dirty="0" smtClean="0">
                <a:solidFill>
                  <a:schemeClr val="tx2"/>
                </a:solidFill>
              </a:rPr>
              <a:t>conditions</a:t>
            </a:r>
            <a:endParaRPr lang="en-US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866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4319832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Provide your comments to ERCOT by July 5, 2019.</a:t>
            </a:r>
          </a:p>
          <a:p>
            <a:pPr marL="457200" lvl="1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John</a:t>
            </a:r>
            <a:r>
              <a:rPr lang="en-US" sz="2000" dirty="0" smtClean="0"/>
              <a:t> </a:t>
            </a:r>
            <a:r>
              <a:rPr lang="en-US" sz="2000" dirty="0">
                <a:solidFill>
                  <a:schemeClr val="tx2"/>
                </a:solidFill>
              </a:rPr>
              <a:t>Schmall</a:t>
            </a:r>
            <a:r>
              <a:rPr lang="en-US" sz="2000" dirty="0" smtClean="0"/>
              <a:t>, </a:t>
            </a:r>
            <a:r>
              <a:rPr lang="en-US" sz="2000" dirty="0" smtClean="0">
                <a:hlinkClick r:id="rId2"/>
              </a:rPr>
              <a:t>John.Schmall@ercot.com</a:t>
            </a:r>
            <a:endParaRPr lang="en-US" sz="2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2800" dirty="0" smtClean="0">
                <a:solidFill>
                  <a:schemeClr val="tx2"/>
                </a:solidFill>
              </a:rPr>
              <a:t>Prepare and submit a PGRR 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66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2019 ROS Goal: </a:t>
            </a:r>
            <a:r>
              <a:rPr lang="en-US" sz="2400" dirty="0">
                <a:solidFill>
                  <a:schemeClr val="tx2"/>
                </a:solidFill>
              </a:rPr>
              <a:t>Continuously improve dynamic modeling </a:t>
            </a:r>
            <a:r>
              <a:rPr lang="en-US" sz="2400" dirty="0" smtClean="0">
                <a:solidFill>
                  <a:schemeClr val="tx2"/>
                </a:solidFill>
              </a:rPr>
              <a:t>processes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April 25, 2019, Inverter Based Resource Workshop</a:t>
            </a:r>
          </a:p>
          <a:p>
            <a:endParaRPr lang="en-US" sz="2400" dirty="0" smtClean="0"/>
          </a:p>
          <a:p>
            <a:r>
              <a:rPr lang="en-US" sz="2400" dirty="0">
                <a:solidFill>
                  <a:schemeClr val="tx2"/>
                </a:solidFill>
              </a:rPr>
              <a:t>Previous discussions</a:t>
            </a:r>
          </a:p>
          <a:p>
            <a:pPr lvl="1"/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://www.ercot.com/content/wcm/key_documents_lists/165178/20._</a:t>
            </a:r>
            <a:r>
              <a:rPr lang="en-US" sz="2000" dirty="0" smtClean="0">
                <a:hlinkClick r:id="rId2"/>
              </a:rPr>
              <a:t>Dynamic_Models_Overview_ROS_Meeting_March_2019.pdf</a:t>
            </a:r>
            <a:endParaRPr lang="en-US" sz="2000" dirty="0" smtClean="0"/>
          </a:p>
          <a:p>
            <a:pPr lvl="1"/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www.ercot.com/content/wcm/key_documents_lists/167487/RIW_Recap_of_IBR_Issues_and_NextSteps.pdf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3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for Dynamic Data and Model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Goals: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Identify the model issues as early as possible, even before submission of the model to ERCOT/TSPs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Reduce/eliminate the iterations of model troubleshooting and updates among REs/developers, TSPs, vendors, and ERCOT 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Allow the study engineers focus more on the studies, not model issues.</a:t>
            </a:r>
          </a:p>
          <a:p>
            <a:pPr lvl="1"/>
            <a:endParaRPr lang="en-US" sz="2000" dirty="0" smtClean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Details are described in the following slides.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95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Data and Model Submittal (Unchanged)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029200"/>
          </a:xfrm>
        </p:spPr>
        <p:txBody>
          <a:bodyPr/>
          <a:lstStyle/>
          <a:p>
            <a:r>
              <a:rPr lang="en-US" sz="2400" dirty="0">
                <a:solidFill>
                  <a:schemeClr val="tx2"/>
                </a:solidFill>
              </a:rPr>
              <a:t>The Facility owner shall provide appropriate </a:t>
            </a:r>
            <a:r>
              <a:rPr lang="en-US" sz="2400" b="1" u="sng" dirty="0">
                <a:solidFill>
                  <a:schemeClr val="tx2"/>
                </a:solidFill>
              </a:rPr>
              <a:t>dynamics data</a:t>
            </a:r>
            <a:r>
              <a:rPr lang="en-US" sz="2400" dirty="0">
                <a:solidFill>
                  <a:schemeClr val="tx2"/>
                </a:solidFill>
              </a:rPr>
              <a:t> to ERCOT and the interconnecting TSP including the data for a planned </a:t>
            </a:r>
            <a:r>
              <a:rPr lang="en-US" sz="2400" dirty="0" smtClean="0">
                <a:solidFill>
                  <a:schemeClr val="tx2"/>
                </a:solidFill>
              </a:rPr>
              <a:t>or existing Facility at various stages of the project.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Full Interconnection (Planning with conceptual technology and vendor)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QSA (Planning with finalized technology and vendor) 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Commissioning (as built)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Periodical model validation and update (Operations)</a:t>
            </a:r>
            <a:endParaRPr lang="en-US" sz="16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Dynamic data includes a </a:t>
            </a:r>
            <a:r>
              <a:rPr lang="en-US" sz="2400" dirty="0">
                <a:solidFill>
                  <a:schemeClr val="tx2"/>
                </a:solidFill>
              </a:rPr>
              <a:t>model with parameters that accurately represent the dynamics of the device</a:t>
            </a:r>
          </a:p>
          <a:p>
            <a:pPr lvl="1"/>
            <a:r>
              <a:rPr lang="en-US" sz="2000" dirty="0" smtClean="0">
                <a:solidFill>
                  <a:schemeClr val="tx2"/>
                </a:solidFill>
              </a:rPr>
              <a:t>The </a:t>
            </a:r>
            <a:r>
              <a:rPr lang="en-US" sz="2000" dirty="0">
                <a:solidFill>
                  <a:schemeClr val="tx2"/>
                </a:solidFill>
              </a:rPr>
              <a:t>model shall be compatible with the current version of the model software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05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Enhance Requirements for UDM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777033"/>
          </a:xfrm>
        </p:spPr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If </a:t>
            </a:r>
            <a:r>
              <a:rPr lang="en-US" sz="2400" dirty="0">
                <a:solidFill>
                  <a:schemeClr val="tx2"/>
                </a:solidFill>
              </a:rPr>
              <a:t>a user </a:t>
            </a:r>
            <a:r>
              <a:rPr lang="en-US" sz="2400" dirty="0" smtClean="0">
                <a:solidFill>
                  <a:schemeClr val="tx2"/>
                </a:solidFill>
              </a:rPr>
              <a:t>defined model (UDM) is </a:t>
            </a:r>
            <a:r>
              <a:rPr lang="en-US" sz="2400" dirty="0">
                <a:solidFill>
                  <a:schemeClr val="tx2"/>
                </a:solidFill>
              </a:rPr>
              <a:t>provided, the data shall also include the </a:t>
            </a:r>
            <a:r>
              <a:rPr lang="en-US" sz="2400" dirty="0" smtClean="0">
                <a:solidFill>
                  <a:schemeClr val="tx2"/>
                </a:solidFill>
              </a:rPr>
              <a:t>following: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Technical description, including detailed control block diagrams and design logics, of characteristics of the model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A user manual to describe the procedure of using the model in the software, all parameters of settings and variables, limitations of the model adequacy and usability in the software.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The UDM must </a:t>
            </a:r>
            <a:r>
              <a:rPr lang="en-US" sz="2400" dirty="0">
                <a:solidFill>
                  <a:schemeClr val="tx2"/>
                </a:solidFill>
              </a:rPr>
              <a:t>be in Dynamic Linked Library (DLL) format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Potential for stricter enforcement of other UDM guidelines developed by Dynamic Model Task Force (DMTF)</a:t>
            </a: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00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Requirements to Ensure Submitted Model is Study-Ready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86682"/>
            <a:ext cx="8534400" cy="4533351"/>
          </a:xfrm>
        </p:spPr>
        <p:txBody>
          <a:bodyPr/>
          <a:lstStyle/>
          <a:p>
            <a:r>
              <a:rPr lang="en-US" sz="2400" dirty="0">
                <a:solidFill>
                  <a:schemeClr val="tx2"/>
                </a:solidFill>
              </a:rPr>
              <a:t>Submitted model must be accompanied by test results that demonstrate acceptable performance of the models in the model software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Flat Start Test (no disturbance test)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Voltage Step Change Test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Frequency Step Change Test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Voltage Ride Through Test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Short Circuit Ratio Test</a:t>
            </a:r>
          </a:p>
          <a:p>
            <a:r>
              <a:rPr lang="en-US" sz="2400" dirty="0">
                <a:solidFill>
                  <a:schemeClr val="tx2"/>
                </a:solidFill>
              </a:rPr>
              <a:t>These model quality tests are to be performed by the entity submitting the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8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Quality Test – Flat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Purpose: to demonstrate the model(s) are compatible with the software and maintain stable response under no disturbance </a:t>
            </a:r>
            <a:r>
              <a:rPr lang="en-US" sz="2400" dirty="0" smtClean="0">
                <a:solidFill>
                  <a:schemeClr val="tx2"/>
                </a:solidFill>
              </a:rPr>
              <a:t>condition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452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Quality Test – Voltage Step Change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Purpose: to demonstrate the model(s) can </a:t>
            </a:r>
            <a:r>
              <a:rPr lang="en-US" sz="2400" dirty="0" smtClean="0">
                <a:solidFill>
                  <a:schemeClr val="tx2"/>
                </a:solidFill>
              </a:rPr>
              <a:t>appropriately respond to voltage </a:t>
            </a:r>
            <a:r>
              <a:rPr lang="en-US" sz="2400" dirty="0" smtClean="0">
                <a:solidFill>
                  <a:schemeClr val="tx2"/>
                </a:solidFill>
              </a:rPr>
              <a:t>step </a:t>
            </a:r>
            <a:r>
              <a:rPr lang="en-US" sz="2400" dirty="0" smtClean="0">
                <a:solidFill>
                  <a:schemeClr val="tx2"/>
                </a:solidFill>
              </a:rPr>
              <a:t>changes, providing </a:t>
            </a:r>
            <a:r>
              <a:rPr lang="en-US" sz="2400" dirty="0" smtClean="0">
                <a:solidFill>
                  <a:schemeClr val="tx2"/>
                </a:solidFill>
              </a:rPr>
              <a:t>voltage support under </a:t>
            </a:r>
            <a:r>
              <a:rPr lang="en-US" sz="2400" dirty="0" smtClean="0">
                <a:solidFill>
                  <a:schemeClr val="tx2"/>
                </a:solidFill>
              </a:rPr>
              <a:t>normal operating conditions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67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Quality Test – Frequency Step Change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2"/>
                </a:solidFill>
              </a:rPr>
              <a:t>Purpose: to demonstrate the model(s) can </a:t>
            </a:r>
            <a:r>
              <a:rPr lang="en-US" sz="2400" dirty="0" smtClean="0">
                <a:solidFill>
                  <a:schemeClr val="tx2"/>
                </a:solidFill>
              </a:rPr>
              <a:t>appropriately respond to </a:t>
            </a:r>
            <a:r>
              <a:rPr lang="en-US" sz="2400" dirty="0" smtClean="0">
                <a:solidFill>
                  <a:schemeClr val="tx2"/>
                </a:solidFill>
              </a:rPr>
              <a:t>frequency step </a:t>
            </a:r>
            <a:r>
              <a:rPr lang="en-US" sz="2400" dirty="0" smtClean="0">
                <a:solidFill>
                  <a:schemeClr val="tx2"/>
                </a:solidFill>
              </a:rPr>
              <a:t>changes, providing </a:t>
            </a:r>
            <a:r>
              <a:rPr lang="en-US" sz="2400" dirty="0" smtClean="0">
                <a:solidFill>
                  <a:schemeClr val="tx2"/>
                </a:solidFill>
              </a:rPr>
              <a:t>frequency support under a normal </a:t>
            </a:r>
            <a:r>
              <a:rPr lang="en-US" sz="2400" dirty="0" smtClean="0">
                <a:solidFill>
                  <a:schemeClr val="tx2"/>
                </a:solidFill>
              </a:rPr>
              <a:t>operating conditions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067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34af464-7aa1-4edd-9be4-83dffc1cb926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6997</TotalTime>
  <Words>541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1_Custom Design</vt:lpstr>
      <vt:lpstr>Office Theme</vt:lpstr>
      <vt:lpstr>Custom Design</vt:lpstr>
      <vt:lpstr>PowerPoint Presentation</vt:lpstr>
      <vt:lpstr>Background</vt:lpstr>
      <vt:lpstr>Proposal for Dynamic Data and Model Improvement</vt:lpstr>
      <vt:lpstr>Dynamic Data and Model Submittal (Unchanged)</vt:lpstr>
      <vt:lpstr>Enhance Requirements for UDM</vt:lpstr>
      <vt:lpstr>New Requirements to Ensure Submitted Model is Study-Ready</vt:lpstr>
      <vt:lpstr>Model Quality Test – Flat Start</vt:lpstr>
      <vt:lpstr>Model Quality Test – Voltage Step Change Test</vt:lpstr>
      <vt:lpstr>Model Quality Test – Frequency Step Change Test</vt:lpstr>
      <vt:lpstr>Model Quality Test – Voltage Ride Through Test</vt:lpstr>
      <vt:lpstr>Model Quality Test – Short Circuit Ratio Test</vt:lpstr>
      <vt:lpstr>Next Step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284</cp:revision>
  <cp:lastPrinted>2016-01-21T20:53:15Z</cp:lastPrinted>
  <dcterms:created xsi:type="dcterms:W3CDTF">2016-01-21T15:20:31Z</dcterms:created>
  <dcterms:modified xsi:type="dcterms:W3CDTF">2019-06-19T17:36:31Z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