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70" r:id="rId7"/>
    <p:sldId id="285" r:id="rId8"/>
    <p:sldId id="286" r:id="rId9"/>
    <p:sldId id="291" r:id="rId10"/>
    <p:sldId id="289" r:id="rId11"/>
    <p:sldId id="288" r:id="rId12"/>
    <p:sldId id="290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7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0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413338"/>
            <a:ext cx="56460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DSWG Meeting – ERCOT Update</a:t>
            </a:r>
          </a:p>
          <a:p>
            <a:endParaRPr lang="en-US" dirty="0" smtClean="0"/>
          </a:p>
          <a:p>
            <a:r>
              <a:rPr lang="en-US" dirty="0" smtClean="0"/>
              <a:t>ERCOT Staff</a:t>
            </a:r>
            <a:endParaRPr lang="en-US" dirty="0"/>
          </a:p>
          <a:p>
            <a:r>
              <a:rPr lang="en-US" dirty="0" smtClean="0"/>
              <a:t>June 21,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5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ACC8"/>
                </a:solidFill>
                <a:ea typeface="+mj-ea"/>
                <a:cs typeface="+mj-cs"/>
              </a:rPr>
              <a:t>Load Resource Framework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092013"/>
          </a:xfrm>
        </p:spPr>
        <p:txBody>
          <a:bodyPr/>
          <a:lstStyle/>
          <a:p>
            <a:r>
              <a:rPr lang="en-US" sz="2400" dirty="0" smtClean="0"/>
              <a:t>Work product from the Resource Definition Task Force (RTF)</a:t>
            </a:r>
          </a:p>
          <a:p>
            <a:endParaRPr lang="en-US" sz="2400" dirty="0"/>
          </a:p>
          <a:p>
            <a:r>
              <a:rPr lang="en-US" sz="2400" dirty="0" smtClean="0"/>
              <a:t>Three types of Load Resources</a:t>
            </a:r>
          </a:p>
          <a:p>
            <a:pPr lvl="1"/>
            <a:r>
              <a:rPr lang="en-US" sz="2000" dirty="0" smtClean="0"/>
              <a:t>Controllable Load Resource</a:t>
            </a:r>
          </a:p>
          <a:p>
            <a:pPr lvl="1"/>
            <a:r>
              <a:rPr lang="en-US" sz="2000" dirty="0" smtClean="0"/>
              <a:t>Rapid Response Load Resource</a:t>
            </a:r>
          </a:p>
          <a:p>
            <a:pPr lvl="1"/>
            <a:r>
              <a:rPr lang="en-US" sz="2000" dirty="0" smtClean="0"/>
              <a:t>Basic Load Resource 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NPRR, NOGRR, and other documents should be ready for review at next RTF meeting. Docs to be filed for subsequent PRS consideration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260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1356519"/>
          </a:xfrm>
        </p:spPr>
        <p:txBody>
          <a:bodyPr/>
          <a:lstStyle/>
          <a:p>
            <a:r>
              <a:rPr lang="en-US" sz="2400" dirty="0" smtClean="0"/>
              <a:t>NPRR 939 </a:t>
            </a:r>
            <a:r>
              <a:rPr lang="en-US" sz="2400" dirty="0"/>
              <a:t>Modification to Load Resources Providing RRS to Maintain Minimum PRC on Generators During Scarcity 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NPRR to allow ERCOT to create more than 2 deployment stacks for Load Resources providing RRS with under frequency relays (“non-controllable </a:t>
            </a:r>
            <a:r>
              <a:rPr lang="en-US" sz="2400" dirty="0"/>
              <a:t>l</a:t>
            </a:r>
            <a:r>
              <a:rPr lang="en-US" sz="2400" dirty="0" smtClean="0"/>
              <a:t>oad </a:t>
            </a:r>
            <a:r>
              <a:rPr lang="en-US" sz="2400" dirty="0"/>
              <a:t>r</a:t>
            </a:r>
            <a:r>
              <a:rPr lang="en-US" sz="2400" dirty="0" smtClean="0"/>
              <a:t>esources)</a:t>
            </a:r>
          </a:p>
          <a:p>
            <a:endParaRPr lang="en-US" sz="2400" dirty="0"/>
          </a:p>
          <a:p>
            <a:r>
              <a:rPr lang="en-US" sz="2400" dirty="0" smtClean="0"/>
              <a:t>Currently load resources can provide up to 1790 MWs of the responsive reserve service capacity</a:t>
            </a:r>
          </a:p>
          <a:p>
            <a:endParaRPr lang="en-US" sz="2400" dirty="0"/>
          </a:p>
          <a:p>
            <a:r>
              <a:rPr lang="en-US" sz="2400" dirty="0" smtClean="0"/>
              <a:t>Only having the ability to manually deploy in 2 stacks could be problematic under certain conditions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88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Upcoming Changes for Oct19 – Jan20 SCT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18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Upcoming Changes for Oct19 – Jan20 SCT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New Holiday MLK day effective Oct19-Jan20 SCT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January 20, </a:t>
            </a:r>
            <a:r>
              <a:rPr lang="en-US" sz="2400" dirty="0" smtClean="0"/>
              <a:t>2020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New Submissions forms which reflect the new time-periods  – version 19.1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/>
              <a:t>ERID submissions</a:t>
            </a:r>
            <a:endParaRPr lang="en-US" sz="2400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Offers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/>
              <a:t>Substitutions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/>
              <a:t>ERS Contract Period Changes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139127"/>
              </p:ext>
            </p:extLst>
          </p:nvPr>
        </p:nvGraphicFramePr>
        <p:xfrm>
          <a:off x="457200" y="1375568"/>
          <a:ext cx="7933509" cy="4724402"/>
        </p:xfrm>
        <a:graphic>
          <a:graphicData uri="http://schemas.openxmlformats.org/drawingml/2006/table">
            <a:tbl>
              <a:tblPr firstRow="1" firstCol="1" bandRow="1"/>
              <a:tblGrid>
                <a:gridCol w="1732606"/>
                <a:gridCol w="6200903"/>
              </a:tblGrid>
              <a:tr h="5698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Hours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5600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0600 -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0900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(5:00:00 a.m. to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a.m.)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Monday through Friday except ERCOT Holidays.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3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1000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- 1300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(9:00:00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a.m. to 1:00:00 p.m.)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Monday through Friday except ERCOT 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6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3*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1400 - 1600 (1:00:00 p.m. to 4:00:00 p.m.) Monday through Friday except ERCOT 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4*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1700 - 1900 (4:00:00 p.m. to 7:00:00 p.m.) Monday through Friday except ERCOT 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8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5*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2000 - 2200 (7:00:00 p.m. to 10:00:00 p.m.) Monday through Friday except ERCOT 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6*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0600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-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0900 (5:00:00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.m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. to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.m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.)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Weekend</a:t>
                      </a:r>
                      <a:r>
                        <a:rPr lang="en-US" sz="14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and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ERCOT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7*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Hours Ending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1600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-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2100 (3:00:00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p.m. to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9:00:00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p.m.) </a:t>
                      </a:r>
                      <a:r>
                        <a:rPr lang="en-US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Weekend and ERCOT 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Holidays.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Time Period </a:t>
                      </a:r>
                      <a:r>
                        <a:rPr lang="en-US" sz="14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8*</a:t>
                      </a:r>
                      <a:endParaRPr lang="en-US" sz="14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All other hours 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914400"/>
            <a:ext cx="6861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Note: To take effect for the October 2019 – January 2020 SCT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9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TRSOW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990600"/>
            <a:ext cx="8549640" cy="5410200"/>
          </a:xfrm>
        </p:spPr>
        <p:txBody>
          <a:bodyPr/>
          <a:lstStyle/>
          <a:p>
            <a:r>
              <a:rPr lang="en-US" sz="3000" dirty="0" smtClean="0"/>
              <a:t>To avoid conflicting language between Protocols and the TRSOW, ERCOT is removing language from the TRSOW that is the same or similar in Protocols</a:t>
            </a:r>
          </a:p>
          <a:p>
            <a:r>
              <a:rPr lang="en-US" sz="3000" dirty="0" smtClean="0"/>
              <a:t>To remove language from the TRSOW that </a:t>
            </a:r>
            <a:r>
              <a:rPr lang="en-US" sz="3000" smtClean="0"/>
              <a:t>is also in </a:t>
            </a:r>
            <a:r>
              <a:rPr lang="en-US" sz="3000" dirty="0" smtClean="0"/>
              <a:t>another existing document ;</a:t>
            </a:r>
          </a:p>
          <a:p>
            <a:pPr lvl="1"/>
            <a:r>
              <a:rPr lang="en-US" sz="2600" dirty="0"/>
              <a:t>ERS Submission Form </a:t>
            </a:r>
            <a:r>
              <a:rPr lang="en-US" sz="2600" dirty="0" smtClean="0"/>
              <a:t>Instructions</a:t>
            </a:r>
          </a:p>
          <a:p>
            <a:pPr lvl="1"/>
            <a:r>
              <a:rPr lang="en-US" sz="2600" dirty="0"/>
              <a:t>Unavailability Submission Form </a:t>
            </a:r>
            <a:r>
              <a:rPr lang="en-US" sz="2600" dirty="0" smtClean="0"/>
              <a:t>Instructions</a:t>
            </a:r>
          </a:p>
          <a:p>
            <a:pPr lvl="1"/>
            <a:r>
              <a:rPr lang="en-US" sz="2600" dirty="0"/>
              <a:t>Demand Response Baseline </a:t>
            </a:r>
            <a:r>
              <a:rPr lang="en-US" sz="2600" dirty="0" smtClean="0"/>
              <a:t>Methodologies</a:t>
            </a:r>
          </a:p>
          <a:p>
            <a:pPr lvl="1"/>
            <a:r>
              <a:rPr lang="en-US" sz="2600" dirty="0"/>
              <a:t>Preliminary Baseline Review Document</a:t>
            </a:r>
            <a:endParaRPr lang="en-US" sz="26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508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5629</TotalTime>
  <Words>434</Words>
  <Application>Microsoft Office PowerPoint</Application>
  <PresentationFormat>On-screen Show (4:3)</PresentationFormat>
  <Paragraphs>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NPRR 939 Modification to Load Resources Providing RRS to Maintain Minimum PRC on Generators During Scarcity Conditions</vt:lpstr>
      <vt:lpstr>PowerPoint Presentation</vt:lpstr>
      <vt:lpstr>Upcoming Changes for Oct19 – Jan20 SCT</vt:lpstr>
      <vt:lpstr>ERS Contract Period Changes </vt:lpstr>
      <vt:lpstr>TRSOW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Krein, Steve</cp:lastModifiedBy>
  <cp:revision>75</cp:revision>
  <cp:lastPrinted>2016-01-21T20:53:15Z</cp:lastPrinted>
  <dcterms:created xsi:type="dcterms:W3CDTF">2016-01-21T15:20:31Z</dcterms:created>
  <dcterms:modified xsi:type="dcterms:W3CDTF">2019-06-18T19:58:11Z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