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34"/>
  </p:notesMasterIdLst>
  <p:handoutMasterIdLst>
    <p:handoutMasterId r:id="rId35"/>
  </p:handoutMasterIdLst>
  <p:sldIdLst>
    <p:sldId id="260" r:id="rId6"/>
    <p:sldId id="299" r:id="rId7"/>
    <p:sldId id="327" r:id="rId8"/>
    <p:sldId id="302" r:id="rId9"/>
    <p:sldId id="294" r:id="rId10"/>
    <p:sldId id="310" r:id="rId11"/>
    <p:sldId id="305" r:id="rId12"/>
    <p:sldId id="292" r:id="rId13"/>
    <p:sldId id="313" r:id="rId14"/>
    <p:sldId id="325" r:id="rId15"/>
    <p:sldId id="312" r:id="rId16"/>
    <p:sldId id="311" r:id="rId17"/>
    <p:sldId id="323" r:id="rId18"/>
    <p:sldId id="320" r:id="rId19"/>
    <p:sldId id="316" r:id="rId20"/>
    <p:sldId id="317" r:id="rId21"/>
    <p:sldId id="318" r:id="rId22"/>
    <p:sldId id="321" r:id="rId23"/>
    <p:sldId id="322" r:id="rId24"/>
    <p:sldId id="326" r:id="rId25"/>
    <p:sldId id="300" r:id="rId26"/>
    <p:sldId id="324" r:id="rId27"/>
    <p:sldId id="304" r:id="rId28"/>
    <p:sldId id="315" r:id="rId29"/>
    <p:sldId id="314" r:id="rId30"/>
    <p:sldId id="306" r:id="rId31"/>
    <p:sldId id="307" r:id="rId32"/>
    <p:sldId id="309" r:id="rId3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howGuides="1">
      <p:cViewPr varScale="1">
        <p:scale>
          <a:sx n="74" d="100"/>
          <a:sy n="74" d="100"/>
        </p:scale>
        <p:origin x="116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austin.rosel@ercot.com" TargetMode="Externa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86000"/>
            <a:ext cx="5029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RTC </a:t>
            </a:r>
            <a:r>
              <a:rPr lang="en-US" sz="2000" b="1" dirty="0" smtClean="0">
                <a:solidFill>
                  <a:schemeClr val="tx2"/>
                </a:solidFill>
              </a:rPr>
              <a:t>RUC Settlement</a:t>
            </a:r>
            <a:endParaRPr lang="en-US" sz="2400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Austin Rosel	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June 21,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Capacity Short Charge (simplified example)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 smtClean="0">
                <a:solidFill>
                  <a:schemeClr val="accent3"/>
                </a:solidFill>
              </a:rPr>
              <a:t>overall shortage</a:t>
            </a:r>
            <a:endParaRPr lang="en-US" dirty="0">
              <a:solidFill>
                <a:schemeClr val="accent3"/>
              </a:solidFill>
            </a:endParaRPr>
          </a:p>
          <a:p>
            <a:pPr lvl="1"/>
            <a:r>
              <a:rPr lang="en-US" dirty="0" smtClean="0"/>
              <a:t>Load </a:t>
            </a:r>
            <a:r>
              <a:rPr lang="en-US" dirty="0"/>
              <a:t>= </a:t>
            </a:r>
            <a:r>
              <a:rPr lang="en-US" dirty="0" smtClean="0"/>
              <a:t>90</a:t>
            </a:r>
            <a:endParaRPr lang="en-US" dirty="0"/>
          </a:p>
          <a:p>
            <a:pPr lvl="1"/>
            <a:r>
              <a:rPr lang="en-US" dirty="0"/>
              <a:t>AS Supply Responsibility = 20</a:t>
            </a:r>
          </a:p>
          <a:p>
            <a:pPr lvl="1"/>
            <a:r>
              <a:rPr lang="en-US" dirty="0"/>
              <a:t>AS Capability = </a:t>
            </a:r>
            <a:r>
              <a:rPr lang="en-US" dirty="0" smtClean="0"/>
              <a:t>20</a:t>
            </a:r>
            <a:endParaRPr lang="en-US" dirty="0"/>
          </a:p>
          <a:p>
            <a:pPr lvl="1"/>
            <a:r>
              <a:rPr lang="en-US" dirty="0"/>
              <a:t>HSL = 100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Total capacity commitment of the Resource is </a:t>
            </a:r>
            <a:r>
              <a:rPr lang="en-US" dirty="0" smtClean="0"/>
              <a:t>110 MW, leaving a 10MW capacity shortage.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Capacity Short Charge </a:t>
            </a:r>
            <a:r>
              <a:rPr lang="en-US" dirty="0" smtClean="0"/>
              <a:t>(simplified example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 smtClean="0">
                <a:solidFill>
                  <a:schemeClr val="accent3"/>
                </a:solidFill>
              </a:rPr>
              <a:t>overall shortage </a:t>
            </a:r>
            <a:r>
              <a:rPr lang="en-US" dirty="0" smtClean="0"/>
              <a:t>with AS capability surplus</a:t>
            </a:r>
            <a:endParaRPr lang="en-US" dirty="0"/>
          </a:p>
          <a:p>
            <a:pPr lvl="1"/>
            <a:r>
              <a:rPr lang="en-US" dirty="0" smtClean="0"/>
              <a:t>Load </a:t>
            </a:r>
            <a:r>
              <a:rPr lang="en-US" dirty="0"/>
              <a:t>= </a:t>
            </a:r>
            <a:r>
              <a:rPr lang="en-US" dirty="0" smtClean="0"/>
              <a:t>80</a:t>
            </a:r>
            <a:endParaRPr lang="en-US" dirty="0"/>
          </a:p>
          <a:p>
            <a:pPr lvl="1"/>
            <a:r>
              <a:rPr lang="en-US" dirty="0"/>
              <a:t>AS </a:t>
            </a:r>
            <a:r>
              <a:rPr lang="en-US" dirty="0" smtClean="0"/>
              <a:t>Supply Responsibility </a:t>
            </a:r>
            <a:r>
              <a:rPr lang="en-US" dirty="0"/>
              <a:t>= 20</a:t>
            </a:r>
          </a:p>
          <a:p>
            <a:pPr lvl="1"/>
            <a:r>
              <a:rPr lang="en-US" dirty="0"/>
              <a:t>AS Capability = </a:t>
            </a:r>
            <a:r>
              <a:rPr lang="en-US" dirty="0" smtClean="0"/>
              <a:t>30</a:t>
            </a:r>
            <a:endParaRPr lang="en-US" dirty="0"/>
          </a:p>
          <a:p>
            <a:pPr lvl="1"/>
            <a:r>
              <a:rPr lang="en-US" dirty="0"/>
              <a:t>HSL = 100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Total capacity commitment of the Resource is </a:t>
            </a:r>
            <a:r>
              <a:rPr lang="en-US" dirty="0" smtClean="0"/>
              <a:t>100 MW, </a:t>
            </a:r>
            <a:r>
              <a:rPr lang="en-US" dirty="0"/>
              <a:t>which is </a:t>
            </a:r>
            <a:r>
              <a:rPr lang="en-US" dirty="0" smtClean="0"/>
              <a:t>equal to the </a:t>
            </a:r>
            <a:r>
              <a:rPr lang="en-US" dirty="0"/>
              <a:t>HSL of the </a:t>
            </a:r>
            <a:r>
              <a:rPr lang="en-US" dirty="0" smtClean="0"/>
              <a:t>Resource.</a:t>
            </a:r>
          </a:p>
          <a:p>
            <a:pPr lvl="1"/>
            <a:r>
              <a:rPr lang="en-US" dirty="0" smtClean="0"/>
              <a:t>The AS capability is 10 MW more than the AS Supply Responsibility. </a:t>
            </a:r>
            <a:r>
              <a:rPr lang="en-US" dirty="0"/>
              <a:t>The QSE has sufficient AS capability and sufficient capacity overall and will not be exposed to the Capacity short charge.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5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Capacity Short </a:t>
            </a:r>
            <a:r>
              <a:rPr lang="en-US" dirty="0" smtClean="0"/>
              <a:t>Charge (simplified example)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</a:t>
            </a:r>
            <a:r>
              <a:rPr lang="en-US" dirty="0" smtClean="0">
                <a:solidFill>
                  <a:srgbClr val="FFC000"/>
                </a:solidFill>
              </a:rPr>
              <a:t>AS shortage </a:t>
            </a:r>
            <a:r>
              <a:rPr lang="en-US" dirty="0" smtClean="0"/>
              <a:t>but no overall shortage</a:t>
            </a:r>
          </a:p>
          <a:p>
            <a:pPr lvl="1"/>
            <a:r>
              <a:rPr lang="en-US" dirty="0"/>
              <a:t>Load = </a:t>
            </a:r>
            <a:r>
              <a:rPr lang="en-US" dirty="0" smtClean="0"/>
              <a:t>60</a:t>
            </a:r>
          </a:p>
          <a:p>
            <a:pPr lvl="1"/>
            <a:r>
              <a:rPr lang="en-US" dirty="0" smtClean="0"/>
              <a:t>AS Supply Responsibility = 20</a:t>
            </a:r>
          </a:p>
          <a:p>
            <a:pPr lvl="1"/>
            <a:r>
              <a:rPr lang="en-US" dirty="0" smtClean="0"/>
              <a:t>AS Capability = 15</a:t>
            </a:r>
          </a:p>
          <a:p>
            <a:pPr lvl="1"/>
            <a:r>
              <a:rPr lang="en-US" dirty="0" smtClean="0"/>
              <a:t>HSL </a:t>
            </a:r>
            <a:r>
              <a:rPr lang="en-US" dirty="0"/>
              <a:t>= 100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Total capacity commitment of the Resource is 80, which is less than the HSL of the Resource. However the AS Supply Responsibility is 5 MW greater than the AS capability of the Resource, therefore the 5 MW shortage will expose the QSE to the Capacity short charge.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61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Capacity Short Charge </a:t>
            </a:r>
            <a:r>
              <a:rPr lang="en-US" dirty="0" smtClean="0"/>
              <a:t>– </a:t>
            </a:r>
            <a:r>
              <a:rPr lang="en-US" dirty="0" smtClean="0">
                <a:solidFill>
                  <a:schemeClr val="accent3"/>
                </a:solidFill>
              </a:rPr>
              <a:t>Overall Shortage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overall shortage, looks at the HSL, AS Supply Responsibility and Real-Time Load, similar to the current RUC Capacity Short Charge.</a:t>
            </a:r>
          </a:p>
          <a:p>
            <a:endParaRPr lang="en-US" dirty="0" smtClean="0"/>
          </a:p>
          <a:p>
            <a:pPr marL="800100" lvl="2" indent="0">
              <a:buNone/>
            </a:pPr>
            <a:r>
              <a:rPr lang="en-US" dirty="0" smtClean="0"/>
              <a:t>Overall Shortage</a:t>
            </a:r>
            <a:r>
              <a:rPr lang="en-US" baseline="-25000" dirty="0">
                <a:solidFill>
                  <a:srgbClr val="FF0000"/>
                </a:solidFill>
              </a:rPr>
              <a:t> </a:t>
            </a:r>
            <a:r>
              <a:rPr lang="en-US" baseline="-25000" dirty="0"/>
              <a:t>QSE</a:t>
            </a:r>
            <a:r>
              <a:rPr lang="en-US" dirty="0" smtClean="0"/>
              <a:t> = </a:t>
            </a:r>
          </a:p>
          <a:p>
            <a:pPr marL="800100" lvl="2" indent="0">
              <a:buNone/>
            </a:pPr>
            <a:r>
              <a:rPr lang="en-US" dirty="0" smtClean="0"/>
              <a:t>Max {0, -1 * [HSL – (RTAML + online AS Supply 								Responsibility)]}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01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Capacity Short </a:t>
            </a:r>
            <a:r>
              <a:rPr lang="en-US" dirty="0" smtClean="0"/>
              <a:t>Charge - </a:t>
            </a:r>
            <a:r>
              <a:rPr lang="en-US" dirty="0" smtClean="0">
                <a:solidFill>
                  <a:srgbClr val="FFC000"/>
                </a:solidFill>
              </a:rPr>
              <a:t>AS Shortage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Capability</a:t>
            </a:r>
          </a:p>
          <a:p>
            <a:pPr lvl="1"/>
            <a:r>
              <a:rPr lang="en-US" dirty="0"/>
              <a:t>The amount of AS a </a:t>
            </a:r>
            <a:r>
              <a:rPr lang="en-US" dirty="0" smtClean="0"/>
              <a:t>Resource </a:t>
            </a:r>
            <a:r>
              <a:rPr lang="en-US" dirty="0"/>
              <a:t>is qualified to provide may not be available for the operating </a:t>
            </a:r>
            <a:r>
              <a:rPr lang="en-US" dirty="0" smtClean="0"/>
              <a:t>hour being evaluated.</a:t>
            </a:r>
          </a:p>
          <a:p>
            <a:pPr lvl="1"/>
            <a:r>
              <a:rPr lang="en-US" dirty="0" smtClean="0"/>
              <a:t>AS Capability will be measured by the AS offers that are available just before the RUC data snapshot.</a:t>
            </a:r>
          </a:p>
          <a:p>
            <a:pPr lvl="1"/>
            <a:r>
              <a:rPr lang="en-US" dirty="0" smtClean="0"/>
              <a:t>The AS offers for an individual Resource will be validated against the COP information for that Resource (e.g., Resource Status, HSL, and LSL).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99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Capacity Short </a:t>
            </a:r>
            <a:r>
              <a:rPr lang="en-US" dirty="0" smtClean="0"/>
              <a:t>Charge</a:t>
            </a:r>
            <a:r>
              <a:rPr lang="en-US" dirty="0"/>
              <a:t> - </a:t>
            </a:r>
            <a:r>
              <a:rPr lang="en-US" dirty="0" smtClean="0">
                <a:solidFill>
                  <a:srgbClr val="FFC000"/>
                </a:solidFill>
              </a:rPr>
              <a:t>AS </a:t>
            </a:r>
            <a:r>
              <a:rPr lang="en-US" dirty="0">
                <a:solidFill>
                  <a:srgbClr val="FFC000"/>
                </a:solidFill>
              </a:rPr>
              <a:t>Shortage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Capability</a:t>
            </a:r>
          </a:p>
          <a:p>
            <a:pPr lvl="1"/>
            <a:r>
              <a:rPr lang="en-US" dirty="0" smtClean="0"/>
              <a:t>Due to linked offers, separating AS capability by AS product for settlement is not trivial.</a:t>
            </a:r>
          </a:p>
          <a:p>
            <a:pPr lvl="1"/>
            <a:r>
              <a:rPr lang="en-US" dirty="0" smtClean="0"/>
              <a:t>Linked AS offers cannot be easily segmented into AS products as the AS capability available for one product is reduced by awards for another product.</a:t>
            </a:r>
          </a:p>
          <a:p>
            <a:pPr lvl="1"/>
            <a:r>
              <a:rPr lang="en-US" dirty="0" smtClean="0"/>
              <a:t>When RUC snapshot data used in the capacity short charge is captured, there are no AS awards available to help guide segmentation.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82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Capacity Short </a:t>
            </a:r>
            <a:r>
              <a:rPr lang="en-US" dirty="0" smtClean="0"/>
              <a:t>Charge</a:t>
            </a:r>
            <a:r>
              <a:rPr lang="en-US" dirty="0"/>
              <a:t> - </a:t>
            </a:r>
            <a:r>
              <a:rPr lang="en-US" dirty="0" smtClean="0">
                <a:solidFill>
                  <a:srgbClr val="FFC000"/>
                </a:solidFill>
              </a:rPr>
              <a:t>AS </a:t>
            </a:r>
            <a:r>
              <a:rPr lang="en-US" dirty="0">
                <a:solidFill>
                  <a:srgbClr val="FFC000"/>
                </a:solidFill>
              </a:rPr>
              <a:t>Shortage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3907603"/>
              </p:ext>
            </p:extLst>
          </p:nvPr>
        </p:nvGraphicFramePr>
        <p:xfrm>
          <a:off x="1143000" y="1592064"/>
          <a:ext cx="4483100" cy="1957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722"/>
                <a:gridCol w="665722"/>
                <a:gridCol w="459450"/>
                <a:gridCol w="832020"/>
                <a:gridCol w="930093"/>
                <a:gridCol w="930093"/>
              </a:tblGrid>
              <a:tr h="1905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Value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Price ("x" if there is a price)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Reg-Up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RRS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ECRS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Non-Spin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Reg-Down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MW1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MW2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MW3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MW4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MW5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MW6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MW7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MW8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110734"/>
            <a:ext cx="6195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Example of an AS offer for an online Generation Resource: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9473" y="3733800"/>
            <a:ext cx="74701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How to allocate MW1 capability for each product?</a:t>
            </a:r>
          </a:p>
          <a:p>
            <a:endParaRPr lang="en-US" dirty="0"/>
          </a:p>
          <a:p>
            <a:r>
              <a:rPr lang="en-US" dirty="0" smtClean="0"/>
              <a:t>AS Capability needs to be separated by product </a:t>
            </a:r>
            <a:r>
              <a:rPr lang="en-US" dirty="0"/>
              <a:t>to ensure capability for </a:t>
            </a:r>
            <a:r>
              <a:rPr lang="en-US" dirty="0" smtClean="0"/>
              <a:t>lower </a:t>
            </a:r>
            <a:r>
              <a:rPr lang="en-US" dirty="0"/>
              <a:t>cost AS </a:t>
            </a:r>
            <a:r>
              <a:rPr lang="en-US" dirty="0" smtClean="0"/>
              <a:t>products does not </a:t>
            </a:r>
            <a:r>
              <a:rPr lang="en-US" dirty="0"/>
              <a:t>cover </a:t>
            </a:r>
            <a:r>
              <a:rPr lang="en-US" dirty="0" smtClean="0"/>
              <a:t>the supply responsibility </a:t>
            </a:r>
            <a:r>
              <a:rPr lang="en-US" dirty="0"/>
              <a:t>for </a:t>
            </a:r>
            <a:r>
              <a:rPr lang="en-US" dirty="0" smtClean="0"/>
              <a:t>higher cost AS products. </a:t>
            </a:r>
            <a:r>
              <a:rPr lang="en-US" dirty="0"/>
              <a:t>E.g. RRS covered with Non-Spin capability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8839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Capacity Short </a:t>
            </a:r>
            <a:r>
              <a:rPr lang="en-US" dirty="0" smtClean="0"/>
              <a:t>Charge</a:t>
            </a:r>
            <a:r>
              <a:rPr lang="en-US" dirty="0"/>
              <a:t> - </a:t>
            </a:r>
            <a:r>
              <a:rPr lang="en-US" dirty="0">
                <a:solidFill>
                  <a:srgbClr val="FFC000"/>
                </a:solidFill>
              </a:rPr>
              <a:t>AS Shortage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1015358"/>
            <a:ext cx="7239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ERCOT developed a methodology to ensure capability </a:t>
            </a:r>
            <a:r>
              <a:rPr lang="en-US" dirty="0"/>
              <a:t>for </a:t>
            </a:r>
            <a:r>
              <a:rPr lang="en-US" dirty="0" smtClean="0"/>
              <a:t>lower </a:t>
            </a:r>
            <a:r>
              <a:rPr lang="en-US" dirty="0"/>
              <a:t>cost AS </a:t>
            </a:r>
            <a:r>
              <a:rPr lang="en-US" dirty="0" smtClean="0"/>
              <a:t>products does not cover the supply </a:t>
            </a:r>
            <a:r>
              <a:rPr lang="en-US" dirty="0"/>
              <a:t>responsibility for more </a:t>
            </a:r>
            <a:r>
              <a:rPr lang="en-US" dirty="0" smtClean="0"/>
              <a:t>higher cost AS products.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Perform </a:t>
            </a:r>
            <a:r>
              <a:rPr lang="en-US" dirty="0"/>
              <a:t>a check by AS </a:t>
            </a:r>
            <a:r>
              <a:rPr lang="en-US" dirty="0" smtClean="0"/>
              <a:t>product, </a:t>
            </a:r>
            <a:r>
              <a:rPr lang="en-US" dirty="0"/>
              <a:t>but only </a:t>
            </a:r>
            <a:r>
              <a:rPr lang="en-US" dirty="0" smtClean="0"/>
              <a:t>allow AS capability for </a:t>
            </a:r>
            <a:r>
              <a:rPr lang="en-US" dirty="0"/>
              <a:t>“higher” products to cover </a:t>
            </a:r>
            <a:r>
              <a:rPr lang="en-US" dirty="0" smtClean="0"/>
              <a:t>supply responsibility </a:t>
            </a:r>
            <a:r>
              <a:rPr lang="en-US" dirty="0"/>
              <a:t>for “lower” </a:t>
            </a:r>
            <a:r>
              <a:rPr lang="en-US" dirty="0" smtClean="0"/>
              <a:t>products via </a:t>
            </a:r>
            <a:r>
              <a:rPr lang="en-US" dirty="0"/>
              <a:t>a hierarchy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approach is potentially more lenient, but limits the complexity of the calculations.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9246440"/>
              </p:ext>
            </p:extLst>
          </p:nvPr>
        </p:nvGraphicFramePr>
        <p:xfrm>
          <a:off x="1905000" y="3505200"/>
          <a:ext cx="4483100" cy="1957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722"/>
                <a:gridCol w="665722"/>
                <a:gridCol w="459450"/>
                <a:gridCol w="832020"/>
                <a:gridCol w="930093"/>
                <a:gridCol w="930093"/>
              </a:tblGrid>
              <a:tr h="1905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Value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Price ("x" if there is a price)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Reg-Up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RRS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ECRS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Non-Spin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Reg-Down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MW1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MW2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MW3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MW4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MW5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MW6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MW7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MW8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2819400" y="3429000"/>
            <a:ext cx="2362200" cy="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598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Capacity Short </a:t>
            </a:r>
            <a:r>
              <a:rPr lang="en-US" dirty="0" smtClean="0"/>
              <a:t>Charge</a:t>
            </a:r>
            <a:r>
              <a:rPr lang="en-US" dirty="0"/>
              <a:t> - </a:t>
            </a:r>
            <a:r>
              <a:rPr lang="en-US" dirty="0">
                <a:solidFill>
                  <a:srgbClr val="FFC000"/>
                </a:solidFill>
              </a:rPr>
              <a:t>AS Shortage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4271717"/>
              </p:ext>
            </p:extLst>
          </p:nvPr>
        </p:nvGraphicFramePr>
        <p:xfrm>
          <a:off x="1104900" y="1662510"/>
          <a:ext cx="7010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 Capability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Supply Responsibility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 + RR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 + RR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 + RR + ECRS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 +</a:t>
                      </a:r>
                      <a:r>
                        <a:rPr lang="en-US" baseline="0" dirty="0" smtClean="0"/>
                        <a:t> RR + ECRS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 + RR + ECRS + NSPIN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 + RR + ECRS +NSPIN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876300" y="4008640"/>
            <a:ext cx="7467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Each </a:t>
            </a:r>
            <a:r>
              <a:rPr lang="en-US" dirty="0"/>
              <a:t>row would be checked for a </a:t>
            </a:r>
            <a:r>
              <a:rPr lang="en-US" dirty="0" smtClean="0"/>
              <a:t>shortage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a final check of overall </a:t>
            </a:r>
            <a:r>
              <a:rPr lang="en-US" dirty="0" smtClean="0"/>
              <a:t>AS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Take the maximum </a:t>
            </a:r>
            <a:r>
              <a:rPr lang="en-US" dirty="0" smtClean="0"/>
              <a:t>shortage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84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Capacity Short Charge - </a:t>
            </a:r>
            <a:r>
              <a:rPr lang="en-US" dirty="0">
                <a:solidFill>
                  <a:srgbClr val="FFC000"/>
                </a:solidFill>
              </a:rPr>
              <a:t>AS Shortage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67579"/>
            <a:ext cx="8534400" cy="5052221"/>
          </a:xfrm>
        </p:spPr>
        <p:txBody>
          <a:bodyPr/>
          <a:lstStyle/>
          <a:p>
            <a:r>
              <a:rPr lang="en-US" dirty="0" smtClean="0"/>
              <a:t>Example of how AS Capability would be calculated.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AS Shortage is 5 MW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6331786"/>
              </p:ext>
            </p:extLst>
          </p:nvPr>
        </p:nvGraphicFramePr>
        <p:xfrm>
          <a:off x="3505200" y="1496292"/>
          <a:ext cx="4483100" cy="1957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722"/>
                <a:gridCol w="665722"/>
                <a:gridCol w="459450"/>
                <a:gridCol w="832020"/>
                <a:gridCol w="930093"/>
                <a:gridCol w="930093"/>
              </a:tblGrid>
              <a:tr h="190500">
                <a:tc rowSpan="2"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effectLst/>
                        </a:rPr>
                        <a:t>Value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effectLst/>
                        </a:rPr>
                        <a:t>Price ("x" if there is a price)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Reg-Up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RRS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ECRS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Non-Spin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 err="1" smtClean="0">
                          <a:effectLst/>
                        </a:rPr>
                        <a:t>Reg</a:t>
                      </a:r>
                      <a:r>
                        <a:rPr lang="en-US" sz="1200" dirty="0" smtClean="0">
                          <a:effectLst/>
                        </a:rPr>
                        <a:t>-Down*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6806239"/>
              </p:ext>
            </p:extLst>
          </p:nvPr>
        </p:nvGraphicFramePr>
        <p:xfrm>
          <a:off x="1295400" y="3595254"/>
          <a:ext cx="5715000" cy="1658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489"/>
                <a:gridCol w="940111"/>
                <a:gridCol w="1295400"/>
                <a:gridCol w="1143000"/>
              </a:tblGrid>
              <a:tr h="24647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 Product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Capability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Responsibility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 Shortage</a:t>
                      </a:r>
                      <a:endParaRPr lang="en-US" sz="1200" dirty="0"/>
                    </a:p>
                  </a:txBody>
                  <a:tcPr/>
                </a:tc>
              </a:tr>
              <a:tr h="2629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29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629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 + RR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</a:tr>
              <a:tr h="2872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 + RR + ECRS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5645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 + RR + ECRS + NSPIN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215869"/>
              </p:ext>
            </p:extLst>
          </p:nvPr>
        </p:nvGraphicFramePr>
        <p:xfrm>
          <a:off x="914400" y="1496292"/>
          <a:ext cx="2362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360"/>
                <a:gridCol w="1259840"/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 Product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Responsibility</a:t>
                      </a:r>
                      <a:endParaRPr lang="en-US" sz="1200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ECRS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NSPIN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18099" y="5648298"/>
            <a:ext cx="341630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* </a:t>
            </a:r>
            <a:r>
              <a:rPr lang="en-US" sz="1050" dirty="0" err="1" smtClean="0"/>
              <a:t>Reg</a:t>
            </a:r>
            <a:r>
              <a:rPr lang="en-US" sz="1050" dirty="0" smtClean="0"/>
              <a:t>-Down will be calculated separately and added to AS Shortage calculated above. Please final equations below for specific formulation.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865752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Impacted Settlements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RUC Make-Whole Payment</a:t>
            </a:r>
          </a:p>
          <a:p>
            <a:r>
              <a:rPr lang="en-US" dirty="0"/>
              <a:t>RUC </a:t>
            </a:r>
            <a:r>
              <a:rPr lang="en-US" dirty="0" err="1"/>
              <a:t>Clawback</a:t>
            </a:r>
            <a:r>
              <a:rPr lang="en-US" dirty="0"/>
              <a:t> </a:t>
            </a:r>
            <a:r>
              <a:rPr lang="en-US" dirty="0" smtClean="0"/>
              <a:t>Charge</a:t>
            </a:r>
          </a:p>
          <a:p>
            <a:r>
              <a:rPr lang="en-US" dirty="0" smtClean="0"/>
              <a:t>RUC Capacity Short Charge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1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Revenues from Real-Time Ancillary Service awards will be used to offset the RUC Guarantee for the RUC Make-Whole Payment.</a:t>
            </a:r>
          </a:p>
          <a:p>
            <a:r>
              <a:rPr lang="en-US" sz="2800" dirty="0"/>
              <a:t>Revenues from Real-Time Ancillary Service awards will be included as revenues in the RUC </a:t>
            </a:r>
            <a:r>
              <a:rPr lang="en-US" sz="2800" dirty="0" err="1"/>
              <a:t>Clawback</a:t>
            </a:r>
            <a:r>
              <a:rPr lang="en-US" sz="2800" dirty="0"/>
              <a:t> charge.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76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Draft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7162800" cy="5052221"/>
          </a:xfrm>
        </p:spPr>
        <p:txBody>
          <a:bodyPr/>
          <a:lstStyle/>
          <a:p>
            <a:r>
              <a:rPr lang="en-US" sz="2000" dirty="0" smtClean="0"/>
              <a:t>QSEs with AS </a:t>
            </a:r>
            <a:r>
              <a:rPr lang="en-US" sz="2000" dirty="0"/>
              <a:t>Supply Responsibility </a:t>
            </a:r>
            <a:r>
              <a:rPr lang="en-US" sz="2000" dirty="0" smtClean="0"/>
              <a:t>greater than their AS capability will be allocated a portion of RUC Make Whole costs via the RUC Capacity Short Charge.</a:t>
            </a:r>
          </a:p>
          <a:p>
            <a:r>
              <a:rPr lang="en-US" sz="2000" dirty="0" smtClean="0"/>
              <a:t>QSEs short on energy capacity will continue to be allocated a portion of the RUC Make Whole costs via the RUC Capacity Short Charge.</a:t>
            </a:r>
          </a:p>
          <a:p>
            <a:pPr lvl="1"/>
            <a:r>
              <a:rPr lang="en-US" sz="2000" dirty="0"/>
              <a:t>Surpluses in AS capability above AS Supply Responsibility will be allowed to offset energy capacity shortages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AS </a:t>
            </a:r>
            <a:r>
              <a:rPr lang="en-US" sz="2000" dirty="0"/>
              <a:t>capability will be based on AS </a:t>
            </a:r>
            <a:r>
              <a:rPr lang="en-US" sz="2000" dirty="0" smtClean="0"/>
              <a:t>Offers validated against COP information.</a:t>
            </a:r>
            <a:endParaRPr lang="en-US" sz="2000" dirty="0"/>
          </a:p>
          <a:p>
            <a:pPr lvl="1"/>
            <a:r>
              <a:rPr lang="en-US" sz="2000" dirty="0"/>
              <a:t>Surpluses in certain AS products will be allowed to offset AS </a:t>
            </a:r>
            <a:r>
              <a:rPr lang="en-US" sz="2000" dirty="0" smtClean="0"/>
              <a:t>Supply Responsibilities </a:t>
            </a:r>
            <a:r>
              <a:rPr lang="en-US" sz="2000" dirty="0"/>
              <a:t>for other AS products via a </a:t>
            </a:r>
            <a:r>
              <a:rPr lang="en-US" sz="2000" dirty="0" smtClean="0"/>
              <a:t>hierarchy.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952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RUC Capacity Short Charge - Equations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447800"/>
            <a:ext cx="8534400" cy="3745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483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provide feedback and questions to </a:t>
            </a:r>
            <a:r>
              <a:rPr lang="en-US" dirty="0" smtClean="0">
                <a:hlinkClick r:id="rId2"/>
              </a:rPr>
              <a:t>austin.rosel@ercot.com</a:t>
            </a:r>
            <a:r>
              <a:rPr lang="en-US" dirty="0" smtClean="0"/>
              <a:t> by June 28, 2019.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178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AS Supply Responsibility (NP4.4.7.4)</a:t>
            </a:r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net amount of Ancillary Service capacity that the QSE is obligated to deliver to </a:t>
            </a:r>
            <a:r>
              <a:rPr lang="en-US" sz="2000" dirty="0" smtClean="0"/>
              <a:t>ERCOT.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Current Definition</a:t>
            </a:r>
          </a:p>
          <a:p>
            <a:pPr lvl="2"/>
            <a:r>
              <a:rPr lang="en-US" sz="2000" dirty="0" smtClean="0"/>
              <a:t>[Self </a:t>
            </a:r>
            <a:r>
              <a:rPr lang="en-US" sz="2000" dirty="0"/>
              <a:t>Arranged AS + AS Sales + DAM AS Awards + SASM Awards + RUC Committed AS </a:t>
            </a:r>
            <a:r>
              <a:rPr lang="en-US" sz="2000" dirty="0" smtClean="0"/>
              <a:t>amounts] – [AS </a:t>
            </a:r>
            <a:r>
              <a:rPr lang="en-US" sz="2000" dirty="0"/>
              <a:t>Purchases </a:t>
            </a:r>
            <a:r>
              <a:rPr lang="en-US" sz="2000" dirty="0" smtClean="0"/>
              <a:t>+ </a:t>
            </a:r>
            <a:r>
              <a:rPr lang="en-US" sz="2000" dirty="0"/>
              <a:t>AS Failure to Provide </a:t>
            </a:r>
            <a:r>
              <a:rPr lang="en-US" sz="2000" dirty="0" smtClean="0"/>
              <a:t>+ </a:t>
            </a:r>
            <a:r>
              <a:rPr lang="en-US" sz="2000" dirty="0"/>
              <a:t>AS Infeasible </a:t>
            </a:r>
            <a:r>
              <a:rPr lang="en-US" sz="2000" dirty="0" smtClean="0"/>
              <a:t>+ </a:t>
            </a:r>
            <a:r>
              <a:rPr lang="en-US" sz="2000" dirty="0"/>
              <a:t>Reconfiguration </a:t>
            </a:r>
            <a:r>
              <a:rPr lang="en-US" sz="2000" dirty="0" smtClean="0"/>
              <a:t>MW]</a:t>
            </a:r>
          </a:p>
          <a:p>
            <a:pPr marL="914400" lvl="2" indent="0">
              <a:buNone/>
            </a:pPr>
            <a:endParaRPr lang="en-US" sz="2000" dirty="0" smtClean="0"/>
          </a:p>
          <a:p>
            <a:pPr lvl="1"/>
            <a:r>
              <a:rPr lang="en-US" sz="2000" dirty="0"/>
              <a:t>This definition will be updated with Real-Time </a:t>
            </a:r>
            <a:r>
              <a:rPr lang="en-US" sz="2000" dirty="0" smtClean="0"/>
              <a:t>Co-Optimization</a:t>
            </a:r>
            <a:r>
              <a:rPr lang="en-US" sz="20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RUC Capacity Shortfall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" y="1576387"/>
            <a:ext cx="8867775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139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RUC Capacity Short Charge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981201"/>
            <a:ext cx="7892512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4622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RUC </a:t>
            </a:r>
            <a:r>
              <a:rPr lang="en-US" dirty="0" err="1" smtClean="0"/>
              <a:t>Clawback</a:t>
            </a:r>
            <a:r>
              <a:rPr lang="en-US" dirty="0" smtClean="0"/>
              <a:t> Factors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436667"/>
              </p:ext>
            </p:extLst>
          </p:nvPr>
        </p:nvGraphicFramePr>
        <p:xfrm>
          <a:off x="838200" y="1981200"/>
          <a:ext cx="7010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603"/>
                <a:gridCol w="2618196"/>
                <a:gridCol w="1477768"/>
                <a:gridCol w="14178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DAM Offer?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Hours</a:t>
                      </a:r>
                      <a:r>
                        <a:rPr lang="en-US" baseline="0" dirty="0" smtClean="0"/>
                        <a:t> Impacted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Normal </a:t>
                      </a:r>
                      <a:r>
                        <a:rPr lang="en-US" dirty="0" err="1" smtClean="0"/>
                        <a:t>Clawback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EEA </a:t>
                      </a:r>
                    </a:p>
                    <a:p>
                      <a:pPr algn="ctr"/>
                      <a:r>
                        <a:rPr lang="en-US" dirty="0" err="1" smtClean="0"/>
                        <a:t>Clawback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RUC Committed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QSE </a:t>
                      </a:r>
                      <a:r>
                        <a:rPr lang="en-US" dirty="0" err="1" smtClean="0"/>
                        <a:t>Clawback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0%</a:t>
                      </a: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RUC Committed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QSE </a:t>
                      </a:r>
                      <a:r>
                        <a:rPr lang="en-US" dirty="0" err="1" smtClean="0"/>
                        <a:t>Clawback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308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QSE </a:t>
            </a:r>
            <a:r>
              <a:rPr lang="en-US" dirty="0" err="1" smtClean="0"/>
              <a:t>Clawback</a:t>
            </a:r>
            <a:r>
              <a:rPr lang="en-US" dirty="0" smtClean="0"/>
              <a:t> Interval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761" y="1828800"/>
            <a:ext cx="8382000" cy="3477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104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Make-Whole and </a:t>
            </a:r>
            <a:r>
              <a:rPr lang="en-US" dirty="0" err="1" smtClean="0"/>
              <a:t>Clawback</a:t>
            </a:r>
            <a:r>
              <a:rPr lang="en-US" dirty="0" smtClean="0"/>
              <a:t> 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Units that receive a RUC commitment will be able to submit AS offers and be awarded AS in Real-Time.</a:t>
            </a:r>
          </a:p>
          <a:p>
            <a:r>
              <a:rPr lang="en-US" dirty="0" smtClean="0"/>
              <a:t>This revenue should be considered in RUC Make-Whole and </a:t>
            </a:r>
            <a:r>
              <a:rPr lang="en-US" dirty="0" err="1" smtClean="0"/>
              <a:t>Clawback</a:t>
            </a:r>
            <a:r>
              <a:rPr lang="en-US" dirty="0" smtClean="0"/>
              <a:t> in the same manner as other Resource revenues.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51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Make-Whole and </a:t>
            </a:r>
            <a:r>
              <a:rPr lang="en-US" dirty="0" err="1" smtClean="0"/>
              <a:t>Clawback</a:t>
            </a:r>
            <a:r>
              <a:rPr lang="en-US" dirty="0" smtClean="0"/>
              <a:t> 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RUC Guarantee </a:t>
            </a:r>
            <a:r>
              <a:rPr lang="en-US" sz="2400" dirty="0" smtClean="0"/>
              <a:t>– </a:t>
            </a:r>
            <a:r>
              <a:rPr lang="en-US" sz="2400" dirty="0"/>
              <a:t>E</a:t>
            </a:r>
            <a:r>
              <a:rPr lang="en-US" sz="2400" dirty="0" smtClean="0"/>
              <a:t>nsures the QSE with a RUC Committed Resource is made whole for startup and minimum energy costs. There are no proposed changes to the RUC Guarantee.</a:t>
            </a:r>
          </a:p>
          <a:p>
            <a:endParaRPr lang="en-US" sz="2400" dirty="0" smtClean="0"/>
          </a:p>
          <a:p>
            <a:r>
              <a:rPr lang="en-US" sz="2400" b="1" dirty="0" smtClean="0"/>
              <a:t>RUC Make-Whole Payment </a:t>
            </a:r>
            <a:r>
              <a:rPr lang="en-US" sz="2400" dirty="0" smtClean="0"/>
              <a:t>– Uses revenues above costs to offset the RUC Guarantee. Propose that revenues for Real-Time AS Awards be included in revenues.</a:t>
            </a:r>
          </a:p>
          <a:p>
            <a:endParaRPr lang="en-US" sz="2400" dirty="0" smtClean="0"/>
          </a:p>
          <a:p>
            <a:r>
              <a:rPr lang="en-US" sz="2400" b="1" dirty="0" smtClean="0"/>
              <a:t>RUC </a:t>
            </a:r>
            <a:r>
              <a:rPr lang="en-US" sz="2400" b="1" dirty="0" err="1" smtClean="0"/>
              <a:t>Clawback</a:t>
            </a:r>
            <a:r>
              <a:rPr lang="en-US" sz="2400" b="1" dirty="0" smtClean="0"/>
              <a:t> Charge </a:t>
            </a:r>
            <a:r>
              <a:rPr lang="en-US" sz="2400" dirty="0" smtClean="0"/>
              <a:t>– If revenues are in excess of the RUC Guarantee, excess revenue is clawed back (subject to </a:t>
            </a:r>
            <a:r>
              <a:rPr lang="en-US" sz="2400" dirty="0" err="1" smtClean="0"/>
              <a:t>clawback</a:t>
            </a:r>
            <a:r>
              <a:rPr lang="en-US" sz="2400" dirty="0" smtClean="0"/>
              <a:t> factors). Propose that revenues for Real-Time AS awards be included in the revenues.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2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Make-Whole and </a:t>
            </a:r>
            <a:r>
              <a:rPr lang="en-US" dirty="0" err="1" smtClean="0"/>
              <a:t>Clawback</a:t>
            </a:r>
            <a:r>
              <a:rPr lang="en-US" dirty="0" smtClean="0"/>
              <a:t> 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how AS revenues would be considered.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404" y="1837915"/>
            <a:ext cx="7773629" cy="29760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798" y="5274501"/>
            <a:ext cx="6528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RUCEXRR</a:t>
            </a:r>
            <a:r>
              <a:rPr lang="en-US" sz="1400" i="1" baseline="-25000" dirty="0" err="1" smtClean="0"/>
              <a:t>q,r,d</a:t>
            </a:r>
            <a:r>
              <a:rPr lang="en-US" sz="1400" i="1" baseline="-25000" dirty="0" smtClean="0"/>
              <a:t> </a:t>
            </a:r>
            <a:r>
              <a:rPr lang="en-US" sz="1400" baseline="-25000" dirty="0" smtClean="0"/>
              <a:t> </a:t>
            </a:r>
            <a:r>
              <a:rPr lang="en-US" sz="1400" dirty="0" smtClean="0"/>
              <a:t>= </a:t>
            </a:r>
            <a:r>
              <a:rPr lang="en-US" sz="1400" i="1" dirty="0"/>
              <a:t>Revenue Less Cost Above LSL During RUC-Committed Hours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46341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Capacity Short Charge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99821"/>
          </a:xfrm>
        </p:spPr>
        <p:txBody>
          <a:bodyPr/>
          <a:lstStyle/>
          <a:p>
            <a:r>
              <a:rPr lang="en-US" sz="2000" dirty="0" smtClean="0"/>
              <a:t>Today, RUC only considers Resource capacity between HASL and LASL when determining dispatch.  </a:t>
            </a:r>
          </a:p>
          <a:p>
            <a:pPr lvl="1"/>
            <a:r>
              <a:rPr lang="en-US" sz="1800" dirty="0" smtClean="0"/>
              <a:t>Capacity beyond HASL and LASL is reserved to provide AS. </a:t>
            </a:r>
          </a:p>
          <a:p>
            <a:r>
              <a:rPr lang="en-US" sz="2000" dirty="0" smtClean="0"/>
              <a:t>Separately, if there is an issue with meeting AS needs, the SASM process is used.</a:t>
            </a:r>
          </a:p>
          <a:p>
            <a:endParaRPr lang="en-US" sz="2000" dirty="0"/>
          </a:p>
          <a:p>
            <a:r>
              <a:rPr lang="en-US" sz="2000" dirty="0" smtClean="0"/>
              <a:t>Under RTC, the </a:t>
            </a:r>
            <a:r>
              <a:rPr lang="en-US" sz="2000" dirty="0"/>
              <a:t>RUC engine will be adjusted to ensure sufficient capacity </a:t>
            </a:r>
            <a:r>
              <a:rPr lang="en-US" sz="2000" dirty="0" smtClean="0"/>
              <a:t>to meet both </a:t>
            </a:r>
            <a:r>
              <a:rPr lang="en-US" sz="2000" dirty="0"/>
              <a:t>energy and </a:t>
            </a:r>
            <a:r>
              <a:rPr lang="en-US" sz="2000" dirty="0" smtClean="0"/>
              <a:t>AS simultaneously and the SASM process goes away.</a:t>
            </a:r>
          </a:p>
          <a:p>
            <a:r>
              <a:rPr lang="en-US" sz="2000" dirty="0"/>
              <a:t>As a result, capacity short charges will also be adjusted to expose QSEs with an AS Supply Responsibility not covered with qualified AS capacity to capacity short </a:t>
            </a:r>
            <a:r>
              <a:rPr lang="en-US" sz="2000" dirty="0" smtClean="0"/>
              <a:t>charges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27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Capacity Short Charge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QSE will be exposed to the capacity short charge due to: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overall shortage in energy plus AS Supply </a:t>
            </a:r>
            <a:r>
              <a:rPr lang="en-US" dirty="0" smtClean="0"/>
              <a:t>Responsibility,</a:t>
            </a:r>
          </a:p>
          <a:p>
            <a:pPr lvl="1"/>
            <a:r>
              <a:rPr lang="en-US" dirty="0" smtClean="0"/>
              <a:t>Shortages in AS capability to meet AS Supply Responsibility. </a:t>
            </a:r>
          </a:p>
          <a:p>
            <a:pPr lvl="2"/>
            <a:r>
              <a:rPr lang="en-US" sz="2400" dirty="0" smtClean="0"/>
              <a:t>Excess capacity that isn’t AS qualified can’t be used to offset an AS shortage.</a:t>
            </a:r>
          </a:p>
          <a:p>
            <a:r>
              <a:rPr lang="en-US" sz="2400" dirty="0"/>
              <a:t>For each </a:t>
            </a:r>
            <a:r>
              <a:rPr lang="en-US" sz="2400" dirty="0" smtClean="0"/>
              <a:t>QSE: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maximum {</a:t>
            </a:r>
            <a:r>
              <a:rPr lang="en-US" dirty="0" smtClean="0"/>
              <a:t>overall shortage, AS shortage} </a:t>
            </a:r>
            <a:r>
              <a:rPr lang="en-US" dirty="0"/>
              <a:t>will be used to allocate RUC Make Whole costs via the capacity short charge.</a:t>
            </a:r>
          </a:p>
          <a:p>
            <a:r>
              <a:rPr lang="en-US" sz="2400" dirty="0" smtClean="0"/>
              <a:t>The cap on the QSE’s maximum capacity short charge does not change.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5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RUC Capacity Short Charge - Ratio 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7162800" cy="5052221"/>
          </a:xfrm>
        </p:spPr>
        <p:txBody>
          <a:bodyPr/>
          <a:lstStyle/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14400" y="1828800"/>
                <a:ext cx="7086600" cy="1410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6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𝐶𝑎𝑝</m:t>
                          </m:r>
                          <m:r>
                            <a:rPr lang="en-US" sz="2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𝑆h𝑜𝑟𝑡</m:t>
                          </m:r>
                          <m:r>
                            <a:rPr lang="en-US" sz="2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𝑅𝑎𝑡𝑖𝑜</m:t>
                          </m:r>
                          <m:r>
                            <a:rPr lang="en-US" sz="2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6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𝑆h𝑎𝑟𝑒</m:t>
                          </m:r>
                        </m:e>
                        <m:sub>
                          <m:r>
                            <a:rPr lang="en-US" sz="2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𝑄𝑆𝐸</m:t>
                          </m:r>
                        </m:sub>
                      </m:sSub>
                      <m:r>
                        <a:rPr lang="en-US" sz="2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8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sz="105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800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𝑀𝑎𝑥</m:t>
                            </m:r>
                            <m:d>
                              <m:dPr>
                                <m:ctrlPr>
                                  <a:rPr lang="en-US" sz="2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600" b="0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𝑂𝑣𝑒𝑟𝑎𝑙𝑙</m:t>
                                </m:r>
                                <m:r>
                                  <a:rPr lang="en-US" sz="2600" b="0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600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</a:rPr>
                                  <m:t>𝑆h𝑜𝑟𝑡𝑎𝑔𝑒</m:t>
                                </m:r>
                                <m:r>
                                  <a:rPr lang="en-US" sz="2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6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sz="260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𝐴𝑆</m:t>
                                </m:r>
                                <m:r>
                                  <a:rPr lang="en-US" sz="260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600" i="1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𝑆h𝑜𝑟𝑡𝑎𝑔𝑒</m:t>
                                </m:r>
                              </m:e>
                            </m:d>
                          </m:e>
                          <m:sub>
                            <m:r>
                              <a:rPr lang="en-US" sz="2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𝑄𝑆𝐸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sz="2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2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2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𝑙𝑙</m:t>
                            </m:r>
                            <m:r>
                              <a:rPr lang="en-US" sz="2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𝑄𝑆𝐸𝑠</m:t>
                            </m:r>
                          </m:sub>
                          <m:sup/>
                          <m:e>
                            <m:d>
                              <m:dPr>
                                <m:ctrlPr>
                                  <a:rPr lang="en-US" sz="260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𝑀𝑎𝑥</m:t>
                                </m:r>
                                <m:r>
                                  <a:rPr lang="en-US" sz="2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6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𝑂𝑣𝑒𝑟𝑎𝑙𝑙</m:t>
                                </m:r>
                                <m:r>
                                  <a:rPr lang="en-US" sz="26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𝑆h𝑜𝑟𝑡𝑎𝑔𝑒</m:t>
                                </m:r>
                                <m:r>
                                  <a:rPr lang="en-US" sz="2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,   </m:t>
                                </m:r>
                                <m:r>
                                  <a:rPr lang="en-US" sz="2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𝐴𝑆</m:t>
                                </m:r>
                                <m:r>
                                  <a:rPr lang="en-US" sz="2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6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𝑆h𝑜𝑟𝑡𝑎𝑔𝑒</m:t>
                                </m:r>
                              </m:e>
                            </m:d>
                            <m:r>
                              <a:rPr lang="en-US" sz="2600" i="1" baseline="-2500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𝑄𝑆𝐸</m:t>
                            </m:r>
                            <m:r>
                              <a:rPr lang="en-US" sz="26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endParaRPr lang="en-US" sz="2600" i="1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828800"/>
                <a:ext cx="7086600" cy="14109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415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Capacity Short Charge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illustrative simplicity the following explanation and examples do not include: </a:t>
            </a:r>
          </a:p>
          <a:p>
            <a:pPr lvl="1"/>
            <a:r>
              <a:rPr lang="en-US" dirty="0" smtClean="0"/>
              <a:t>Capacity Trades, </a:t>
            </a:r>
          </a:p>
          <a:p>
            <a:pPr lvl="1"/>
            <a:r>
              <a:rPr lang="en-US" dirty="0" smtClean="0"/>
              <a:t>Energy Trades, and </a:t>
            </a:r>
          </a:p>
          <a:p>
            <a:pPr lvl="1"/>
            <a:r>
              <a:rPr lang="en-US" dirty="0" smtClean="0"/>
              <a:t>DAM Energy Sales and Purchases.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All of these activities will be considered in the final equations similarly to how they are currently considered in the RUC Capacity Short Charge.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1534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7681</TotalTime>
  <Words>1594</Words>
  <Application>Microsoft Office PowerPoint</Application>
  <PresentationFormat>On-screen Show (4:3)</PresentationFormat>
  <Paragraphs>403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Cambria Math</vt:lpstr>
      <vt:lpstr>Times New Roman</vt:lpstr>
      <vt:lpstr>1_Custom Design</vt:lpstr>
      <vt:lpstr>Office Theme</vt:lpstr>
      <vt:lpstr>PowerPoint Presentation</vt:lpstr>
      <vt:lpstr>Impacted Settlements</vt:lpstr>
      <vt:lpstr>RUC Make-Whole and Clawback Charge</vt:lpstr>
      <vt:lpstr>RUC Make-Whole and Clawback Charge</vt:lpstr>
      <vt:lpstr>RUC Make-Whole and Clawback Charge</vt:lpstr>
      <vt:lpstr>RUC Capacity Short Charge</vt:lpstr>
      <vt:lpstr>RUC Capacity Short Charge</vt:lpstr>
      <vt:lpstr>RUC Capacity Short Charge - Ratio Share</vt:lpstr>
      <vt:lpstr>RUC Capacity Short Charge</vt:lpstr>
      <vt:lpstr>RUC Capacity Short Charge (simplified example)</vt:lpstr>
      <vt:lpstr>RUC Capacity Short Charge (simplified example)</vt:lpstr>
      <vt:lpstr>RUC Capacity Short Charge (simplified example)</vt:lpstr>
      <vt:lpstr>RUC Capacity Short Charge – Overall Shortage</vt:lpstr>
      <vt:lpstr>RUC Capacity Short Charge - AS Shortage</vt:lpstr>
      <vt:lpstr>RUC Capacity Short Charge - AS Shortage</vt:lpstr>
      <vt:lpstr>RUC Capacity Short Charge - AS Shortage</vt:lpstr>
      <vt:lpstr>RUC Capacity Short Charge - AS Shortage</vt:lpstr>
      <vt:lpstr>RUC Capacity Short Charge - AS Shortage</vt:lpstr>
      <vt:lpstr>RUC Capacity Short Charge - AS Shortage</vt:lpstr>
      <vt:lpstr>Draft Principles</vt:lpstr>
      <vt:lpstr>Draft Principles</vt:lpstr>
      <vt:lpstr>RUC Capacity Short Charge - Equations</vt:lpstr>
      <vt:lpstr>Feedback</vt:lpstr>
      <vt:lpstr>Appendix</vt:lpstr>
      <vt:lpstr>Appendix</vt:lpstr>
      <vt:lpstr>Appendix</vt:lpstr>
      <vt:lpstr>Appendix</vt:lpstr>
      <vt:lpstr>Appendix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</cp:lastModifiedBy>
  <cp:revision>358</cp:revision>
  <cp:lastPrinted>2019-05-23T13:51:58Z</cp:lastPrinted>
  <dcterms:created xsi:type="dcterms:W3CDTF">2016-01-21T15:20:31Z</dcterms:created>
  <dcterms:modified xsi:type="dcterms:W3CDTF">2019-06-19T15:00:56Z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