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5"/>
  </p:notesMasterIdLst>
  <p:handoutMasterIdLst>
    <p:handoutMasterId r:id="rId26"/>
  </p:handoutMasterIdLst>
  <p:sldIdLst>
    <p:sldId id="260" r:id="rId7"/>
    <p:sldId id="288" r:id="rId8"/>
    <p:sldId id="298" r:id="rId9"/>
    <p:sldId id="305" r:id="rId10"/>
    <p:sldId id="314" r:id="rId11"/>
    <p:sldId id="295" r:id="rId12"/>
    <p:sldId id="320" r:id="rId13"/>
    <p:sldId id="321" r:id="rId14"/>
    <p:sldId id="303" r:id="rId15"/>
    <p:sldId id="311" r:id="rId16"/>
    <p:sldId id="261" r:id="rId17"/>
    <p:sldId id="328" r:id="rId18"/>
    <p:sldId id="329" r:id="rId19"/>
    <p:sldId id="327" r:id="rId20"/>
    <p:sldId id="324" r:id="rId21"/>
    <p:sldId id="325" r:id="rId22"/>
    <p:sldId id="326" r:id="rId23"/>
    <p:sldId id="32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8" d="100"/>
          <a:sy n="138" d="100"/>
        </p:scale>
        <p:origin x="6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21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1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June 19, 2019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Apr 2019- May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moved in conjunction with forward adjustment factors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56539" y="5105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Real-Time (RFAF) and Day-Ahead (DFAF) forward adjustment factors capture the ratio of forward ERCOT North prices to actual prices.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222177"/>
            <a:ext cx="6803726" cy="385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149014"/>
              </p:ext>
            </p:extLst>
          </p:nvPr>
        </p:nvGraphicFramePr>
        <p:xfrm>
          <a:off x="685800" y="1295400"/>
          <a:ext cx="7378699" cy="1487805"/>
        </p:xfrm>
        <a:graphic>
          <a:graphicData uri="http://schemas.openxmlformats.org/drawingml/2006/table">
            <a:tbl>
              <a:tblPr/>
              <a:tblGrid>
                <a:gridCol w="1403194"/>
                <a:gridCol w="744552"/>
                <a:gridCol w="639551"/>
                <a:gridCol w="553641"/>
                <a:gridCol w="811371"/>
                <a:gridCol w="610914"/>
                <a:gridCol w="610914"/>
                <a:gridCol w="735006"/>
                <a:gridCol w="610914"/>
                <a:gridCol w="658642"/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Counter-Party Distribution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TPE Distribution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Excess Collateral Distribution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May-19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May-19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May-19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0.66%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14.52%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-2.72%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-1.23%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44.55%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58.27%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58.69%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46.89%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47.70%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23.64%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966935"/>
              </p:ext>
            </p:extLst>
          </p:nvPr>
        </p:nvGraphicFramePr>
        <p:xfrm>
          <a:off x="685800" y="1219200"/>
          <a:ext cx="7378699" cy="2440305"/>
        </p:xfrm>
        <a:graphic>
          <a:graphicData uri="http://schemas.openxmlformats.org/drawingml/2006/table">
            <a:tbl>
              <a:tblPr/>
              <a:tblGrid>
                <a:gridCol w="1403194"/>
                <a:gridCol w="744552"/>
                <a:gridCol w="639551"/>
                <a:gridCol w="553641"/>
                <a:gridCol w="811371"/>
                <a:gridCol w="610914"/>
                <a:gridCol w="610914"/>
                <a:gridCol w="735006"/>
                <a:gridCol w="610914"/>
                <a:gridCol w="658642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Counter-Party Distribution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TPE Distribution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Excess Collateral Distribution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May-19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May-19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Apr-19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May-19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15.54%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-4.80%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21.89%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27.52%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22.90%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-4.63%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28.29%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23.24%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45.08%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35.64%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-9.45%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51.35%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52.16%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19.15%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24.79%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11.98%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70.95%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71.55%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32.80%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34.79%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34.54%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76.76%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54.92%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9.45%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48.65%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47.84%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935262"/>
              </p:ext>
            </p:extLst>
          </p:nvPr>
        </p:nvGraphicFramePr>
        <p:xfrm>
          <a:off x="666749" y="1219200"/>
          <a:ext cx="7886701" cy="2864859"/>
        </p:xfrm>
        <a:graphic>
          <a:graphicData uri="http://schemas.openxmlformats.org/drawingml/2006/table">
            <a:tbl>
              <a:tblPr/>
              <a:tblGrid>
                <a:gridCol w="1622986"/>
                <a:gridCol w="887571"/>
                <a:gridCol w="1001687"/>
                <a:gridCol w="887571"/>
                <a:gridCol w="887571"/>
                <a:gridCol w="887571"/>
                <a:gridCol w="887571"/>
                <a:gridCol w="824173"/>
              </a:tblGrid>
              <a:tr h="408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Generation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TPE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TPE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199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1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661,878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323,435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5,520,446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6,505,759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2.01%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1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85,528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3,042,437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24,006,772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7,650,297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34,785,034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10.73%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1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5,521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8,162,951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18,772,696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26,759,853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20,490,628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74,191,649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22.90%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1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752,927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8,162,951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22,138,568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56,287,071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28,140,925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115,482,442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35.64%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1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8,004,099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43,856,917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28,482,547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80,343,563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24.79%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1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77,985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5,483,021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2,769,768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8,330,774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2.57%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1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1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4,528,576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15,183,031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3,497,505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41,419,391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55,262,238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119,890,742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37.00%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19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4,528,576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15,261,017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11,501,604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90,759,329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86,514,553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208,565,079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64.36%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344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TPE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5,281,503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  23,423,967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33,640,171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147,046,400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114,655,478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324,047,520 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97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TPE</a:t>
                      </a:r>
                    </a:p>
                  </a:txBody>
                  <a:tcPr marL="9510" marR="9510" marT="95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7.23%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10.38%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45.38%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35.38%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2900" y="51054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183578"/>
              </p:ext>
            </p:extLst>
          </p:nvPr>
        </p:nvGraphicFramePr>
        <p:xfrm>
          <a:off x="622300" y="1143000"/>
          <a:ext cx="7785100" cy="2962275"/>
        </p:xfrm>
        <a:graphic>
          <a:graphicData uri="http://schemas.openxmlformats.org/drawingml/2006/table">
            <a:tbl>
              <a:tblPr/>
              <a:tblGrid>
                <a:gridCol w="1447210"/>
                <a:gridCol w="850553"/>
                <a:gridCol w="850553"/>
                <a:gridCol w="850553"/>
                <a:gridCol w="914027"/>
                <a:gridCol w="952112"/>
                <a:gridCol w="977501"/>
                <a:gridCol w="942591"/>
              </a:tblGrid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Excess Collateral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Excess Collateral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6,843,426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20,790,585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12,955,038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40,589,049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14,114,248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65,557,563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318,503,754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50,149,704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448,325,269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21.89%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3,144,479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25,253,724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62,276,543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303,258,365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185,407,557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579,340,667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28.29%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24,102,154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25,253,724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148,624,691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634,717,156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235,557,262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1,068,254,986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52.16%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42,165,462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175,898,941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19,374,349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237,438,753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11.59%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251,052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30,320,205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4,374,826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34,946,084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1.71%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28,433,474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20,446,552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16,260,769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361,114,613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281,266,792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707,522,202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34.54%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28,433,474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20,697,605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58,426,231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567,333,760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305,015,968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979,907,038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47.84%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Excess Collateral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52,535,628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45,951,328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207,050,922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1,202,050,915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540,573,229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2,048,162,023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Excess Collateral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2.57%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2.24%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58.69%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26.39%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575546"/>
              </p:ext>
            </p:extLst>
          </p:nvPr>
        </p:nvGraphicFramePr>
        <p:xfrm>
          <a:off x="666749" y="1143000"/>
          <a:ext cx="7886701" cy="3461196"/>
        </p:xfrm>
        <a:graphic>
          <a:graphicData uri="http://schemas.openxmlformats.org/drawingml/2006/table">
            <a:tbl>
              <a:tblPr/>
              <a:tblGrid>
                <a:gridCol w="1367984"/>
                <a:gridCol w="986555"/>
                <a:gridCol w="699766"/>
                <a:gridCol w="699766"/>
                <a:gridCol w="803009"/>
                <a:gridCol w="929197"/>
                <a:gridCol w="917725"/>
                <a:gridCol w="803009"/>
                <a:gridCol w="679690"/>
              </a:tblGrid>
              <a:tr h="6974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Generation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Quintile Excess Collateral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Quintile Excess Collateral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Total Excess Collateral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180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198,640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198,640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5.38%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146,825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103,488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6,785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257,098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6.96%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345,464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103,488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6,785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455,737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12.34%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144,594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144,594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3.91%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88,961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232,976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306,240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84,549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2,380,420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3,093,146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83.75%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88,961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232,976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306,240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84,549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2,525,014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3,237,739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87.66%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0.16%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4439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Quintile  Excess Collateral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434,425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336,464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306,240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84,549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2,531,799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3,693,477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0.18%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34439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Quintile Excess Collateral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11.76%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9.11%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8.29%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2.29%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68.55%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39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Total Excess Collateral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0.18%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12199"/>
              </p:ext>
            </p:extLst>
          </p:nvPr>
        </p:nvGraphicFramePr>
        <p:xfrm>
          <a:off x="666749" y="1219200"/>
          <a:ext cx="7886701" cy="3277809"/>
        </p:xfrm>
        <a:graphic>
          <a:graphicData uri="http://schemas.openxmlformats.org/drawingml/2006/table">
            <a:tbl>
              <a:tblPr/>
              <a:tblGrid>
                <a:gridCol w="1367984"/>
                <a:gridCol w="986555"/>
                <a:gridCol w="699766"/>
                <a:gridCol w="699766"/>
                <a:gridCol w="803009"/>
                <a:gridCol w="929197"/>
                <a:gridCol w="917725"/>
                <a:gridCol w="803009"/>
                <a:gridCol w="679690"/>
              </a:tblGrid>
              <a:tr h="6974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Generation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Quintile  Average TPE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Quintile Average TPE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Total Average TPE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180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1,136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1,136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3,175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3,215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6,399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4,312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3,215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7,536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45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15,720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410,599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269,991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10,383,193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2,991,829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14,071,332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99.9%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4.34%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15,720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410,599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269,991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10,383,193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2,991,829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14,071,332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99.95%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4.34%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Quintile  Average TPE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20,032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410,608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269,991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10,383,193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2,995,044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14,078,868 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4.34%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34439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Quintile Average TPE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73.8%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21.3%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39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Total Average TPE</a:t>
                      </a:r>
                    </a:p>
                  </a:txBody>
                  <a:tcPr marL="8610" marR="8610" marT="8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0.13%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3.20%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0.92%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4.34%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 smtClean="0">
                <a:cs typeface="Times New Roman" panose="02020603050405020304" pitchFamily="18" charset="0"/>
              </a:rPr>
              <a:t>Apr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 2019- May 2019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$322.6 million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to $324.0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TPE is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due 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slightly higher Forward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djustment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actors in May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Collateral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is defined as Secured Collateral in excess of TPE,CRR Locked ACL and DAM Exposure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$796.3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$870.7 million 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increase in Secured Collateral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decreased from 241 to 239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Apr 2019- May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43000"/>
            <a:ext cx="7206097" cy="407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81025" y="59436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71" y="1386682"/>
            <a:ext cx="8458200" cy="321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</a:t>
            </a:r>
            <a:r>
              <a:rPr lang="en-US" sz="1800" dirty="0" smtClean="0">
                <a:cs typeface="Times New Roman" panose="02020603050405020304" pitchFamily="18" charset="0"/>
              </a:rPr>
              <a:t>April </a:t>
            </a:r>
            <a:r>
              <a:rPr lang="en-US" sz="1800" dirty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May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148518"/>
            <a:ext cx="7242676" cy="433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May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647" y="1295400"/>
            <a:ext cx="6840305" cy="382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Secured </a:t>
            </a:r>
            <a:r>
              <a:rPr lang="en-US" sz="1800" dirty="0" smtClean="0">
                <a:cs typeface="Times New Roman" panose="02020603050405020304" pitchFamily="18" charset="0"/>
              </a:rPr>
              <a:t>Collateral </a:t>
            </a:r>
            <a:r>
              <a:rPr lang="en-US" sz="1800" dirty="0">
                <a:cs typeface="Times New Roman" panose="02020603050405020304" pitchFamily="18" charset="0"/>
              </a:rPr>
              <a:t>distribution/ TPE- </a:t>
            </a:r>
            <a:r>
              <a:rPr lang="en-US" sz="1800" dirty="0" smtClean="0">
                <a:cs typeface="Times New Roman" panose="02020603050405020304" pitchFamily="18" charset="0"/>
              </a:rPr>
              <a:t>May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818811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Posting of discretionary collateral is relatively concentrated</a:t>
            </a:r>
            <a:r>
              <a:rPr lang="en-US" sz="1400" dirty="0" smtClean="0"/>
              <a:t>. 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26588"/>
            <a:ext cx="7467600" cy="39026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8200" y="5410200"/>
            <a:ext cx="746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Secured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Collateral: Letter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Credit, Surety Bond or Cash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6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Secured </a:t>
            </a:r>
            <a:r>
              <a:rPr lang="en-US" sz="1800" dirty="0" smtClean="0">
                <a:cs typeface="Times New Roman" panose="02020603050405020304" pitchFamily="18" charset="0"/>
              </a:rPr>
              <a:t>Collateral </a:t>
            </a:r>
            <a:r>
              <a:rPr lang="en-US" sz="1800" dirty="0" smtClean="0">
                <a:cs typeface="Times New Roman" panose="02020603050405020304" pitchFamily="18" charset="0"/>
              </a:rPr>
              <a:t>and Unsecured Credit Limit (UCL) distribution</a:t>
            </a:r>
            <a:r>
              <a:rPr lang="en-US" sz="1800" dirty="0">
                <a:cs typeface="Times New Roman" panose="02020603050405020304" pitchFamily="18" charset="0"/>
              </a:rPr>
              <a:t>/ TPE- </a:t>
            </a:r>
            <a:r>
              <a:rPr lang="en-US" sz="1800" dirty="0" smtClean="0">
                <a:cs typeface="Times New Roman" panose="02020603050405020304" pitchFamily="18" charset="0"/>
              </a:rPr>
              <a:t>May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in the last bucket is mostly covered by Guarantees and UCL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386682"/>
            <a:ext cx="7696200" cy="394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ICE Daily Average Prices April-August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562600"/>
            <a:ext cx="716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*Daily Average Price = (Peak price*16 +Off-Peak price*8)/24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931233"/>
            <a:ext cx="8458200" cy="4021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c34af464-7aa1-4edd-9be4-83dffc1cb926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65250</TotalTime>
  <Words>1459</Words>
  <Application>Microsoft Office PowerPoint</Application>
  <PresentationFormat>On-screen Show (4:3)</PresentationFormat>
  <Paragraphs>710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Apr 2019- May 2019</vt:lpstr>
      <vt:lpstr>Settlement Invoice Charges/TPE Apr 2019- May 2019</vt:lpstr>
      <vt:lpstr>Available Credit by Type Compared to Total Potential Exposure (TPE)</vt:lpstr>
      <vt:lpstr>Discretionary Collateral April 2019- May 2019</vt:lpstr>
      <vt:lpstr>TPE and Discretionary Collateral by Market Segment- May 2019</vt:lpstr>
      <vt:lpstr>Secured Collateral distribution/ TPE- May 2019</vt:lpstr>
      <vt:lpstr>Secured Collateral and Unsecured Credit Limit (UCL) distribution/ TPE- May 2019</vt:lpstr>
      <vt:lpstr>ICE Daily Average Prices April-August 2019</vt:lpstr>
      <vt:lpstr>TPE and Forward Adjustment Factors Apr 2019- May 2019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407</cp:revision>
  <cp:lastPrinted>2019-06-18T19:02:16Z</cp:lastPrinted>
  <dcterms:created xsi:type="dcterms:W3CDTF">2016-01-21T15:20:31Z</dcterms:created>
  <dcterms:modified xsi:type="dcterms:W3CDTF">2019-06-18T19:06:59Z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