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D05AF9-DDEA-4C9D-9142-C220925B75E9}" type="datetimeFigureOut">
              <a:rPr lang="en-US" smtClean="0"/>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09D82-3E8C-4BED-B481-7663CBFFD128}" type="slidenum">
              <a:rPr lang="en-US" smtClean="0"/>
              <a:t>‹#›</a:t>
            </a:fld>
            <a:endParaRPr lang="en-US"/>
          </a:p>
        </p:txBody>
      </p:sp>
    </p:spTree>
    <p:extLst>
      <p:ext uri="{BB962C8B-B14F-4D97-AF65-F5344CB8AC3E}">
        <p14:creationId xmlns:p14="http://schemas.microsoft.com/office/powerpoint/2010/main" val="1674504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D05AF9-DDEA-4C9D-9142-C220925B75E9}" type="datetimeFigureOut">
              <a:rPr lang="en-US" smtClean="0"/>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09D82-3E8C-4BED-B481-7663CBFFD128}" type="slidenum">
              <a:rPr lang="en-US" smtClean="0"/>
              <a:t>‹#›</a:t>
            </a:fld>
            <a:endParaRPr lang="en-US"/>
          </a:p>
        </p:txBody>
      </p:sp>
    </p:spTree>
    <p:extLst>
      <p:ext uri="{BB962C8B-B14F-4D97-AF65-F5344CB8AC3E}">
        <p14:creationId xmlns:p14="http://schemas.microsoft.com/office/powerpoint/2010/main" val="2253055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D05AF9-DDEA-4C9D-9142-C220925B75E9}" type="datetimeFigureOut">
              <a:rPr lang="en-US" smtClean="0"/>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09D82-3E8C-4BED-B481-7663CBFFD128}" type="slidenum">
              <a:rPr lang="en-US" smtClean="0"/>
              <a:t>‹#›</a:t>
            </a:fld>
            <a:endParaRPr lang="en-US"/>
          </a:p>
        </p:txBody>
      </p:sp>
    </p:spTree>
    <p:extLst>
      <p:ext uri="{BB962C8B-B14F-4D97-AF65-F5344CB8AC3E}">
        <p14:creationId xmlns:p14="http://schemas.microsoft.com/office/powerpoint/2010/main" val="2007911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D05AF9-DDEA-4C9D-9142-C220925B75E9}" type="datetimeFigureOut">
              <a:rPr lang="en-US" smtClean="0"/>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09D82-3E8C-4BED-B481-7663CBFFD128}" type="slidenum">
              <a:rPr lang="en-US" smtClean="0"/>
              <a:t>‹#›</a:t>
            </a:fld>
            <a:endParaRPr lang="en-US"/>
          </a:p>
        </p:txBody>
      </p:sp>
    </p:spTree>
    <p:extLst>
      <p:ext uri="{BB962C8B-B14F-4D97-AF65-F5344CB8AC3E}">
        <p14:creationId xmlns:p14="http://schemas.microsoft.com/office/powerpoint/2010/main" val="1895144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D05AF9-DDEA-4C9D-9142-C220925B75E9}" type="datetimeFigureOut">
              <a:rPr lang="en-US" smtClean="0"/>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09D82-3E8C-4BED-B481-7663CBFFD128}" type="slidenum">
              <a:rPr lang="en-US" smtClean="0"/>
              <a:t>‹#›</a:t>
            </a:fld>
            <a:endParaRPr lang="en-US"/>
          </a:p>
        </p:txBody>
      </p:sp>
    </p:spTree>
    <p:extLst>
      <p:ext uri="{BB962C8B-B14F-4D97-AF65-F5344CB8AC3E}">
        <p14:creationId xmlns:p14="http://schemas.microsoft.com/office/powerpoint/2010/main" val="49193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D05AF9-DDEA-4C9D-9142-C220925B75E9}" type="datetimeFigureOut">
              <a:rPr lang="en-US" smtClean="0"/>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09D82-3E8C-4BED-B481-7663CBFFD128}" type="slidenum">
              <a:rPr lang="en-US" smtClean="0"/>
              <a:t>‹#›</a:t>
            </a:fld>
            <a:endParaRPr lang="en-US"/>
          </a:p>
        </p:txBody>
      </p:sp>
    </p:spTree>
    <p:extLst>
      <p:ext uri="{BB962C8B-B14F-4D97-AF65-F5344CB8AC3E}">
        <p14:creationId xmlns:p14="http://schemas.microsoft.com/office/powerpoint/2010/main" val="3995051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D05AF9-DDEA-4C9D-9142-C220925B75E9}" type="datetimeFigureOut">
              <a:rPr lang="en-US" smtClean="0"/>
              <a:t>6/18/2019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509D82-3E8C-4BED-B481-7663CBFFD128}" type="slidenum">
              <a:rPr lang="en-US" smtClean="0"/>
              <a:t>‹#›</a:t>
            </a:fld>
            <a:endParaRPr lang="en-US"/>
          </a:p>
        </p:txBody>
      </p:sp>
    </p:spTree>
    <p:extLst>
      <p:ext uri="{BB962C8B-B14F-4D97-AF65-F5344CB8AC3E}">
        <p14:creationId xmlns:p14="http://schemas.microsoft.com/office/powerpoint/2010/main" val="181665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D05AF9-DDEA-4C9D-9142-C220925B75E9}" type="datetimeFigureOut">
              <a:rPr lang="en-US" smtClean="0"/>
              <a:t>6/18/2019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509D82-3E8C-4BED-B481-7663CBFFD128}" type="slidenum">
              <a:rPr lang="en-US" smtClean="0"/>
              <a:t>‹#›</a:t>
            </a:fld>
            <a:endParaRPr lang="en-US"/>
          </a:p>
        </p:txBody>
      </p:sp>
    </p:spTree>
    <p:extLst>
      <p:ext uri="{BB962C8B-B14F-4D97-AF65-F5344CB8AC3E}">
        <p14:creationId xmlns:p14="http://schemas.microsoft.com/office/powerpoint/2010/main" val="679281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05AF9-DDEA-4C9D-9142-C220925B75E9}" type="datetimeFigureOut">
              <a:rPr lang="en-US" smtClean="0"/>
              <a:t>6/18/2019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509D82-3E8C-4BED-B481-7663CBFFD128}" type="slidenum">
              <a:rPr lang="en-US" smtClean="0"/>
              <a:t>‹#›</a:t>
            </a:fld>
            <a:endParaRPr lang="en-US"/>
          </a:p>
        </p:txBody>
      </p:sp>
    </p:spTree>
    <p:extLst>
      <p:ext uri="{BB962C8B-B14F-4D97-AF65-F5344CB8AC3E}">
        <p14:creationId xmlns:p14="http://schemas.microsoft.com/office/powerpoint/2010/main" val="3162950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D05AF9-DDEA-4C9D-9142-C220925B75E9}" type="datetimeFigureOut">
              <a:rPr lang="en-US" smtClean="0"/>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09D82-3E8C-4BED-B481-7663CBFFD128}" type="slidenum">
              <a:rPr lang="en-US" smtClean="0"/>
              <a:t>‹#›</a:t>
            </a:fld>
            <a:endParaRPr lang="en-US"/>
          </a:p>
        </p:txBody>
      </p:sp>
    </p:spTree>
    <p:extLst>
      <p:ext uri="{BB962C8B-B14F-4D97-AF65-F5344CB8AC3E}">
        <p14:creationId xmlns:p14="http://schemas.microsoft.com/office/powerpoint/2010/main" val="2912472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D05AF9-DDEA-4C9D-9142-C220925B75E9}" type="datetimeFigureOut">
              <a:rPr lang="en-US" smtClean="0"/>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09D82-3E8C-4BED-B481-7663CBFFD128}" type="slidenum">
              <a:rPr lang="en-US" smtClean="0"/>
              <a:t>‹#›</a:t>
            </a:fld>
            <a:endParaRPr lang="en-US"/>
          </a:p>
        </p:txBody>
      </p:sp>
    </p:spTree>
    <p:extLst>
      <p:ext uri="{BB962C8B-B14F-4D97-AF65-F5344CB8AC3E}">
        <p14:creationId xmlns:p14="http://schemas.microsoft.com/office/powerpoint/2010/main" val="117063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D05AF9-DDEA-4C9D-9142-C220925B75E9}" type="datetimeFigureOut">
              <a:rPr lang="en-US" smtClean="0"/>
              <a:t>6/18/2019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509D82-3E8C-4BED-B481-7663CBFFD128}" type="slidenum">
              <a:rPr lang="en-US" smtClean="0"/>
              <a:t>‹#›</a:t>
            </a:fld>
            <a:endParaRPr lang="en-US"/>
          </a:p>
        </p:txBody>
      </p:sp>
    </p:spTree>
    <p:extLst>
      <p:ext uri="{BB962C8B-B14F-4D97-AF65-F5344CB8AC3E}">
        <p14:creationId xmlns:p14="http://schemas.microsoft.com/office/powerpoint/2010/main" val="208414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526"/>
            <a:ext cx="10515600" cy="858254"/>
          </a:xfrm>
        </p:spPr>
        <p:txBody>
          <a:bodyPr>
            <a:normAutofit fontScale="90000"/>
          </a:bodyPr>
          <a:lstStyle/>
          <a:p>
            <a:r>
              <a:rPr lang="en-US" sz="2200" b="1" i="1" dirty="0" smtClean="0"/>
              <a:t>16.11.3 Alternative </a:t>
            </a:r>
            <a:r>
              <a:rPr lang="en-US" sz="2200" b="1" i="1" dirty="0"/>
              <a:t>Means of Satisfying ERCOT Creditworthiness Requirements</a:t>
            </a:r>
            <a:r>
              <a:rPr lang="en-US" b="1" i="1" dirty="0"/>
              <a:t/>
            </a:r>
            <a:br>
              <a:rPr lang="en-US" b="1" i="1" dirty="0"/>
            </a:br>
            <a:endParaRPr lang="en-US" dirty="0"/>
          </a:p>
        </p:txBody>
      </p:sp>
      <p:sp>
        <p:nvSpPr>
          <p:cNvPr id="3" name="Content Placeholder 2"/>
          <p:cNvSpPr>
            <a:spLocks noGrp="1"/>
          </p:cNvSpPr>
          <p:nvPr>
            <p:ph idx="1"/>
          </p:nvPr>
        </p:nvSpPr>
        <p:spPr>
          <a:xfrm>
            <a:off x="838200" y="1147011"/>
            <a:ext cx="10515600" cy="5029952"/>
          </a:xfrm>
        </p:spPr>
        <p:txBody>
          <a:bodyPr>
            <a:normAutofit/>
          </a:bodyPr>
          <a:lstStyle/>
          <a:p>
            <a:pPr marL="0" indent="0">
              <a:buNone/>
            </a:pPr>
            <a:r>
              <a:rPr lang="en-US" dirty="0"/>
              <a:t>(c</a:t>
            </a:r>
            <a:r>
              <a:rPr lang="en-US" dirty="0" smtClean="0"/>
              <a:t>) The </a:t>
            </a:r>
            <a:r>
              <a:rPr lang="en-US" dirty="0"/>
              <a:t>Counter-Party may give a surety bond naming ERCOT as the beneficiary.  </a:t>
            </a:r>
          </a:p>
          <a:p>
            <a:pPr marL="971550" lvl="1" indent="-514350">
              <a:buAutoNum type="romanLcParenBoth"/>
            </a:pPr>
            <a:r>
              <a:rPr lang="en-US" dirty="0" smtClean="0"/>
              <a:t>The </a:t>
            </a:r>
            <a:r>
              <a:rPr lang="en-US" dirty="0"/>
              <a:t>surety bond must be signed by a surety acceptable to ERCOT, in its sole discretion and must be in the form of ERCOT’s standard surety bond form approved by the ERCOT Board.  No modifications to the form are permitted</a:t>
            </a:r>
            <a:r>
              <a:rPr lang="en-US" dirty="0" smtClean="0"/>
              <a:t>.</a:t>
            </a:r>
          </a:p>
          <a:p>
            <a:pPr marL="457200" lvl="1" indent="0">
              <a:buNone/>
            </a:pPr>
            <a:endParaRPr lang="en-US" dirty="0"/>
          </a:p>
          <a:p>
            <a:pPr marL="971550" lvl="1" indent="-514350">
              <a:buAutoNum type="romanLcParenBoth" startAt="2"/>
            </a:pPr>
            <a:r>
              <a:rPr lang="en-US" dirty="0" smtClean="0"/>
              <a:t>The </a:t>
            </a:r>
            <a:r>
              <a:rPr lang="en-US" dirty="0"/>
              <a:t>surety bond must be issued by an insurance company with a </a:t>
            </a:r>
            <a:r>
              <a:rPr lang="en-US" dirty="0" smtClean="0"/>
              <a:t>minimum</a:t>
            </a:r>
          </a:p>
          <a:p>
            <a:pPr marL="457200" lvl="1" indent="0">
              <a:buNone/>
            </a:pPr>
            <a:r>
              <a:rPr lang="en-US" dirty="0" smtClean="0"/>
              <a:t>        rating </a:t>
            </a:r>
            <a:r>
              <a:rPr lang="en-US" dirty="0"/>
              <a:t>of A- with S&amp;P or Fitch or A3 with Moody’s</a:t>
            </a:r>
            <a:r>
              <a:rPr lang="en-US" dirty="0" smtClean="0"/>
              <a:t>.</a:t>
            </a:r>
          </a:p>
          <a:p>
            <a:pPr marL="457200" lvl="1" indent="0">
              <a:buNone/>
            </a:pPr>
            <a:endParaRPr lang="en-US" dirty="0"/>
          </a:p>
          <a:p>
            <a:pPr marL="971550" lvl="1" indent="-514350">
              <a:buAutoNum type="romanLcParenBoth" startAt="3"/>
            </a:pPr>
            <a:r>
              <a:rPr lang="en-US" dirty="0" smtClean="0"/>
              <a:t>Surety </a:t>
            </a:r>
            <a:r>
              <a:rPr lang="en-US" dirty="0"/>
              <a:t>bonds are subject to a limit of $10 million per Counter-Party per </a:t>
            </a:r>
            <a:endParaRPr lang="en-US" dirty="0" smtClean="0"/>
          </a:p>
          <a:p>
            <a:pPr marL="457200" lvl="1" indent="0">
              <a:buNone/>
            </a:pPr>
            <a:r>
              <a:rPr lang="en-US" dirty="0"/>
              <a:t> </a:t>
            </a:r>
            <a:r>
              <a:rPr lang="en-US" dirty="0" smtClean="0"/>
              <a:t>       insurer </a:t>
            </a:r>
            <a:r>
              <a:rPr lang="en-US" dirty="0"/>
              <a:t>and an overall limit of $100 million per insurer for all ERCOT </a:t>
            </a:r>
            <a:endParaRPr lang="en-US" dirty="0" smtClean="0"/>
          </a:p>
          <a:p>
            <a:pPr marL="457200" lvl="1" indent="0">
              <a:buNone/>
            </a:pPr>
            <a:r>
              <a:rPr lang="en-US" dirty="0"/>
              <a:t> </a:t>
            </a:r>
            <a:r>
              <a:rPr lang="en-US" dirty="0" smtClean="0"/>
              <a:t>       Counter-Parties</a:t>
            </a:r>
            <a:r>
              <a:rPr lang="en-US" dirty="0"/>
              <a:t>.</a:t>
            </a:r>
          </a:p>
          <a:p>
            <a:endParaRPr lang="en-US" dirty="0"/>
          </a:p>
        </p:txBody>
      </p:sp>
    </p:spTree>
    <p:extLst>
      <p:ext uri="{BB962C8B-B14F-4D97-AF65-F5344CB8AC3E}">
        <p14:creationId xmlns:p14="http://schemas.microsoft.com/office/powerpoint/2010/main" val="3934747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125</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16.11.3 Alternative Means of Satisfying ERCOT Creditworthiness Requirements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16.11.3 Alternative Means of Satisfying ERCOT Creditworthiness Requirements </dc:title>
  <dc:creator>Spells, Vanessa</dc:creator>
  <cp:lastModifiedBy>Spells, Vanessa</cp:lastModifiedBy>
  <cp:revision>1</cp:revision>
  <dcterms:created xsi:type="dcterms:W3CDTF">2019-06-18T14:55:15Z</dcterms:created>
  <dcterms:modified xsi:type="dcterms:W3CDTF">2019-06-18T14:58:34Z</dcterms:modified>
</cp:coreProperties>
</file>