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257" r:id="rId8"/>
    <p:sldId id="341" r:id="rId9"/>
    <p:sldId id="342" r:id="rId10"/>
    <p:sldId id="343" r:id="rId11"/>
    <p:sldId id="344" r:id="rId12"/>
    <p:sldId id="345" r:id="rId13"/>
    <p:sldId id="346" r:id="rId14"/>
    <p:sldId id="348" r:id="rId15"/>
    <p:sldId id="347" r:id="rId16"/>
    <p:sldId id="351" r:id="rId17"/>
    <p:sldId id="349" r:id="rId18"/>
    <p:sldId id="350" r:id="rId19"/>
    <p:sldId id="352" r:id="rId20"/>
    <p:sldId id="353" r:id="rId21"/>
    <p:sldId id="354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67" autoAdjust="0"/>
  </p:normalViewPr>
  <p:slideViewPr>
    <p:cSldViewPr showGuides="1">
      <p:cViewPr varScale="1">
        <p:scale>
          <a:sx n="90" d="100"/>
          <a:sy n="90" d="100"/>
        </p:scale>
        <p:origin x="40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550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231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045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113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97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09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753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321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313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51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6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2400" b="1" dirty="0" smtClean="0"/>
              <a:t>CDR Reporting Practices /</a:t>
            </a:r>
          </a:p>
          <a:p>
            <a:pPr algn="ctr">
              <a:spcBef>
                <a:spcPct val="0"/>
              </a:spcBef>
            </a:pPr>
            <a:r>
              <a:rPr lang="en-US" altLang="en-US" sz="2400" b="1" dirty="0" smtClean="0"/>
              <a:t>May CDR-SARA Review /</a:t>
            </a:r>
          </a:p>
          <a:p>
            <a:pPr algn="ctr">
              <a:spcBef>
                <a:spcPct val="0"/>
              </a:spcBef>
            </a:pPr>
            <a:r>
              <a:rPr lang="en-US" altLang="en-US" sz="2400" b="1" dirty="0" smtClean="0"/>
              <a:t>Commission Order to Amend Electric Substantive Rule §25.505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Manager, Resource Adequacy</a:t>
            </a:r>
          </a:p>
          <a:p>
            <a:endParaRPr lang="en-US" dirty="0"/>
          </a:p>
          <a:p>
            <a:r>
              <a:rPr lang="en-US" dirty="0" smtClean="0"/>
              <a:t>June </a:t>
            </a:r>
            <a:r>
              <a:rPr lang="en-US" dirty="0" smtClean="0"/>
              <a:t>14</a:t>
            </a:r>
            <a:r>
              <a:rPr lang="en-US" dirty="0" smtClean="0"/>
              <a:t>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Reserve Margin Change, Prelim vs final SARA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73" y="1524000"/>
            <a:ext cx="8113854" cy="436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32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2019 Summer Planning Reserve Margin Calculation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990600" y="3416874"/>
                <a:ext cx="6934200" cy="7561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𝐏𝐑𝐌</m:t>
                    </m:r>
                    <m:r>
                      <a:rPr lang="en-US" sz="2800" b="1" i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𝟕𝟖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𝟗𝟐𝟗</m:t>
                        </m:r>
                        <m:r>
                          <a:rPr lang="en-US" sz="2800" b="1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𝟕𝟒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𝟖𝟓𝟑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𝟏𝟖𝟎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800" b="1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𝟕𝟒</m:t>
                        </m:r>
                        <m:r>
                          <a:rPr lang="en-US" sz="2800" b="1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𝟖𝟓𝟑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1" i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𝟏𝟖𝟎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chemeClr val="tx2"/>
                    </a:solidFill>
                  </a:rPr>
                  <a:t> </a:t>
                </a:r>
                <a:r>
                  <a:rPr lang="en-US" sz="2800" b="1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x </a:t>
                </a:r>
                <a:r>
                  <a:rPr lang="en-US" sz="2800" b="1" dirty="0" smtClean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100  = 8.6%</a:t>
                </a:r>
                <a:endParaRPr lang="en-US" sz="2800" b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416874"/>
                <a:ext cx="6934200" cy="756104"/>
              </a:xfrm>
              <a:prstGeom prst="rect">
                <a:avLst/>
              </a:prstGeom>
              <a:blipFill rotWithShape="0">
                <a:blip r:embed="rId3"/>
                <a:stretch>
                  <a:fillRect b="-4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6"/>
          <p:cNvSpPr txBox="1">
            <a:spLocks/>
          </p:cNvSpPr>
          <p:nvPr/>
        </p:nvSpPr>
        <p:spPr>
          <a:xfrm>
            <a:off x="354724" y="1325874"/>
            <a:ext cx="8534400" cy="15271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Inputs:</a:t>
            </a:r>
          </a:p>
          <a:p>
            <a:pPr lvl="1"/>
            <a:r>
              <a:rPr lang="en-US" sz="1800" dirty="0" smtClean="0"/>
              <a:t>Total Resources (SARA)………………………………...........78,929 MW</a:t>
            </a:r>
          </a:p>
          <a:p>
            <a:pPr lvl="1"/>
            <a:r>
              <a:rPr lang="en-US" sz="1800" dirty="0" smtClean="0"/>
              <a:t>Peak Demand (SARA)…………………………………….......74,853 MW</a:t>
            </a:r>
          </a:p>
          <a:p>
            <a:pPr lvl="1"/>
            <a:r>
              <a:rPr lang="en-US" sz="1800" dirty="0" smtClean="0"/>
              <a:t>Voluntary Load Reduction Resources (Dec. 2018 CDR)……2,180 MW</a:t>
            </a:r>
          </a:p>
        </p:txBody>
      </p:sp>
    </p:spTree>
    <p:extLst>
      <p:ext uri="{BB962C8B-B14F-4D97-AF65-F5344CB8AC3E}">
        <p14:creationId xmlns:p14="http://schemas.microsoft.com/office/powerpoint/2010/main" val="279244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/>
              <a:t>Commission Order to Amend Electric Substantive Rule §25.505</a:t>
            </a:r>
          </a:p>
        </p:txBody>
      </p:sp>
    </p:spTree>
    <p:extLst>
      <p:ext uri="{BB962C8B-B14F-4D97-AF65-F5344CB8AC3E}">
        <p14:creationId xmlns:p14="http://schemas.microsoft.com/office/powerpoint/2010/main" val="3326512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Medium-term PASA Requirement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179023"/>
            <a:ext cx="6934200" cy="295002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940973"/>
            <a:ext cx="8534400" cy="1192627"/>
          </a:xfrm>
        </p:spPr>
        <p:txBody>
          <a:bodyPr/>
          <a:lstStyle/>
          <a:p>
            <a:r>
              <a:rPr lang="en-US" altLang="en-US" sz="2400" dirty="0" smtClean="0"/>
              <a:t>Requirement for a medium-term projected assessment of system adequacy (PASA) has been removed from </a:t>
            </a:r>
            <a:r>
              <a:rPr lang="en-US" altLang="en-US" sz="2400" dirty="0"/>
              <a:t>Substantive Rule </a:t>
            </a:r>
            <a:r>
              <a:rPr lang="en-US" altLang="en-US" sz="2400" dirty="0" smtClean="0"/>
              <a:t>§25.505(d)(1)</a:t>
            </a:r>
          </a:p>
          <a:p>
            <a:pPr marL="0" indent="0"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14350" y="5174474"/>
            <a:ext cx="8191500" cy="122632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smtClean="0"/>
              <a:t>Requirements (A) and (D) addressed by posting the 36-Month Resource Capacity Report on MIS (Grid &gt; Forecasts &gt; Medium-Term System Adequacy)</a:t>
            </a:r>
          </a:p>
        </p:txBody>
      </p:sp>
    </p:spTree>
    <p:extLst>
      <p:ext uri="{BB962C8B-B14F-4D97-AF65-F5344CB8AC3E}">
        <p14:creationId xmlns:p14="http://schemas.microsoft.com/office/powerpoint/2010/main" val="192621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36-Month Resource Capacity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940973"/>
            <a:ext cx="8534400" cy="5155027"/>
          </a:xfrm>
        </p:spPr>
        <p:txBody>
          <a:bodyPr/>
          <a:lstStyle/>
          <a:p>
            <a:r>
              <a:rPr lang="en-US" altLang="en-US" sz="2400" dirty="0" smtClean="0"/>
              <a:t>Weekly resource forecasts are composed of the following:</a:t>
            </a:r>
          </a:p>
          <a:p>
            <a:pPr lvl="1"/>
            <a:r>
              <a:rPr lang="en-US" altLang="en-US" sz="2000" dirty="0" smtClean="0"/>
              <a:t>Seasonal sustainable ratings for operational units and those planned resources that meet CDR eligibility criteria, and are expected to be in service on or before the relevant forecasted peak day</a:t>
            </a:r>
          </a:p>
          <a:p>
            <a:pPr lvl="2"/>
            <a:r>
              <a:rPr lang="en-US" altLang="en-US" sz="1800" dirty="0" smtClean="0"/>
              <a:t>Solar and wind resource capacities adjusted </a:t>
            </a:r>
            <a:r>
              <a:rPr lang="en-US" altLang="en-US" sz="1800" dirty="0"/>
              <a:t>with peak average capacity contribution </a:t>
            </a:r>
            <a:r>
              <a:rPr lang="en-US" altLang="en-US" sz="1800" dirty="0" smtClean="0"/>
              <a:t>percentages</a:t>
            </a:r>
          </a:p>
          <a:p>
            <a:pPr lvl="2"/>
            <a:r>
              <a:rPr lang="en-US" altLang="en-US" sz="1800" dirty="0" smtClean="0"/>
              <a:t>Resources reported by Houston, North, South, West and total ERCOT forecast zones</a:t>
            </a:r>
          </a:p>
          <a:p>
            <a:pPr lvl="1"/>
            <a:r>
              <a:rPr lang="en-US" altLang="en-US" sz="2000" dirty="0" smtClean="0"/>
              <a:t>Maintenance and planned outages/derates from the Outage Scheduler that fall on the relevant forecasted peak day</a:t>
            </a:r>
          </a:p>
          <a:p>
            <a:pPr lvl="1"/>
            <a:r>
              <a:rPr lang="en-US" altLang="en-US" sz="2000" smtClean="0"/>
              <a:t>Forecasted Load </a:t>
            </a:r>
            <a:r>
              <a:rPr lang="en-US" altLang="en-US" sz="2000" dirty="0" smtClean="0"/>
              <a:t>Resources providing Responsive Reserves from the latest CDR</a:t>
            </a:r>
            <a:endParaRPr lang="en-US" altLang="en-US" sz="2000" dirty="0"/>
          </a:p>
          <a:p>
            <a:r>
              <a:rPr lang="en-US" altLang="en-US" sz="2400" dirty="0" smtClean="0"/>
              <a:t>Weekly peak load forecasts based on latest official Long-Term Load Forecast</a:t>
            </a:r>
          </a:p>
        </p:txBody>
      </p:sp>
    </p:spTree>
    <p:extLst>
      <p:ext uri="{BB962C8B-B14F-4D97-AF65-F5344CB8AC3E}">
        <p14:creationId xmlns:p14="http://schemas.microsoft.com/office/powerpoint/2010/main" val="212335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36-Month Resource Capacity Report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940973"/>
            <a:ext cx="8534400" cy="5383627"/>
          </a:xfrm>
        </p:spPr>
        <p:txBody>
          <a:bodyPr/>
          <a:lstStyle/>
          <a:p>
            <a:r>
              <a:rPr lang="en-US" altLang="en-US" sz="2400" dirty="0" smtClean="0"/>
              <a:t>ERCOT is questioning the value of this Report to the Market, and is proposing to eliminate it via an NPRR</a:t>
            </a:r>
          </a:p>
          <a:p>
            <a:pPr marL="0" indent="0">
              <a:buNone/>
            </a:pPr>
            <a:endParaRPr lang="en-US" altLang="en-US" sz="2400" dirty="0" smtClean="0"/>
          </a:p>
          <a:p>
            <a:r>
              <a:rPr lang="en-US" altLang="en-US" sz="2400" dirty="0" smtClean="0"/>
              <a:t>In lieu of this report, ERCOT would work with Market Participants to identify and provide more useful alternative data</a:t>
            </a:r>
          </a:p>
          <a:p>
            <a:pPr lvl="1"/>
            <a:r>
              <a:rPr lang="en-US" altLang="en-US" sz="2200" dirty="0"/>
              <a:t>Reach out to parties that regularly download the </a:t>
            </a:r>
            <a:r>
              <a:rPr lang="en-US" altLang="en-US" sz="2200" dirty="0" smtClean="0"/>
              <a:t>report </a:t>
            </a:r>
            <a:r>
              <a:rPr lang="en-US" altLang="en-US" sz="2200" dirty="0"/>
              <a:t>to understand what </a:t>
            </a:r>
            <a:r>
              <a:rPr lang="en-US" altLang="en-US" sz="2200" dirty="0" smtClean="0"/>
              <a:t>they use it for, and what aspects </a:t>
            </a:r>
            <a:r>
              <a:rPr lang="en-US" altLang="en-US" sz="2200" dirty="0"/>
              <a:t>of it are </a:t>
            </a:r>
            <a:r>
              <a:rPr lang="en-US" altLang="en-US" sz="2200" dirty="0" smtClean="0"/>
              <a:t>most important</a:t>
            </a:r>
            <a:endParaRPr lang="en-US" altLang="en-US" sz="2200" dirty="0"/>
          </a:p>
          <a:p>
            <a:endParaRPr lang="en-US" altLang="en-US" sz="2400" dirty="0" smtClean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9902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Other </a:t>
            </a:r>
            <a:r>
              <a:rPr lang="en-US" altLang="en-US" dirty="0"/>
              <a:t>§25.505 </a:t>
            </a:r>
            <a:r>
              <a:rPr lang="en-US" altLang="en-US" dirty="0" smtClean="0"/>
              <a:t>impacts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940973"/>
            <a:ext cx="8534400" cy="5383627"/>
          </a:xfrm>
        </p:spPr>
        <p:txBody>
          <a:bodyPr/>
          <a:lstStyle/>
          <a:p>
            <a:r>
              <a:rPr lang="en-US" altLang="en-US" sz="2400" dirty="0" smtClean="0"/>
              <a:t>ERCOT is determining the disposition of the other medium-term PASA reports; options for a report include:</a:t>
            </a:r>
          </a:p>
          <a:p>
            <a:pPr lvl="1"/>
            <a:r>
              <a:rPr lang="en-US" altLang="en-US" sz="2000" dirty="0" smtClean="0"/>
              <a:t>Move it to another suitable webpage</a:t>
            </a:r>
          </a:p>
          <a:p>
            <a:pPr lvl="1"/>
            <a:r>
              <a:rPr lang="en-US" altLang="en-US" sz="2000" dirty="0" smtClean="0"/>
              <a:t>Discontinue it if redundant with respect to other reports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 smtClean="0"/>
              <a:t>ERCOT’s Legal Department is taking the lead in developing an NPRR that </a:t>
            </a:r>
            <a:r>
              <a:rPr lang="en-US" altLang="en-US" sz="2400" dirty="0"/>
              <a:t>addresses </a:t>
            </a:r>
            <a:r>
              <a:rPr lang="en-US" altLang="en-US" sz="2400" dirty="0" smtClean="0"/>
              <a:t>all Rule §25.505 amendments</a:t>
            </a:r>
            <a:endParaRPr lang="en-US" altLang="en-US" sz="2400" dirty="0"/>
          </a:p>
          <a:p>
            <a:endParaRPr lang="en-US" altLang="en-US" sz="2400" dirty="0" smtClean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3287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dirty="0" smtClean="0"/>
              <a:t>Discussion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57936"/>
            <a:ext cx="8534400" cy="4800600"/>
          </a:xfrm>
        </p:spPr>
        <p:txBody>
          <a:bodyPr/>
          <a:lstStyle/>
          <a:p>
            <a:r>
              <a:rPr lang="en-US" altLang="en-US" sz="2400" dirty="0" smtClean="0"/>
              <a:t>Current CDR Reporting Practices</a:t>
            </a:r>
          </a:p>
          <a:p>
            <a:pPr lvl="1"/>
            <a:r>
              <a:rPr lang="en-US" altLang="en-US" sz="2000" dirty="0" smtClean="0"/>
              <a:t>Handling of units unavailable due to extended outages/derates</a:t>
            </a:r>
          </a:p>
          <a:p>
            <a:pPr lvl="1"/>
            <a:r>
              <a:rPr lang="en-US" altLang="en-US" sz="2000" dirty="0" smtClean="0"/>
              <a:t>Repower/upgrade projects</a:t>
            </a:r>
          </a:p>
          <a:p>
            <a:pPr lvl="1"/>
            <a:r>
              <a:rPr lang="en-US" altLang="en-US" sz="2000" dirty="0" smtClean="0"/>
              <a:t>Renewable Distributed Generation units</a:t>
            </a:r>
          </a:p>
          <a:p>
            <a:pPr marL="457200" lvl="1" indent="0">
              <a:buNone/>
            </a:pPr>
            <a:endParaRPr lang="en-US" altLang="en-US" sz="2000" dirty="0" smtClean="0"/>
          </a:p>
          <a:p>
            <a:r>
              <a:rPr lang="en-US" altLang="en-US" sz="2400" dirty="0"/>
              <a:t>May </a:t>
            </a:r>
            <a:r>
              <a:rPr lang="en-US" altLang="en-US" sz="2400" dirty="0" smtClean="0"/>
              <a:t>2019 CDR/SARA Review</a:t>
            </a:r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sz="2400" dirty="0" smtClean="0"/>
              <a:t>How to handle public </a:t>
            </a:r>
            <a:r>
              <a:rPr lang="en-US" altLang="en-US" sz="2400" dirty="0"/>
              <a:t>announcements of planned unit retirements</a:t>
            </a:r>
          </a:p>
          <a:p>
            <a:endParaRPr lang="en-US" altLang="en-US" sz="2400" dirty="0" smtClean="0"/>
          </a:p>
          <a:p>
            <a:r>
              <a:rPr lang="en-US" altLang="en-US" sz="2400" dirty="0"/>
              <a:t>Commission Order to Amend Electric Substantive Rule §25.505</a:t>
            </a:r>
          </a:p>
          <a:p>
            <a:endParaRPr lang="en-US" alt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/>
              <a:t>Current CDR Reporting Practices</a:t>
            </a:r>
          </a:p>
        </p:txBody>
      </p:sp>
    </p:spTree>
    <p:extLst>
      <p:ext uri="{BB962C8B-B14F-4D97-AF65-F5344CB8AC3E}">
        <p14:creationId xmlns:p14="http://schemas.microsoft.com/office/powerpoint/2010/main" val="140173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Extended Outages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40973"/>
            <a:ext cx="8534400" cy="1573627"/>
          </a:xfrm>
        </p:spPr>
        <p:txBody>
          <a:bodyPr/>
          <a:lstStyle/>
          <a:p>
            <a:r>
              <a:rPr lang="en-US" altLang="en-US" sz="2400" dirty="0" smtClean="0"/>
              <a:t>Extended outages/derates</a:t>
            </a:r>
          </a:p>
          <a:p>
            <a:pPr lvl="1"/>
            <a:r>
              <a:rPr lang="en-US" altLang="en-US" sz="2000" dirty="0" smtClean="0"/>
              <a:t>Affects units for which a Notification of Suspension of Operations (NSO) has been submitted indicating an extended Forced Outage greater than 180 days; per Protocols, NSO not posted on MIS</a:t>
            </a:r>
            <a:endParaRPr lang="en-US" altLang="en-US" sz="2000" dirty="0"/>
          </a:p>
          <a:p>
            <a:pPr marL="400050" lvl="1" indent="0">
              <a:buNone/>
            </a:pPr>
            <a:endParaRPr lang="en-US" altLang="en-US" sz="2000" dirty="0" smtClean="0"/>
          </a:p>
          <a:p>
            <a:endParaRPr lang="en-US" alt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834" y="2496253"/>
            <a:ext cx="5261166" cy="390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28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Extended Outages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87808"/>
            <a:ext cx="8534400" cy="2335627"/>
          </a:xfrm>
        </p:spPr>
        <p:txBody>
          <a:bodyPr/>
          <a:lstStyle/>
          <a:p>
            <a:r>
              <a:rPr lang="en-US" altLang="en-US" sz="2400" dirty="0" smtClean="0"/>
              <a:t>Outaged units are </a:t>
            </a:r>
            <a:r>
              <a:rPr lang="en-US" altLang="en-US" sz="2400" u="sng" dirty="0" smtClean="0"/>
              <a:t>not</a:t>
            </a:r>
            <a:r>
              <a:rPr lang="en-US" altLang="en-US" sz="2400" dirty="0" smtClean="0"/>
              <a:t> removed from the applicable Operational Resource section of the Capacities tabs</a:t>
            </a:r>
          </a:p>
          <a:p>
            <a:r>
              <a:rPr lang="en-US" sz="2400" dirty="0" smtClean="0"/>
              <a:t>The line item, </a:t>
            </a:r>
            <a:r>
              <a:rPr lang="en-US" sz="2400" i="1" dirty="0" smtClean="0"/>
              <a:t>Operational </a:t>
            </a:r>
            <a:r>
              <a:rPr lang="en-US" sz="2400" i="1" dirty="0"/>
              <a:t>Capacity Unavailable due to Extended Outage or </a:t>
            </a:r>
            <a:r>
              <a:rPr lang="en-US" sz="2400" i="1" dirty="0" smtClean="0"/>
              <a:t>Derate</a:t>
            </a:r>
            <a:r>
              <a:rPr lang="en-US" sz="2400" dirty="0" smtClean="0"/>
              <a:t>, is intended to “reverse” the capacity amounts reported in the Operational Resource sections; Gregory Power Partners example:</a:t>
            </a:r>
            <a:endParaRPr lang="en-US" altLang="en-US" sz="2400" dirty="0"/>
          </a:p>
          <a:p>
            <a:endParaRPr lang="en-US" altLang="en-US" sz="2400" dirty="0"/>
          </a:p>
          <a:p>
            <a:pPr marL="0" indent="0">
              <a:buNone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60" y="3344633"/>
            <a:ext cx="8061252" cy="99837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860" y="4568974"/>
            <a:ext cx="8061252" cy="539309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297712" y="5372797"/>
            <a:ext cx="8534400" cy="7887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smtClean="0"/>
              <a:t>Due to possible commercial sensitivity, individual unit names not identified in Extended Outage line item</a:t>
            </a:r>
          </a:p>
        </p:txBody>
      </p:sp>
    </p:spTree>
    <p:extLst>
      <p:ext uri="{BB962C8B-B14F-4D97-AF65-F5344CB8AC3E}">
        <p14:creationId xmlns:p14="http://schemas.microsoft.com/office/powerpoint/2010/main" val="104509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Repower/Upgrade Projects - Thermal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40973"/>
            <a:ext cx="8534400" cy="2716627"/>
          </a:xfrm>
        </p:spPr>
        <p:txBody>
          <a:bodyPr/>
          <a:lstStyle/>
          <a:p>
            <a:r>
              <a:rPr lang="en-US" altLang="en-US" sz="2200" dirty="0"/>
              <a:t>CDR eligibility criteria don’t </a:t>
            </a:r>
            <a:r>
              <a:rPr lang="en-US" altLang="en-US" sz="2200" dirty="0" smtClean="0"/>
              <a:t>apply to upgrade projects (power augmentation, performance improvement packages, etc.)</a:t>
            </a:r>
          </a:p>
          <a:p>
            <a:r>
              <a:rPr lang="en-US" altLang="en-US" sz="2200" dirty="0" smtClean="0"/>
              <a:t>Show up in the CDR when new RARF data is entered into the RARF_HUB database, and based on the expected in-service date</a:t>
            </a:r>
            <a:r>
              <a:rPr lang="en-US" altLang="en-US" sz="2200" dirty="0"/>
              <a:t>; </a:t>
            </a:r>
            <a:r>
              <a:rPr lang="en-US" altLang="en-US" sz="2200" dirty="0" smtClean="0"/>
              <a:t>not </a:t>
            </a:r>
            <a:r>
              <a:rPr lang="en-US" altLang="en-US" sz="2200" dirty="0"/>
              <a:t>classified as </a:t>
            </a:r>
            <a:r>
              <a:rPr lang="en-US" altLang="en-US" sz="2200" dirty="0" smtClean="0"/>
              <a:t>CDR planned resources</a:t>
            </a:r>
            <a:endParaRPr lang="en-US" altLang="en-US" sz="2200" dirty="0"/>
          </a:p>
          <a:p>
            <a:r>
              <a:rPr lang="en-US" altLang="en-US" sz="2200" dirty="0" smtClean="0"/>
              <a:t>Operational resource line items reflect the updated installed capacities, and INR numbers reported if GINR studies required</a:t>
            </a:r>
            <a:endParaRPr lang="en-US" altLang="en-US" sz="2200" dirty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607" y="3657600"/>
            <a:ext cx="7418986" cy="241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32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Repower/Upgrade Projects - Wind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77175"/>
            <a:ext cx="8534400" cy="5371225"/>
          </a:xfrm>
        </p:spPr>
        <p:txBody>
          <a:bodyPr/>
          <a:lstStyle/>
          <a:p>
            <a:r>
              <a:rPr lang="en-US" altLang="en-US" sz="2200" dirty="0" smtClean="0"/>
              <a:t>Wind repowering (replacing wind turbines or major turbine components such as blades and nacelles) is a new trend</a:t>
            </a:r>
          </a:p>
          <a:p>
            <a:pPr lvl="1"/>
            <a:r>
              <a:rPr lang="en-US" altLang="en-US" sz="2000" dirty="0" smtClean="0"/>
              <a:t>Currently </a:t>
            </a:r>
            <a:r>
              <a:rPr lang="en-US" altLang="en-US" sz="2000" dirty="0"/>
              <a:t>27 wind repower projects under study; 15 involve no </a:t>
            </a:r>
            <a:r>
              <a:rPr lang="en-US" altLang="en-US" sz="2000" dirty="0" smtClean="0"/>
              <a:t>capacity change</a:t>
            </a:r>
          </a:p>
          <a:p>
            <a:pPr lvl="1"/>
            <a:r>
              <a:rPr lang="en-US" altLang="en-US" sz="2000" dirty="0" smtClean="0"/>
              <a:t>Net </a:t>
            </a:r>
            <a:r>
              <a:rPr lang="en-US" altLang="en-US" sz="2000" dirty="0"/>
              <a:t>increase to installed capacity is 85 MW, and the net change to the summer capacity contribution is 13 </a:t>
            </a:r>
            <a:r>
              <a:rPr lang="en-US" altLang="en-US" sz="2000" dirty="0" smtClean="0"/>
              <a:t>MW; three projects resulting in capacity derates (aggregate -47 MW)</a:t>
            </a:r>
            <a:endParaRPr lang="en-US" altLang="en-US" sz="2000" dirty="0"/>
          </a:p>
          <a:p>
            <a:pPr lvl="1"/>
            <a:r>
              <a:rPr lang="en-US" altLang="en-US" sz="2000" dirty="0" smtClean="0"/>
              <a:t>Most projects are designed to increase wind output efficiency at lower wind speeds and extend lifespan rather than increase maximum capacity</a:t>
            </a:r>
          </a:p>
          <a:p>
            <a:r>
              <a:rPr lang="en-US" altLang="en-US" sz="2200" dirty="0" smtClean="0"/>
              <a:t>For CDR reporting, ERCOT currently uses a 10-megawatt “net change” installed capacity threshold for including the new project capacity</a:t>
            </a:r>
          </a:p>
          <a:p>
            <a:pPr lvl="1"/>
            <a:r>
              <a:rPr lang="en-US" altLang="en-US" sz="2000" dirty="0" smtClean="0"/>
              <a:t>As with thermal resource upgrade projects, capacity </a:t>
            </a:r>
            <a:r>
              <a:rPr lang="en-US" altLang="en-US" sz="2000" dirty="0"/>
              <a:t>changes </a:t>
            </a:r>
            <a:r>
              <a:rPr lang="en-US" altLang="en-US" sz="2000" dirty="0" smtClean="0"/>
              <a:t>are reflected </a:t>
            </a:r>
            <a:r>
              <a:rPr lang="en-US" altLang="en-US" sz="2000" dirty="0"/>
              <a:t>in the </a:t>
            </a:r>
            <a:r>
              <a:rPr lang="en-US" altLang="en-US" sz="2000" dirty="0" smtClean="0"/>
              <a:t>Operational </a:t>
            </a:r>
            <a:r>
              <a:rPr lang="en-US" altLang="en-US" sz="2000" dirty="0"/>
              <a:t>resource line items, and INR </a:t>
            </a:r>
            <a:r>
              <a:rPr lang="en-US" altLang="en-US" sz="2000" dirty="0" smtClean="0"/>
              <a:t>numbers included to identify the upgrade projects</a:t>
            </a:r>
            <a:endParaRPr lang="en-US" altLang="en-US" sz="2000" dirty="0"/>
          </a:p>
          <a:p>
            <a:pPr marL="0" indent="0"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47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3200" dirty="0" smtClean="0"/>
              <a:t>SARA/CDR Review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99515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Final Summer SARA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634" y="1143000"/>
            <a:ext cx="8453366" cy="329333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917" y="4448874"/>
            <a:ext cx="6248365" cy="169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53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33784</TotalTime>
  <Words>783</Words>
  <Application>Microsoft Office PowerPoint</Application>
  <PresentationFormat>On-screen Show (4:3)</PresentationFormat>
  <Paragraphs>99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Wingdings</vt:lpstr>
      <vt:lpstr>1_Custom Design</vt:lpstr>
      <vt:lpstr>Office Theme</vt:lpstr>
      <vt:lpstr>Custom Design</vt:lpstr>
      <vt:lpstr>PowerPoint Presentation</vt:lpstr>
      <vt:lpstr>Discussion Items</vt:lpstr>
      <vt:lpstr>Current CDR Reporting Practices</vt:lpstr>
      <vt:lpstr>Extended Outages</vt:lpstr>
      <vt:lpstr>Extended Outages</vt:lpstr>
      <vt:lpstr>Repower/Upgrade Projects - Thermal</vt:lpstr>
      <vt:lpstr>Repower/Upgrade Projects - Wind</vt:lpstr>
      <vt:lpstr>SARA/CDR Review</vt:lpstr>
      <vt:lpstr>Final Summer SARA</vt:lpstr>
      <vt:lpstr>Reserve Margin Change, Prelim vs final SARA</vt:lpstr>
      <vt:lpstr>2019 Summer Planning Reserve Margin Calculation</vt:lpstr>
      <vt:lpstr>Commission Order to Amend Electric Substantive Rule §25.505</vt:lpstr>
      <vt:lpstr>Medium-term PASA Requirement</vt:lpstr>
      <vt:lpstr>36-Month Resource Capacity Report</vt:lpstr>
      <vt:lpstr>36-Month Resource Capacity Report</vt:lpstr>
      <vt:lpstr>Other §25.505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383</cp:revision>
  <cp:lastPrinted>2016-11-14T19:26:45Z</cp:lastPrinted>
  <dcterms:created xsi:type="dcterms:W3CDTF">2016-01-21T15:20:31Z</dcterms:created>
  <dcterms:modified xsi:type="dcterms:W3CDTF">2019-06-13T21:42:43Z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