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Lst>
  <p:notesMasterIdLst>
    <p:notesMasterId r:id="rId21"/>
  </p:notesMasterIdLst>
  <p:handoutMasterIdLst>
    <p:handoutMasterId r:id="rId22"/>
  </p:handoutMasterIdLst>
  <p:sldIdLst>
    <p:sldId id="260" r:id="rId6"/>
    <p:sldId id="267" r:id="rId7"/>
    <p:sldId id="271" r:id="rId8"/>
    <p:sldId id="300" r:id="rId9"/>
    <p:sldId id="272" r:id="rId10"/>
    <p:sldId id="301" r:id="rId11"/>
    <p:sldId id="302" r:id="rId12"/>
    <p:sldId id="303" r:id="rId13"/>
    <p:sldId id="304" r:id="rId14"/>
    <p:sldId id="305" r:id="rId15"/>
    <p:sldId id="306" r:id="rId16"/>
    <p:sldId id="307" r:id="rId17"/>
    <p:sldId id="308" r:id="rId18"/>
    <p:sldId id="290" r:id="rId19"/>
    <p:sldId id="299" r:id="rId20"/>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D6B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howGuides="1">
      <p:cViewPr varScale="1">
        <p:scale>
          <a:sx n="111" d="100"/>
          <a:sy n="111" d="100"/>
        </p:scale>
        <p:origin x="1536" y="114"/>
      </p:cViewPr>
      <p:guideLst>
        <p:guide orient="horz" pos="2160"/>
        <p:guide pos="2880"/>
      </p:guideLst>
    </p:cSldViewPr>
  </p:slideViewPr>
  <p:notesTextViewPr>
    <p:cViewPr>
      <p:scale>
        <a:sx n="3" d="2"/>
        <a:sy n="3" d="2"/>
      </p:scale>
      <p:origin x="0" y="0"/>
    </p:cViewPr>
  </p:notesText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6/13/2019</a:t>
            </a:fld>
            <a:endParaRPr lang="en-US" dirty="0"/>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dirty="0"/>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6/13/2019</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dirty="0"/>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2</a:t>
            </a:fld>
            <a:endParaRPr lang="en-US" dirty="0"/>
          </a:p>
        </p:txBody>
      </p:sp>
    </p:spTree>
    <p:extLst>
      <p:ext uri="{BB962C8B-B14F-4D97-AF65-F5344CB8AC3E}">
        <p14:creationId xmlns:p14="http://schemas.microsoft.com/office/powerpoint/2010/main" val="28893434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lvl1pPr>
              <a:defRPr>
                <a:solidFill>
                  <a:schemeClr val="tx2"/>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5" name="Footer Placeholder 4"/>
          <p:cNvSpPr>
            <a:spLocks noGrp="1"/>
          </p:cNvSpPr>
          <p:nvPr>
            <p:ph type="ftr" sz="quarter" idx="11"/>
          </p:nvPr>
        </p:nvSpPr>
        <p:spPr/>
        <p:txBody>
          <a:bodyPr/>
          <a:lstStyle/>
          <a:p>
            <a:r>
              <a:rPr lang="en-US" dirty="0" smtClean="0"/>
              <a:t>Footer text goes here.</a:t>
            </a:r>
            <a:endParaRPr lang="en-US" dirty="0"/>
          </a:p>
        </p:txBody>
      </p:sp>
      <p:sp>
        <p:nvSpPr>
          <p:cNvPr id="7"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157445715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04800" y="990600"/>
            <a:ext cx="8534400" cy="5052221"/>
          </a:xfrm>
          <a:prstGeom prst="rect">
            <a:avLst/>
          </a:prstGeom>
        </p:spPr>
        <p:txBody>
          <a:bodyPr/>
          <a:lstStyle>
            <a:lvl1pPr>
              <a:defRPr sz="2600">
                <a:solidFill>
                  <a:schemeClr val="tx2"/>
                </a:solidFill>
              </a:defRPr>
            </a:lvl1pPr>
            <a:lvl2pPr>
              <a:defRPr sz="2400">
                <a:solidFill>
                  <a:schemeClr val="tx2"/>
                </a:solidFill>
              </a:defRPr>
            </a:lvl2pPr>
            <a:lvl3pPr>
              <a:defRPr sz="2200">
                <a:solidFill>
                  <a:schemeClr val="tx2"/>
                </a:solidFill>
              </a:defRPr>
            </a:lvl3pPr>
            <a:lvl4pPr>
              <a:defRPr sz="2100">
                <a:solidFill>
                  <a:schemeClr val="tx2"/>
                </a:solidFill>
              </a:defRPr>
            </a:lvl4pPr>
            <a:lvl5pPr>
              <a:defRPr sz="2000">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ooter Placeholder 4"/>
          <p:cNvSpPr>
            <a:spLocks noGrp="1"/>
          </p:cNvSpPr>
          <p:nvPr>
            <p:ph type="ftr" sz="quarter" idx="11"/>
          </p:nvPr>
        </p:nvSpPr>
        <p:spPr>
          <a:xfrm>
            <a:off x="2743200" y="6553200"/>
            <a:ext cx="4038600" cy="228600"/>
          </a:xfrm>
        </p:spPr>
        <p:txBody>
          <a:bodyPr/>
          <a:lstStyle/>
          <a:p>
            <a:r>
              <a:rPr lang="en-US" dirty="0" smtClean="0"/>
              <a:t>Footer text goes here.</a:t>
            </a:r>
            <a:endParaRPr lang="en-US" dirty="0"/>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79008485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dirty="0" smtClean="0"/>
              <a:t>Footer text goes here.</a:t>
            </a:r>
            <a:endParaRPr lang="en-US" dirty="0"/>
          </a:p>
        </p:txBody>
      </p:sp>
      <p:sp>
        <p:nvSpPr>
          <p:cNvPr id="4" name="Slide Number Placeholder 3"/>
          <p:cNvSpPr>
            <a:spLocks noGrp="1"/>
          </p:cNvSpPr>
          <p:nvPr>
            <p:ph type="sldNum" sz="quarter" idx="11"/>
          </p:nvPr>
        </p:nvSpPr>
        <p:spPr/>
        <p:txBody>
          <a:bodyPr/>
          <a:lstStyle/>
          <a:p>
            <a:fld id="{1D93BD3E-1E9A-4970-A6F7-E7AC52762E0C}" type="slidenum">
              <a:rPr lang="en-US" smtClean="0"/>
              <a:pPr/>
              <a:t>‹#›</a:t>
            </a:fld>
            <a:endParaRPr lang="en-US" dirty="0"/>
          </a:p>
        </p:txBody>
      </p:sp>
      <p:sp>
        <p:nvSpPr>
          <p:cNvPr id="5" name="Content Placeholder 4"/>
          <p:cNvSpPr>
            <a:spLocks noGrp="1"/>
          </p:cNvSpPr>
          <p:nvPr>
            <p:ph sz="half" idx="1"/>
          </p:nvPr>
        </p:nvSpPr>
        <p:spPr>
          <a:xfrm>
            <a:off x="628650" y="990601"/>
            <a:ext cx="3886200" cy="4800600"/>
          </a:xfrm>
          <a:prstGeom prst="rect">
            <a:avLst/>
          </a:prstGeom>
        </p:spPr>
        <p:txBody>
          <a:bodyPr/>
          <a:lstStyle>
            <a:lvl1pPr>
              <a:defRPr sz="2400">
                <a:solidFill>
                  <a:schemeClr val="tx2"/>
                </a:solidFill>
              </a:defRPr>
            </a:lvl1pPr>
          </a:lstStyle>
          <a:p>
            <a:endParaRPr lang="en-US" dirty="0"/>
          </a:p>
        </p:txBody>
      </p:sp>
      <p:sp>
        <p:nvSpPr>
          <p:cNvPr id="6" name="Content Placeholder 5"/>
          <p:cNvSpPr>
            <a:spLocks noGrp="1"/>
          </p:cNvSpPr>
          <p:nvPr>
            <p:ph sz="half" idx="2"/>
          </p:nvPr>
        </p:nvSpPr>
        <p:spPr>
          <a:xfrm>
            <a:off x="4629150" y="990601"/>
            <a:ext cx="3886200" cy="4800600"/>
          </a:xfrm>
          <a:prstGeom prst="rect">
            <a:avLst/>
          </a:prstGeom>
        </p:spPr>
        <p:txBody>
          <a:bodyPr/>
          <a:lstStyle>
            <a:lvl1pPr>
              <a:defRPr sz="2400">
                <a:solidFill>
                  <a:schemeClr val="tx2"/>
                </a:solidFill>
              </a:defRPr>
            </a:lvl1pPr>
          </a:lstStyle>
          <a:p>
            <a:endParaRPr lang="en-US"/>
          </a:p>
        </p:txBody>
      </p:sp>
      <p:sp>
        <p:nvSpPr>
          <p:cNvPr id="7"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dirty="0" smtClean="0"/>
              <a:t>Click to edit Master title style</a:t>
            </a:r>
            <a:endParaRPr lang="en-US" dirty="0"/>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764785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505200" y="0"/>
            <a:ext cx="56388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Footer text goes here.</a:t>
            </a:r>
            <a:endParaRPr lang="en-US" dirty="0"/>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5" y="6553200"/>
            <a:ext cx="707325" cy="253916"/>
          </a:xfrm>
          <a:prstGeom prst="rect">
            <a:avLst/>
          </a:prstGeom>
          <a:noFill/>
        </p:spPr>
        <p:txBody>
          <a:bodyPr wrap="square" rtlCol="0">
            <a:spAutoFit/>
          </a:bodyPr>
          <a:lstStyle/>
          <a:p>
            <a:pPr algn="l"/>
            <a:r>
              <a:rPr lang="en-US" sz="1000" b="1" baseline="0" dirty="0" smtClean="0">
                <a:solidFill>
                  <a:schemeClr val="tx2"/>
                </a:solidFill>
              </a:rPr>
              <a:t>PUBLIC</a:t>
            </a:r>
            <a:endParaRPr lang="en-US" sz="1000" b="1" dirty="0">
              <a:solidFill>
                <a:schemeClr val="tx2"/>
              </a:solidFill>
            </a:endParaRPr>
          </a:p>
        </p:txBody>
      </p:sp>
      <p:sp>
        <p:nvSpPr>
          <p:cNvPr id="13"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1" r:id="rId3"/>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hyperlink" Target="mailto:Chad.Seely@ercot.com" TargetMode="External"/><Relationship Id="rId2" Type="http://schemas.openxmlformats.org/officeDocument/2006/relationships/hyperlink" Target="mailto:Nathan.Bigbee@ercot.com" TargetMode="External"/><Relationship Id="rId1" Type="http://schemas.openxmlformats.org/officeDocument/2006/relationships/slideLayout" Target="../slideLayouts/slideLayout3.xml"/><Relationship Id="rId5" Type="http://schemas.openxmlformats.org/officeDocument/2006/relationships/hyperlink" Target="mailto:Douglas.Fohn@ercot.com" TargetMode="External"/><Relationship Id="rId4" Type="http://schemas.openxmlformats.org/officeDocument/2006/relationships/hyperlink" Target="mailto:Jonathan.Levine@ercot.com"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810000" y="1600200"/>
            <a:ext cx="5646034" cy="3924151"/>
          </a:xfrm>
          <a:prstGeom prst="rect">
            <a:avLst/>
          </a:prstGeom>
          <a:noFill/>
        </p:spPr>
        <p:txBody>
          <a:bodyPr wrap="square" rtlCol="0">
            <a:spAutoFit/>
          </a:bodyPr>
          <a:lstStyle/>
          <a:p>
            <a:r>
              <a:rPr lang="en-US" sz="2000" b="1" dirty="0" smtClean="0">
                <a:solidFill>
                  <a:schemeClr val="tx2"/>
                </a:solidFill>
              </a:rPr>
              <a:t>NPRR902 Workshop III</a:t>
            </a:r>
            <a:endParaRPr lang="en-US" sz="2000" b="1" dirty="0">
              <a:solidFill>
                <a:schemeClr val="tx2"/>
              </a:solidFill>
            </a:endParaRPr>
          </a:p>
          <a:p>
            <a:endParaRPr lang="en-US" dirty="0" smtClean="0">
              <a:solidFill>
                <a:schemeClr val="tx2"/>
              </a:solidFill>
            </a:endParaRPr>
          </a:p>
          <a:p>
            <a:r>
              <a:rPr lang="en-US" dirty="0" smtClean="0">
                <a:solidFill>
                  <a:schemeClr val="tx2"/>
                </a:solidFill>
              </a:rPr>
              <a:t>Chad V. Seely</a:t>
            </a:r>
          </a:p>
          <a:p>
            <a:r>
              <a:rPr lang="en-US" i="1" dirty="0" smtClean="0">
                <a:solidFill>
                  <a:schemeClr val="tx2"/>
                </a:solidFill>
              </a:rPr>
              <a:t>Vice President and General Counsel</a:t>
            </a:r>
          </a:p>
          <a:p>
            <a:endParaRPr lang="en-US" sz="1000" dirty="0" smtClean="0">
              <a:solidFill>
                <a:schemeClr val="tx2"/>
              </a:solidFill>
            </a:endParaRPr>
          </a:p>
          <a:p>
            <a:r>
              <a:rPr lang="en-US" dirty="0" smtClean="0">
                <a:solidFill>
                  <a:schemeClr val="tx2"/>
                </a:solidFill>
              </a:rPr>
              <a:t>Nathan Bigbee</a:t>
            </a:r>
            <a:endParaRPr lang="en-US" dirty="0">
              <a:solidFill>
                <a:schemeClr val="tx2"/>
              </a:solidFill>
            </a:endParaRPr>
          </a:p>
          <a:p>
            <a:r>
              <a:rPr lang="en-US" i="1" dirty="0" smtClean="0">
                <a:solidFill>
                  <a:schemeClr val="tx2"/>
                </a:solidFill>
              </a:rPr>
              <a:t>Assistant General Counsel</a:t>
            </a:r>
            <a:endParaRPr lang="en-US" i="1" dirty="0">
              <a:solidFill>
                <a:schemeClr val="tx2"/>
              </a:solidFill>
            </a:endParaRPr>
          </a:p>
          <a:p>
            <a:endParaRPr lang="en-US" sz="1000" dirty="0" smtClean="0">
              <a:solidFill>
                <a:schemeClr val="tx2"/>
              </a:solidFill>
            </a:endParaRPr>
          </a:p>
          <a:p>
            <a:r>
              <a:rPr lang="en-US" dirty="0">
                <a:solidFill>
                  <a:schemeClr val="tx2"/>
                </a:solidFill>
              </a:rPr>
              <a:t>Jonathan Levine</a:t>
            </a:r>
          </a:p>
          <a:p>
            <a:r>
              <a:rPr lang="en-US" i="1" dirty="0">
                <a:solidFill>
                  <a:schemeClr val="tx2"/>
                </a:solidFill>
              </a:rPr>
              <a:t>Senior Corporate Counsel</a:t>
            </a:r>
          </a:p>
          <a:p>
            <a:endParaRPr lang="en-US" sz="1000" dirty="0" smtClean="0">
              <a:solidFill>
                <a:schemeClr val="tx2"/>
              </a:solidFill>
            </a:endParaRPr>
          </a:p>
          <a:p>
            <a:r>
              <a:rPr lang="en-US" dirty="0" smtClean="0">
                <a:solidFill>
                  <a:schemeClr val="tx2"/>
                </a:solidFill>
              </a:rPr>
              <a:t>Doug Fohn</a:t>
            </a:r>
            <a:endParaRPr lang="en-US" dirty="0">
              <a:solidFill>
                <a:schemeClr val="tx2"/>
              </a:solidFill>
            </a:endParaRPr>
          </a:p>
          <a:p>
            <a:r>
              <a:rPr lang="en-US" i="1" dirty="0">
                <a:solidFill>
                  <a:schemeClr val="tx2"/>
                </a:solidFill>
              </a:rPr>
              <a:t>Senior Corporate Counsel</a:t>
            </a:r>
          </a:p>
          <a:p>
            <a:endParaRPr lang="en-US" dirty="0">
              <a:solidFill>
                <a:schemeClr val="tx2"/>
              </a:solidFill>
            </a:endParaRPr>
          </a:p>
          <a:p>
            <a:r>
              <a:rPr lang="en-US" dirty="0" smtClean="0">
                <a:solidFill>
                  <a:schemeClr val="tx2"/>
                </a:solidFill>
              </a:rPr>
              <a:t>June 17, 2019</a:t>
            </a:r>
            <a:endParaRPr lang="en-US" dirty="0">
              <a:solidFill>
                <a:schemeClr val="tx2"/>
              </a:solidFill>
            </a:endParaRPr>
          </a:p>
        </p:txBody>
      </p:sp>
    </p:spTree>
    <p:extLst>
      <p:ext uri="{BB962C8B-B14F-4D97-AF65-F5344CB8AC3E}">
        <p14:creationId xmlns:p14="http://schemas.microsoft.com/office/powerpoint/2010/main" val="7306037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200" dirty="0"/>
              <a:t>Review of </a:t>
            </a:r>
            <a:r>
              <a:rPr lang="en-US" sz="2200" dirty="0" smtClean="0"/>
              <a:t>Primary Changes in Oncor and ERCOT Comments</a:t>
            </a:r>
            <a:endParaRPr lang="en-US" sz="2200" dirty="0"/>
          </a:p>
        </p:txBody>
      </p:sp>
      <p:sp>
        <p:nvSpPr>
          <p:cNvPr id="3" name="Content Placeholder 2"/>
          <p:cNvSpPr>
            <a:spLocks noGrp="1"/>
          </p:cNvSpPr>
          <p:nvPr>
            <p:ph idx="1"/>
          </p:nvPr>
        </p:nvSpPr>
        <p:spPr>
          <a:xfrm>
            <a:off x="304800" y="4560471"/>
            <a:ext cx="8534400" cy="1449282"/>
          </a:xfrm>
        </p:spPr>
        <p:txBody>
          <a:bodyPr numCol="2"/>
          <a:lstStyle/>
          <a:p>
            <a:pPr marL="0" indent="0">
              <a:buNone/>
            </a:pPr>
            <a:endParaRPr lang="en-US" sz="2300" dirty="0" smtClean="0"/>
          </a:p>
          <a:p>
            <a:pPr marL="0" indent="0">
              <a:buNone/>
            </a:pPr>
            <a:endParaRPr lang="en-US" sz="2300" dirty="0"/>
          </a:p>
          <a:p>
            <a:pPr marL="0" indent="0">
              <a:buNone/>
            </a:pPr>
            <a:endParaRPr lang="en-US" sz="2300" dirty="0" smtClean="0"/>
          </a:p>
        </p:txBody>
      </p:sp>
      <p:sp>
        <p:nvSpPr>
          <p:cNvPr id="4" name="Slide Number Placeholder 3"/>
          <p:cNvSpPr>
            <a:spLocks noGrp="1"/>
          </p:cNvSpPr>
          <p:nvPr>
            <p:ph type="sldNum" sz="quarter" idx="4"/>
          </p:nvPr>
        </p:nvSpPr>
        <p:spPr/>
        <p:txBody>
          <a:bodyPr/>
          <a:lstStyle/>
          <a:p>
            <a:fld id="{1D93BD3E-1E9A-4970-A6F7-E7AC52762E0C}" type="slidenum">
              <a:rPr lang="en-US" smtClean="0"/>
              <a:pPr/>
              <a:t>10</a:t>
            </a:fld>
            <a:endParaRPr lang="en-US" dirty="0"/>
          </a:p>
        </p:txBody>
      </p:sp>
      <p:sp>
        <p:nvSpPr>
          <p:cNvPr id="11" name="TextBox 10"/>
          <p:cNvSpPr txBox="1"/>
          <p:nvPr/>
        </p:nvSpPr>
        <p:spPr>
          <a:xfrm>
            <a:off x="823912" y="3424430"/>
            <a:ext cx="7496175" cy="2308324"/>
          </a:xfrm>
          <a:prstGeom prst="rect">
            <a:avLst/>
          </a:prstGeom>
          <a:noFill/>
        </p:spPr>
        <p:txBody>
          <a:bodyPr wrap="square" rtlCol="0">
            <a:spAutoFit/>
          </a:bodyPr>
          <a:lstStyle/>
          <a:p>
            <a:pPr marL="285750" indent="-285750">
              <a:buFont typeface="Arial" panose="020B0604020202020204" pitchFamily="34" charset="0"/>
              <a:buChar char="•"/>
            </a:pPr>
            <a:r>
              <a:rPr lang="en-US" dirty="0">
                <a:solidFill>
                  <a:schemeClr val="tx1">
                    <a:lumMod val="65000"/>
                    <a:lumOff val="35000"/>
                  </a:schemeClr>
                </a:solidFill>
              </a:rPr>
              <a:t>Oncor and other parties </a:t>
            </a:r>
            <a:r>
              <a:rPr lang="en-US" dirty="0" smtClean="0">
                <a:solidFill>
                  <a:schemeClr val="tx1">
                    <a:lumMod val="65000"/>
                    <a:lumOff val="35000"/>
                  </a:schemeClr>
                </a:solidFill>
              </a:rPr>
              <a:t>expressed </a:t>
            </a:r>
            <a:r>
              <a:rPr lang="en-US" dirty="0">
                <a:solidFill>
                  <a:schemeClr val="tx1">
                    <a:lumMod val="65000"/>
                    <a:lumOff val="35000"/>
                  </a:schemeClr>
                </a:solidFill>
              </a:rPr>
              <a:t>concern that </a:t>
            </a:r>
            <a:r>
              <a:rPr lang="en-US" dirty="0" smtClean="0">
                <a:solidFill>
                  <a:schemeClr val="tx1">
                    <a:lumMod val="65000"/>
                    <a:lumOff val="35000"/>
                  </a:schemeClr>
                </a:solidFill>
              </a:rPr>
              <a:t>the </a:t>
            </a:r>
            <a:r>
              <a:rPr lang="en-US" dirty="0">
                <a:solidFill>
                  <a:schemeClr val="tx1">
                    <a:lumMod val="65000"/>
                    <a:lumOff val="35000"/>
                  </a:schemeClr>
                </a:solidFill>
              </a:rPr>
              <a:t>extent of the restrictions proposed in </a:t>
            </a:r>
            <a:r>
              <a:rPr lang="en-US" dirty="0" smtClean="0">
                <a:solidFill>
                  <a:schemeClr val="tx1">
                    <a:lumMod val="65000"/>
                    <a:lumOff val="35000"/>
                  </a:schemeClr>
                </a:solidFill>
              </a:rPr>
              <a:t>NPRR902 </a:t>
            </a:r>
            <a:r>
              <a:rPr lang="en-US" dirty="0">
                <a:solidFill>
                  <a:schemeClr val="tx1">
                    <a:lumMod val="65000"/>
                    <a:lumOff val="35000"/>
                  </a:schemeClr>
                </a:solidFill>
              </a:rPr>
              <a:t>would trigger extensive compliance requirements for </a:t>
            </a:r>
            <a:r>
              <a:rPr lang="en-US" dirty="0" smtClean="0">
                <a:solidFill>
                  <a:schemeClr val="tx1">
                    <a:lumMod val="65000"/>
                    <a:lumOff val="35000"/>
                  </a:schemeClr>
                </a:solidFill>
              </a:rPr>
              <a:t>Market Participants</a:t>
            </a:r>
            <a:r>
              <a:rPr lang="en-US" dirty="0">
                <a:solidFill>
                  <a:schemeClr val="tx1">
                    <a:lumMod val="65000"/>
                    <a:lumOff val="35000"/>
                  </a:schemeClr>
                </a:solidFill>
              </a:rPr>
              <a:t>.</a:t>
            </a:r>
          </a:p>
          <a:p>
            <a:pPr marL="285750" indent="-285750">
              <a:buFont typeface="Arial" panose="020B0604020202020204" pitchFamily="34" charset="0"/>
              <a:buChar char="•"/>
            </a:pPr>
            <a:r>
              <a:rPr lang="en-US" dirty="0" smtClean="0">
                <a:solidFill>
                  <a:schemeClr val="tx1">
                    <a:lumMod val="65000"/>
                    <a:lumOff val="35000"/>
                  </a:schemeClr>
                </a:solidFill>
              </a:rPr>
              <a:t>Oncor proposed to replace Section 1.3.2.2 as originally proposed, which placed various restrictions on the handling of ECEII within an organization, with </a:t>
            </a:r>
            <a:r>
              <a:rPr lang="en-US" dirty="0">
                <a:solidFill>
                  <a:schemeClr val="tx1">
                    <a:lumMod val="65000"/>
                    <a:lumOff val="35000"/>
                  </a:schemeClr>
                </a:solidFill>
              </a:rPr>
              <a:t>a </a:t>
            </a:r>
            <a:r>
              <a:rPr lang="en-US" dirty="0" smtClean="0">
                <a:solidFill>
                  <a:schemeClr val="tx1">
                    <a:lumMod val="65000"/>
                    <a:lumOff val="35000"/>
                  </a:schemeClr>
                </a:solidFill>
              </a:rPr>
              <a:t>requirement that Receiving </a:t>
            </a:r>
            <a:r>
              <a:rPr lang="en-US" dirty="0">
                <a:solidFill>
                  <a:schemeClr val="tx1">
                    <a:lumMod val="65000"/>
                    <a:lumOff val="35000"/>
                  </a:schemeClr>
                </a:solidFill>
              </a:rPr>
              <a:t>and Creating Parties </a:t>
            </a:r>
            <a:r>
              <a:rPr lang="en-US" dirty="0" smtClean="0">
                <a:solidFill>
                  <a:schemeClr val="tx1">
                    <a:lumMod val="65000"/>
                    <a:lumOff val="35000"/>
                  </a:schemeClr>
                </a:solidFill>
              </a:rPr>
              <a:t>have </a:t>
            </a:r>
            <a:r>
              <a:rPr lang="en-US" dirty="0">
                <a:solidFill>
                  <a:schemeClr val="tx1">
                    <a:lumMod val="65000"/>
                    <a:lumOff val="35000"/>
                  </a:schemeClr>
                </a:solidFill>
              </a:rPr>
              <a:t>internal procedures to ensure ECEII is securely maintained and internal distribution is reasonably restricted</a:t>
            </a:r>
            <a:r>
              <a:rPr lang="en-US" dirty="0" smtClean="0">
                <a:solidFill>
                  <a:schemeClr val="tx1">
                    <a:lumMod val="65000"/>
                    <a:lumOff val="35000"/>
                  </a:schemeClr>
                </a:solidFill>
              </a:rPr>
              <a:t>.</a:t>
            </a:r>
          </a:p>
        </p:txBody>
      </p:sp>
      <p:pic>
        <p:nvPicPr>
          <p:cNvPr id="6" name="Picture 5"/>
          <p:cNvPicPr>
            <a:picLocks noChangeAspect="1"/>
          </p:cNvPicPr>
          <p:nvPr/>
        </p:nvPicPr>
        <p:blipFill>
          <a:blip r:embed="rId2"/>
          <a:stretch>
            <a:fillRect/>
          </a:stretch>
        </p:blipFill>
        <p:spPr>
          <a:xfrm>
            <a:off x="757237" y="1064796"/>
            <a:ext cx="7705725" cy="2314575"/>
          </a:xfrm>
          <a:prstGeom prst="rect">
            <a:avLst/>
          </a:prstGeom>
          <a:ln>
            <a:solidFill>
              <a:schemeClr val="tx1"/>
            </a:solidFill>
          </a:ln>
        </p:spPr>
      </p:pic>
    </p:spTree>
    <p:extLst>
      <p:ext uri="{BB962C8B-B14F-4D97-AF65-F5344CB8AC3E}">
        <p14:creationId xmlns:p14="http://schemas.microsoft.com/office/powerpoint/2010/main" val="393760523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200" dirty="0"/>
              <a:t>Review of </a:t>
            </a:r>
            <a:r>
              <a:rPr lang="en-US" sz="2200" dirty="0" smtClean="0"/>
              <a:t>Primary Changes in Oncor and ERCOT Comments</a:t>
            </a:r>
            <a:endParaRPr lang="en-US" sz="2200" dirty="0"/>
          </a:p>
        </p:txBody>
      </p:sp>
      <p:sp>
        <p:nvSpPr>
          <p:cNvPr id="3" name="Content Placeholder 2"/>
          <p:cNvSpPr>
            <a:spLocks noGrp="1"/>
          </p:cNvSpPr>
          <p:nvPr>
            <p:ph idx="1"/>
          </p:nvPr>
        </p:nvSpPr>
        <p:spPr>
          <a:xfrm>
            <a:off x="304800" y="4560471"/>
            <a:ext cx="8534400" cy="1449282"/>
          </a:xfrm>
        </p:spPr>
        <p:txBody>
          <a:bodyPr numCol="2"/>
          <a:lstStyle/>
          <a:p>
            <a:pPr marL="0" indent="0">
              <a:buNone/>
            </a:pPr>
            <a:endParaRPr lang="en-US" sz="2300" dirty="0" smtClean="0"/>
          </a:p>
          <a:p>
            <a:pPr marL="0" indent="0">
              <a:buNone/>
            </a:pPr>
            <a:endParaRPr lang="en-US" sz="2300" dirty="0"/>
          </a:p>
          <a:p>
            <a:pPr marL="0" indent="0">
              <a:buNone/>
            </a:pPr>
            <a:endParaRPr lang="en-US" sz="2300" dirty="0" smtClean="0"/>
          </a:p>
        </p:txBody>
      </p:sp>
      <p:sp>
        <p:nvSpPr>
          <p:cNvPr id="4" name="Slide Number Placeholder 3"/>
          <p:cNvSpPr>
            <a:spLocks noGrp="1"/>
          </p:cNvSpPr>
          <p:nvPr>
            <p:ph type="sldNum" sz="quarter" idx="4"/>
          </p:nvPr>
        </p:nvSpPr>
        <p:spPr/>
        <p:txBody>
          <a:bodyPr/>
          <a:lstStyle/>
          <a:p>
            <a:fld id="{1D93BD3E-1E9A-4970-A6F7-E7AC52762E0C}" type="slidenum">
              <a:rPr lang="en-US" smtClean="0"/>
              <a:pPr/>
              <a:t>11</a:t>
            </a:fld>
            <a:endParaRPr lang="en-US" dirty="0"/>
          </a:p>
        </p:txBody>
      </p:sp>
      <p:sp>
        <p:nvSpPr>
          <p:cNvPr id="11" name="TextBox 10"/>
          <p:cNvSpPr txBox="1"/>
          <p:nvPr/>
        </p:nvSpPr>
        <p:spPr>
          <a:xfrm>
            <a:off x="419100" y="3352800"/>
            <a:ext cx="8305800" cy="2631490"/>
          </a:xfrm>
          <a:prstGeom prst="rect">
            <a:avLst/>
          </a:prstGeom>
          <a:noFill/>
        </p:spPr>
        <p:txBody>
          <a:bodyPr wrap="square" rtlCol="0">
            <a:spAutoFit/>
          </a:bodyPr>
          <a:lstStyle/>
          <a:p>
            <a:pPr marL="285750" indent="-285750">
              <a:buFont typeface="Arial" panose="020B0604020202020204" pitchFamily="34" charset="0"/>
              <a:buChar char="•"/>
            </a:pPr>
            <a:r>
              <a:rPr lang="en-US" sz="1500" dirty="0" smtClean="0">
                <a:solidFill>
                  <a:schemeClr val="tx1">
                    <a:lumMod val="65000"/>
                    <a:lumOff val="35000"/>
                  </a:schemeClr>
                </a:solidFill>
              </a:rPr>
              <a:t>Based on comments at Workshop II, ERCOT proposed to add paragraph (1)(l) to except ECEII from disclosure restrictions where </a:t>
            </a:r>
            <a:r>
              <a:rPr lang="en-US" sz="1500" dirty="0">
                <a:solidFill>
                  <a:schemeClr val="tx1">
                    <a:lumMod val="65000"/>
                    <a:lumOff val="35000"/>
                  </a:schemeClr>
                </a:solidFill>
              </a:rPr>
              <a:t>disclosure is required pursuant to an Open Records Letter Ruling or </a:t>
            </a:r>
            <a:r>
              <a:rPr lang="en-US" sz="1500" dirty="0" smtClean="0">
                <a:solidFill>
                  <a:schemeClr val="tx1">
                    <a:lumMod val="65000"/>
                    <a:lumOff val="35000"/>
                  </a:schemeClr>
                </a:solidFill>
              </a:rPr>
              <a:t>Decision </a:t>
            </a:r>
            <a:r>
              <a:rPr lang="en-US" sz="1500" dirty="0">
                <a:solidFill>
                  <a:schemeClr val="tx1">
                    <a:lumMod val="65000"/>
                    <a:lumOff val="35000"/>
                  </a:schemeClr>
                </a:solidFill>
              </a:rPr>
              <a:t>issued by the Texas Attorney General or a court order issued in connection with an action brought under the Texas Public Information </a:t>
            </a:r>
            <a:r>
              <a:rPr lang="en-US" sz="1500" dirty="0" smtClean="0">
                <a:solidFill>
                  <a:schemeClr val="tx1">
                    <a:lumMod val="65000"/>
                    <a:lumOff val="35000"/>
                  </a:schemeClr>
                </a:solidFill>
              </a:rPr>
              <a:t>Act (PIA).</a:t>
            </a:r>
            <a:endParaRPr lang="en-US" sz="1500" dirty="0">
              <a:solidFill>
                <a:schemeClr val="tx1">
                  <a:lumMod val="65000"/>
                  <a:lumOff val="35000"/>
                </a:schemeClr>
              </a:solidFill>
            </a:endParaRPr>
          </a:p>
          <a:p>
            <a:pPr marL="285750" indent="-285750">
              <a:buFont typeface="Arial" panose="020B0604020202020204" pitchFamily="34" charset="0"/>
              <a:buChar char="•"/>
            </a:pPr>
            <a:r>
              <a:rPr lang="en-US" sz="1500" dirty="0" smtClean="0">
                <a:solidFill>
                  <a:schemeClr val="tx1">
                    <a:lumMod val="65000"/>
                    <a:lumOff val="35000"/>
                  </a:schemeClr>
                </a:solidFill>
              </a:rPr>
              <a:t>Oncor proposed revisions (</a:t>
            </a:r>
            <a:r>
              <a:rPr lang="en-US" sz="1500" dirty="0" smtClean="0">
                <a:solidFill>
                  <a:srgbClr val="DD6B2B"/>
                </a:solidFill>
              </a:rPr>
              <a:t>orange</a:t>
            </a:r>
            <a:r>
              <a:rPr lang="en-US" sz="1500" dirty="0" smtClean="0">
                <a:solidFill>
                  <a:schemeClr val="tx1">
                    <a:lumMod val="65000"/>
                    <a:lumOff val="35000"/>
                  </a:schemeClr>
                </a:solidFill>
              </a:rPr>
              <a:t>) to add notification requirements for Receiving and Disclosing Parties related to Open Records Requests.</a:t>
            </a:r>
          </a:p>
          <a:p>
            <a:pPr marL="285750" indent="-285750">
              <a:buFont typeface="Arial" panose="020B0604020202020204" pitchFamily="34" charset="0"/>
              <a:buChar char="•"/>
            </a:pPr>
            <a:r>
              <a:rPr lang="en-US" sz="1500" dirty="0" smtClean="0">
                <a:solidFill>
                  <a:schemeClr val="tx1">
                    <a:lumMod val="65000"/>
                    <a:lumOff val="35000"/>
                  </a:schemeClr>
                </a:solidFill>
              </a:rPr>
              <a:t>ERCOT </a:t>
            </a:r>
            <a:r>
              <a:rPr lang="en-US" sz="1500" dirty="0">
                <a:solidFill>
                  <a:schemeClr val="tx1">
                    <a:lumMod val="65000"/>
                    <a:lumOff val="35000"/>
                  </a:schemeClr>
                </a:solidFill>
              </a:rPr>
              <a:t>proposed revisions </a:t>
            </a:r>
            <a:r>
              <a:rPr lang="en-US" sz="1500" dirty="0" smtClean="0">
                <a:solidFill>
                  <a:schemeClr val="tx1">
                    <a:lumMod val="65000"/>
                    <a:lumOff val="35000"/>
                  </a:schemeClr>
                </a:solidFill>
              </a:rPr>
              <a:t>(</a:t>
            </a:r>
            <a:r>
              <a:rPr lang="en-US" sz="1500" dirty="0">
                <a:solidFill>
                  <a:schemeClr val="accent6">
                    <a:lumMod val="50000"/>
                  </a:schemeClr>
                </a:solidFill>
              </a:rPr>
              <a:t>purple</a:t>
            </a:r>
            <a:r>
              <a:rPr lang="en-US" sz="1500" dirty="0">
                <a:solidFill>
                  <a:schemeClr val="tx1">
                    <a:lumMod val="65000"/>
                    <a:lumOff val="35000"/>
                  </a:schemeClr>
                </a:solidFill>
              </a:rPr>
              <a:t>) to clarify that a Disclosing Party that is not also the Creating Party must notify any Creating Party of the receipt of any request for information under the </a:t>
            </a:r>
            <a:r>
              <a:rPr lang="en-US" sz="1500" dirty="0" smtClean="0">
                <a:solidFill>
                  <a:schemeClr val="tx1">
                    <a:lumMod val="65000"/>
                    <a:lumOff val="35000"/>
                  </a:schemeClr>
                </a:solidFill>
              </a:rPr>
              <a:t>PIA, </a:t>
            </a:r>
            <a:r>
              <a:rPr lang="en-US" sz="1500" dirty="0">
                <a:solidFill>
                  <a:schemeClr val="tx1">
                    <a:lumMod val="65000"/>
                    <a:lumOff val="35000"/>
                  </a:schemeClr>
                </a:solidFill>
              </a:rPr>
              <a:t>or of any disclosure of information in response to such a request, and creates an exception to these Creating Party notice requirements when, after making reasonable efforts, the Disclosing Party is unable to identify the Creating Party.</a:t>
            </a:r>
            <a:endParaRPr lang="en-US" sz="1500" dirty="0" smtClean="0">
              <a:solidFill>
                <a:schemeClr val="tx1">
                  <a:lumMod val="65000"/>
                  <a:lumOff val="35000"/>
                </a:schemeClr>
              </a:solidFill>
            </a:endParaRPr>
          </a:p>
        </p:txBody>
      </p:sp>
      <p:pic>
        <p:nvPicPr>
          <p:cNvPr id="7" name="Picture 6"/>
          <p:cNvPicPr>
            <a:picLocks noChangeAspect="1"/>
          </p:cNvPicPr>
          <p:nvPr/>
        </p:nvPicPr>
        <p:blipFill>
          <a:blip r:embed="rId2"/>
          <a:stretch>
            <a:fillRect/>
          </a:stretch>
        </p:blipFill>
        <p:spPr>
          <a:xfrm>
            <a:off x="274608" y="1143000"/>
            <a:ext cx="8610601" cy="2022059"/>
          </a:xfrm>
          <a:prstGeom prst="rect">
            <a:avLst/>
          </a:prstGeom>
          <a:ln>
            <a:solidFill>
              <a:schemeClr val="tx1"/>
            </a:solidFill>
          </a:ln>
        </p:spPr>
      </p:pic>
    </p:spTree>
    <p:extLst>
      <p:ext uri="{BB962C8B-B14F-4D97-AF65-F5344CB8AC3E}">
        <p14:creationId xmlns:p14="http://schemas.microsoft.com/office/powerpoint/2010/main" val="135073120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200" dirty="0"/>
              <a:t>Review of </a:t>
            </a:r>
            <a:r>
              <a:rPr lang="en-US" sz="2200" dirty="0" smtClean="0"/>
              <a:t>Primary Changes in Oncor and ERCOT Comments</a:t>
            </a:r>
            <a:endParaRPr lang="en-US" sz="2200" dirty="0"/>
          </a:p>
        </p:txBody>
      </p:sp>
      <p:sp>
        <p:nvSpPr>
          <p:cNvPr id="3" name="Content Placeholder 2"/>
          <p:cNvSpPr>
            <a:spLocks noGrp="1"/>
          </p:cNvSpPr>
          <p:nvPr>
            <p:ph idx="1"/>
          </p:nvPr>
        </p:nvSpPr>
        <p:spPr>
          <a:xfrm>
            <a:off x="304800" y="4560471"/>
            <a:ext cx="8534400" cy="1449282"/>
          </a:xfrm>
        </p:spPr>
        <p:txBody>
          <a:bodyPr numCol="2"/>
          <a:lstStyle/>
          <a:p>
            <a:pPr marL="0" indent="0">
              <a:buNone/>
            </a:pPr>
            <a:endParaRPr lang="en-US" sz="2300" dirty="0" smtClean="0"/>
          </a:p>
          <a:p>
            <a:pPr marL="0" indent="0">
              <a:buNone/>
            </a:pPr>
            <a:endParaRPr lang="en-US" sz="2300" dirty="0"/>
          </a:p>
          <a:p>
            <a:pPr marL="0" indent="0">
              <a:buNone/>
            </a:pPr>
            <a:endParaRPr lang="en-US" sz="2300" dirty="0" smtClean="0"/>
          </a:p>
        </p:txBody>
      </p:sp>
      <p:sp>
        <p:nvSpPr>
          <p:cNvPr id="4" name="Slide Number Placeholder 3"/>
          <p:cNvSpPr>
            <a:spLocks noGrp="1"/>
          </p:cNvSpPr>
          <p:nvPr>
            <p:ph type="sldNum" sz="quarter" idx="4"/>
          </p:nvPr>
        </p:nvSpPr>
        <p:spPr/>
        <p:txBody>
          <a:bodyPr/>
          <a:lstStyle/>
          <a:p>
            <a:fld id="{1D93BD3E-1E9A-4970-A6F7-E7AC52762E0C}" type="slidenum">
              <a:rPr lang="en-US" smtClean="0"/>
              <a:pPr/>
              <a:t>12</a:t>
            </a:fld>
            <a:endParaRPr lang="en-US" dirty="0"/>
          </a:p>
        </p:txBody>
      </p:sp>
      <p:sp>
        <p:nvSpPr>
          <p:cNvPr id="11" name="TextBox 10"/>
          <p:cNvSpPr txBox="1"/>
          <p:nvPr/>
        </p:nvSpPr>
        <p:spPr>
          <a:xfrm>
            <a:off x="419100" y="2983491"/>
            <a:ext cx="8305800" cy="2585323"/>
          </a:xfrm>
          <a:prstGeom prst="rect">
            <a:avLst/>
          </a:prstGeom>
          <a:noFill/>
        </p:spPr>
        <p:txBody>
          <a:bodyPr wrap="square" rtlCol="0">
            <a:spAutoFit/>
          </a:bodyPr>
          <a:lstStyle/>
          <a:p>
            <a:pPr marL="285750" indent="-285750">
              <a:buFont typeface="Arial" panose="020B0604020202020204" pitchFamily="34" charset="0"/>
              <a:buChar char="•"/>
            </a:pPr>
            <a:r>
              <a:rPr lang="en-US" dirty="0" smtClean="0">
                <a:solidFill>
                  <a:schemeClr val="tx1">
                    <a:lumMod val="65000"/>
                    <a:lumOff val="35000"/>
                  </a:schemeClr>
                </a:solidFill>
              </a:rPr>
              <a:t>Intent of paragraph is to allow ERCOT a limited right to disclose ECEII in a public emergency.</a:t>
            </a:r>
          </a:p>
          <a:p>
            <a:pPr marL="285750" indent="-285750">
              <a:buFont typeface="Arial" panose="020B0604020202020204" pitchFamily="34" charset="0"/>
              <a:buChar char="•"/>
            </a:pPr>
            <a:r>
              <a:rPr lang="en-US" dirty="0" smtClean="0">
                <a:solidFill>
                  <a:schemeClr val="tx1">
                    <a:lumMod val="65000"/>
                    <a:lumOff val="35000"/>
                  </a:schemeClr>
                </a:solidFill>
              </a:rPr>
              <a:t>Oncor proposed revisions (</a:t>
            </a:r>
            <a:r>
              <a:rPr lang="en-US" dirty="0" smtClean="0">
                <a:solidFill>
                  <a:srgbClr val="DD6B2B"/>
                </a:solidFill>
              </a:rPr>
              <a:t>orange</a:t>
            </a:r>
            <a:r>
              <a:rPr lang="en-US" dirty="0" smtClean="0">
                <a:solidFill>
                  <a:schemeClr val="tx1">
                    <a:lumMod val="65000"/>
                    <a:lumOff val="35000"/>
                  </a:schemeClr>
                </a:solidFill>
              </a:rPr>
              <a:t>) to require </a:t>
            </a:r>
            <a:r>
              <a:rPr lang="en-US" dirty="0">
                <a:solidFill>
                  <a:schemeClr val="tx1">
                    <a:lumMod val="65000"/>
                    <a:lumOff val="35000"/>
                  </a:schemeClr>
                </a:solidFill>
              </a:rPr>
              <a:t>notification from ERCOT to the Disclosing Party, and from the Disclosing Party to any Creating Party whose information has been disclosed</a:t>
            </a:r>
            <a:r>
              <a:rPr lang="en-US" dirty="0" smtClean="0">
                <a:solidFill>
                  <a:schemeClr val="tx1">
                    <a:lumMod val="65000"/>
                    <a:lumOff val="35000"/>
                  </a:schemeClr>
                </a:solidFill>
              </a:rPr>
              <a:t>.</a:t>
            </a:r>
          </a:p>
          <a:p>
            <a:pPr marL="285750" indent="-285750">
              <a:buFont typeface="Arial" panose="020B0604020202020204" pitchFamily="34" charset="0"/>
              <a:buChar char="•"/>
            </a:pPr>
            <a:r>
              <a:rPr lang="en-US" dirty="0" smtClean="0">
                <a:solidFill>
                  <a:schemeClr val="tx1">
                    <a:lumMod val="65000"/>
                    <a:lumOff val="35000"/>
                  </a:schemeClr>
                </a:solidFill>
              </a:rPr>
              <a:t>ERCOT </a:t>
            </a:r>
            <a:r>
              <a:rPr lang="en-US" dirty="0">
                <a:solidFill>
                  <a:schemeClr val="tx1">
                    <a:lumMod val="65000"/>
                    <a:lumOff val="35000"/>
                  </a:schemeClr>
                </a:solidFill>
              </a:rPr>
              <a:t>proposed revisions </a:t>
            </a:r>
            <a:r>
              <a:rPr lang="en-US" dirty="0" smtClean="0">
                <a:solidFill>
                  <a:schemeClr val="tx1">
                    <a:lumMod val="65000"/>
                    <a:lumOff val="35000"/>
                  </a:schemeClr>
                </a:solidFill>
              </a:rPr>
              <a:t>(</a:t>
            </a:r>
            <a:r>
              <a:rPr lang="en-US" dirty="0">
                <a:solidFill>
                  <a:schemeClr val="accent6">
                    <a:lumMod val="50000"/>
                  </a:schemeClr>
                </a:solidFill>
              </a:rPr>
              <a:t>purple</a:t>
            </a:r>
            <a:r>
              <a:rPr lang="en-US" dirty="0">
                <a:solidFill>
                  <a:schemeClr val="tx1">
                    <a:lumMod val="65000"/>
                    <a:lumOff val="35000"/>
                  </a:schemeClr>
                </a:solidFill>
              </a:rPr>
              <a:t>) </a:t>
            </a:r>
            <a:r>
              <a:rPr lang="en-US" dirty="0" smtClean="0">
                <a:solidFill>
                  <a:schemeClr val="tx1">
                    <a:lumMod val="65000"/>
                    <a:lumOff val="35000"/>
                  </a:schemeClr>
                </a:solidFill>
              </a:rPr>
              <a:t>to </a:t>
            </a:r>
            <a:r>
              <a:rPr lang="en-US" dirty="0">
                <a:solidFill>
                  <a:schemeClr val="tx1">
                    <a:lumMod val="65000"/>
                    <a:lumOff val="35000"/>
                  </a:schemeClr>
                </a:solidFill>
              </a:rPr>
              <a:t>delete “promptly” from ERCOT’s notice requirement in subparagraph (i) since notice is already required to be provided “as soon as practicable, but no later than 24 hours following the disclosure,” and </a:t>
            </a:r>
            <a:r>
              <a:rPr lang="en-US" dirty="0" smtClean="0">
                <a:solidFill>
                  <a:schemeClr val="tx1">
                    <a:lumMod val="65000"/>
                    <a:lumOff val="35000"/>
                  </a:schemeClr>
                </a:solidFill>
              </a:rPr>
              <a:t>to make other </a:t>
            </a:r>
            <a:r>
              <a:rPr lang="en-US" dirty="0">
                <a:solidFill>
                  <a:schemeClr val="tx1">
                    <a:lumMod val="65000"/>
                    <a:lumOff val="35000"/>
                  </a:schemeClr>
                </a:solidFill>
              </a:rPr>
              <a:t>minor clarifications.</a:t>
            </a:r>
            <a:endParaRPr lang="en-US" dirty="0" smtClean="0">
              <a:solidFill>
                <a:schemeClr val="tx1">
                  <a:lumMod val="65000"/>
                  <a:lumOff val="35000"/>
                </a:schemeClr>
              </a:solidFill>
            </a:endParaRPr>
          </a:p>
        </p:txBody>
      </p:sp>
      <p:pic>
        <p:nvPicPr>
          <p:cNvPr id="5" name="Picture 4"/>
          <p:cNvPicPr>
            <a:picLocks noChangeAspect="1"/>
          </p:cNvPicPr>
          <p:nvPr/>
        </p:nvPicPr>
        <p:blipFill>
          <a:blip r:embed="rId2"/>
          <a:stretch>
            <a:fillRect/>
          </a:stretch>
        </p:blipFill>
        <p:spPr>
          <a:xfrm>
            <a:off x="307675" y="1066800"/>
            <a:ext cx="8531525" cy="1591286"/>
          </a:xfrm>
          <a:prstGeom prst="rect">
            <a:avLst/>
          </a:prstGeom>
          <a:ln>
            <a:solidFill>
              <a:schemeClr val="tx1"/>
            </a:solidFill>
          </a:ln>
        </p:spPr>
      </p:pic>
    </p:spTree>
    <p:extLst>
      <p:ext uri="{BB962C8B-B14F-4D97-AF65-F5344CB8AC3E}">
        <p14:creationId xmlns:p14="http://schemas.microsoft.com/office/powerpoint/2010/main" val="11636091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200" dirty="0"/>
              <a:t>Review of </a:t>
            </a:r>
            <a:r>
              <a:rPr lang="en-US" sz="2200" dirty="0" smtClean="0"/>
              <a:t>Primary Changes in Oncor and ERCOT Comments</a:t>
            </a:r>
            <a:endParaRPr lang="en-US" sz="2200" dirty="0"/>
          </a:p>
        </p:txBody>
      </p:sp>
      <p:sp>
        <p:nvSpPr>
          <p:cNvPr id="3" name="Content Placeholder 2"/>
          <p:cNvSpPr>
            <a:spLocks noGrp="1"/>
          </p:cNvSpPr>
          <p:nvPr>
            <p:ph idx="1"/>
          </p:nvPr>
        </p:nvSpPr>
        <p:spPr>
          <a:xfrm>
            <a:off x="304800" y="4560471"/>
            <a:ext cx="8534400" cy="1449282"/>
          </a:xfrm>
        </p:spPr>
        <p:txBody>
          <a:bodyPr numCol="2"/>
          <a:lstStyle/>
          <a:p>
            <a:pPr marL="0" indent="0">
              <a:buNone/>
            </a:pPr>
            <a:endParaRPr lang="en-US" sz="2300" dirty="0" smtClean="0"/>
          </a:p>
          <a:p>
            <a:pPr marL="0" indent="0">
              <a:buNone/>
            </a:pPr>
            <a:endParaRPr lang="en-US" sz="2300" dirty="0"/>
          </a:p>
          <a:p>
            <a:pPr marL="0" indent="0">
              <a:buNone/>
            </a:pPr>
            <a:endParaRPr lang="en-US" sz="2300" dirty="0" smtClean="0"/>
          </a:p>
        </p:txBody>
      </p:sp>
      <p:sp>
        <p:nvSpPr>
          <p:cNvPr id="4" name="Slide Number Placeholder 3"/>
          <p:cNvSpPr>
            <a:spLocks noGrp="1"/>
          </p:cNvSpPr>
          <p:nvPr>
            <p:ph type="sldNum" sz="quarter" idx="4"/>
          </p:nvPr>
        </p:nvSpPr>
        <p:spPr/>
        <p:txBody>
          <a:bodyPr/>
          <a:lstStyle/>
          <a:p>
            <a:fld id="{1D93BD3E-1E9A-4970-A6F7-E7AC52762E0C}" type="slidenum">
              <a:rPr lang="en-US" smtClean="0"/>
              <a:pPr/>
              <a:t>13</a:t>
            </a:fld>
            <a:endParaRPr lang="en-US" dirty="0"/>
          </a:p>
        </p:txBody>
      </p:sp>
      <p:sp>
        <p:nvSpPr>
          <p:cNvPr id="11" name="TextBox 10"/>
          <p:cNvSpPr txBox="1"/>
          <p:nvPr/>
        </p:nvSpPr>
        <p:spPr>
          <a:xfrm>
            <a:off x="457200" y="4876800"/>
            <a:ext cx="8305800" cy="923330"/>
          </a:xfrm>
          <a:prstGeom prst="rect">
            <a:avLst/>
          </a:prstGeom>
          <a:noFill/>
        </p:spPr>
        <p:txBody>
          <a:bodyPr wrap="square" rtlCol="0">
            <a:spAutoFit/>
          </a:bodyPr>
          <a:lstStyle/>
          <a:p>
            <a:pPr marL="285750" indent="-285750">
              <a:buFont typeface="Arial" panose="020B0604020202020204" pitchFamily="34" charset="0"/>
              <a:buChar char="•"/>
            </a:pPr>
            <a:r>
              <a:rPr lang="en-US" dirty="0" smtClean="0">
                <a:solidFill>
                  <a:schemeClr val="tx1">
                    <a:lumMod val="65000"/>
                    <a:lumOff val="35000"/>
                  </a:schemeClr>
                </a:solidFill>
              </a:rPr>
              <a:t>ERCOT </a:t>
            </a:r>
            <a:r>
              <a:rPr lang="en-US" dirty="0">
                <a:solidFill>
                  <a:schemeClr val="tx1">
                    <a:lumMod val="65000"/>
                    <a:lumOff val="35000"/>
                  </a:schemeClr>
                </a:solidFill>
              </a:rPr>
              <a:t>proposed revisions </a:t>
            </a:r>
            <a:r>
              <a:rPr lang="en-US" dirty="0" smtClean="0">
                <a:solidFill>
                  <a:schemeClr val="tx1">
                    <a:lumMod val="65000"/>
                    <a:lumOff val="35000"/>
                  </a:schemeClr>
                </a:solidFill>
              </a:rPr>
              <a:t>to recognize </a:t>
            </a:r>
            <a:r>
              <a:rPr lang="en-US" dirty="0">
                <a:solidFill>
                  <a:schemeClr val="tx1">
                    <a:lumMod val="65000"/>
                    <a:lumOff val="35000"/>
                  </a:schemeClr>
                </a:solidFill>
              </a:rPr>
              <a:t>that “any Entity materially affected by ERCOT’s determination” may challenge an ERCOT determination as to Protected Information or ECEII </a:t>
            </a:r>
            <a:r>
              <a:rPr lang="en-US" dirty="0" smtClean="0">
                <a:solidFill>
                  <a:schemeClr val="tx1">
                    <a:lumMod val="65000"/>
                    <a:lumOff val="35000"/>
                  </a:schemeClr>
                </a:solidFill>
              </a:rPr>
              <a:t>status.</a:t>
            </a:r>
          </a:p>
        </p:txBody>
      </p:sp>
      <p:pic>
        <p:nvPicPr>
          <p:cNvPr id="6" name="Picture 5"/>
          <p:cNvPicPr>
            <a:picLocks noChangeAspect="1"/>
          </p:cNvPicPr>
          <p:nvPr/>
        </p:nvPicPr>
        <p:blipFill>
          <a:blip r:embed="rId2"/>
          <a:stretch>
            <a:fillRect/>
          </a:stretch>
        </p:blipFill>
        <p:spPr>
          <a:xfrm>
            <a:off x="1295400" y="948993"/>
            <a:ext cx="6172200" cy="3860431"/>
          </a:xfrm>
          <a:prstGeom prst="rect">
            <a:avLst/>
          </a:prstGeom>
          <a:ln>
            <a:solidFill>
              <a:schemeClr val="tx1"/>
            </a:solidFill>
          </a:ln>
        </p:spPr>
      </p:pic>
    </p:spTree>
    <p:extLst>
      <p:ext uri="{BB962C8B-B14F-4D97-AF65-F5344CB8AC3E}">
        <p14:creationId xmlns:p14="http://schemas.microsoft.com/office/powerpoint/2010/main" val="9705804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Next Steps</a:t>
            </a:r>
            <a:endParaRPr lang="en-US" dirty="0"/>
          </a:p>
        </p:txBody>
      </p:sp>
      <p:sp>
        <p:nvSpPr>
          <p:cNvPr id="3" name="Content Placeholder 2"/>
          <p:cNvSpPr>
            <a:spLocks noGrp="1"/>
          </p:cNvSpPr>
          <p:nvPr>
            <p:ph idx="1"/>
          </p:nvPr>
        </p:nvSpPr>
        <p:spPr/>
        <p:txBody>
          <a:bodyPr/>
          <a:lstStyle/>
          <a:p>
            <a:pPr marL="0" indent="0" algn="ctr">
              <a:buNone/>
            </a:pPr>
            <a:endParaRPr lang="en-US" sz="2200" dirty="0" smtClean="0"/>
          </a:p>
          <a:p>
            <a:pPr marL="0" indent="0" algn="ctr">
              <a:buNone/>
            </a:pPr>
            <a:endParaRPr lang="en-US" sz="2200" dirty="0"/>
          </a:p>
          <a:p>
            <a:r>
              <a:rPr lang="en-US" sz="2400" dirty="0" smtClean="0"/>
              <a:t>Next PRS meeting: July 17, 2019</a:t>
            </a:r>
          </a:p>
          <a:p>
            <a:endParaRPr lang="en-US" sz="2400" dirty="0" smtClean="0"/>
          </a:p>
          <a:p>
            <a:r>
              <a:rPr lang="en-US" sz="2400" dirty="0" smtClean="0"/>
              <a:t>Next steps?</a:t>
            </a:r>
            <a:endParaRPr lang="en-US" sz="24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14</a:t>
            </a:fld>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53000" y="2290073"/>
            <a:ext cx="3817908" cy="3817908"/>
          </a:xfrm>
          <a:prstGeom prst="rect">
            <a:avLst/>
          </a:prstGeom>
        </p:spPr>
      </p:pic>
    </p:spTree>
    <p:extLst>
      <p:ext uri="{BB962C8B-B14F-4D97-AF65-F5344CB8AC3E}">
        <p14:creationId xmlns:p14="http://schemas.microsoft.com/office/powerpoint/2010/main" val="170298126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Contact Information</a:t>
            </a:r>
            <a:endParaRPr lang="en-US" dirty="0"/>
          </a:p>
        </p:txBody>
      </p:sp>
      <p:sp>
        <p:nvSpPr>
          <p:cNvPr id="3" name="Content Placeholder 2"/>
          <p:cNvSpPr>
            <a:spLocks noGrp="1"/>
          </p:cNvSpPr>
          <p:nvPr>
            <p:ph idx="1"/>
          </p:nvPr>
        </p:nvSpPr>
        <p:spPr/>
        <p:txBody>
          <a:bodyPr/>
          <a:lstStyle/>
          <a:p>
            <a:pPr marL="0" indent="0" algn="ctr">
              <a:buNone/>
            </a:pPr>
            <a:endParaRPr lang="en-US" dirty="0" smtClean="0">
              <a:hlinkClick r:id="rId2"/>
            </a:endParaRPr>
          </a:p>
          <a:p>
            <a:pPr marL="0" indent="0" algn="ctr">
              <a:buNone/>
            </a:pPr>
            <a:endParaRPr lang="en-US" dirty="0" smtClean="0">
              <a:hlinkClick r:id="rId3"/>
            </a:endParaRPr>
          </a:p>
          <a:p>
            <a:pPr marL="0" indent="0" algn="ctr">
              <a:buNone/>
            </a:pPr>
            <a:r>
              <a:rPr lang="en-US" dirty="0" smtClean="0">
                <a:hlinkClick r:id="rId3"/>
              </a:rPr>
              <a:t>Chad.Seely@ercot.com</a:t>
            </a:r>
            <a:r>
              <a:rPr lang="en-US" dirty="0" smtClean="0"/>
              <a:t> </a:t>
            </a:r>
            <a:r>
              <a:rPr lang="en-US" dirty="0"/>
              <a:t>| (512) 225-7035</a:t>
            </a:r>
          </a:p>
          <a:p>
            <a:pPr marL="0" indent="0" algn="ctr">
              <a:buNone/>
            </a:pPr>
            <a:endParaRPr lang="en-US" dirty="0">
              <a:hlinkClick r:id="rId2"/>
            </a:endParaRPr>
          </a:p>
          <a:p>
            <a:pPr marL="0" indent="0" algn="ctr">
              <a:buNone/>
            </a:pPr>
            <a:r>
              <a:rPr lang="en-US" dirty="0" smtClean="0">
                <a:hlinkClick r:id="rId2"/>
              </a:rPr>
              <a:t>Nathan.Bigbee@ercot.com</a:t>
            </a:r>
            <a:r>
              <a:rPr lang="en-US" dirty="0" smtClean="0"/>
              <a:t> | (512) 225-7093</a:t>
            </a:r>
          </a:p>
          <a:p>
            <a:pPr marL="0" indent="0" algn="ctr">
              <a:buNone/>
            </a:pPr>
            <a:endParaRPr lang="en-US" dirty="0"/>
          </a:p>
          <a:p>
            <a:pPr marL="0" indent="0" algn="ctr">
              <a:buNone/>
            </a:pPr>
            <a:r>
              <a:rPr lang="en-US" dirty="0" smtClean="0">
                <a:hlinkClick r:id="rId4"/>
              </a:rPr>
              <a:t>Jonathan.Levine@ercot.com</a:t>
            </a:r>
            <a:r>
              <a:rPr lang="en-US" dirty="0" smtClean="0"/>
              <a:t> | (512) 225-7017</a:t>
            </a:r>
          </a:p>
          <a:p>
            <a:pPr marL="0" indent="0" algn="ctr">
              <a:buNone/>
            </a:pPr>
            <a:endParaRPr lang="en-US" dirty="0" smtClean="0"/>
          </a:p>
          <a:p>
            <a:pPr marL="0" indent="0" algn="ctr">
              <a:buNone/>
            </a:pPr>
            <a:r>
              <a:rPr lang="en-US" dirty="0" smtClean="0">
                <a:hlinkClick r:id="rId5"/>
              </a:rPr>
              <a:t>Douglas.Fohn@ercot.com</a:t>
            </a:r>
            <a:r>
              <a:rPr lang="en-US" dirty="0" smtClean="0"/>
              <a:t> | (512</a:t>
            </a:r>
            <a:r>
              <a:rPr lang="en-US" dirty="0"/>
              <a:t>) </a:t>
            </a:r>
            <a:r>
              <a:rPr lang="en-US" dirty="0" smtClean="0"/>
              <a:t>275-7447</a:t>
            </a:r>
          </a:p>
        </p:txBody>
      </p:sp>
      <p:sp>
        <p:nvSpPr>
          <p:cNvPr id="4" name="Slide Number Placeholder 3"/>
          <p:cNvSpPr>
            <a:spLocks noGrp="1"/>
          </p:cNvSpPr>
          <p:nvPr>
            <p:ph type="sldNum" sz="quarter" idx="4"/>
          </p:nvPr>
        </p:nvSpPr>
        <p:spPr/>
        <p:txBody>
          <a:bodyPr/>
          <a:lstStyle/>
          <a:p>
            <a:fld id="{1D93BD3E-1E9A-4970-A6F7-E7AC52762E0C}" type="slidenum">
              <a:rPr lang="en-US" smtClean="0"/>
              <a:pPr/>
              <a:t>15</a:t>
            </a:fld>
            <a:endParaRPr lang="en-US" dirty="0"/>
          </a:p>
        </p:txBody>
      </p:sp>
    </p:spTree>
    <p:extLst>
      <p:ext uri="{BB962C8B-B14F-4D97-AF65-F5344CB8AC3E}">
        <p14:creationId xmlns:p14="http://schemas.microsoft.com/office/powerpoint/2010/main" val="193769735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p:spPr>
        <p:txBody>
          <a:bodyPr/>
          <a:lstStyle/>
          <a:p>
            <a:r>
              <a:rPr lang="en-US" b="1" dirty="0" smtClean="0">
                <a:solidFill>
                  <a:schemeClr val="accent1"/>
                </a:solidFill>
              </a:rPr>
              <a:t>NPRR902 Workshop III:  Agenda</a:t>
            </a:r>
            <a:endParaRPr lang="en-US" b="1" dirty="0">
              <a:solidFill>
                <a:schemeClr val="accent1"/>
              </a:solidFill>
            </a:endParaRPr>
          </a:p>
        </p:txBody>
      </p:sp>
      <p:sp>
        <p:nvSpPr>
          <p:cNvPr id="3" name="Content Placeholder 2"/>
          <p:cNvSpPr>
            <a:spLocks noGrp="1"/>
          </p:cNvSpPr>
          <p:nvPr>
            <p:ph idx="1"/>
          </p:nvPr>
        </p:nvSpPr>
        <p:spPr>
          <a:xfrm>
            <a:off x="304800" y="1219200"/>
            <a:ext cx="8534400" cy="4876800"/>
          </a:xfrm>
        </p:spPr>
        <p:txBody>
          <a:bodyPr/>
          <a:lstStyle/>
          <a:p>
            <a:pPr lvl="0" hangingPunct="0"/>
            <a:r>
              <a:rPr lang="en-US" sz="2800" dirty="0"/>
              <a:t>Introduction</a:t>
            </a:r>
            <a:endParaRPr lang="en-US" sz="2000" dirty="0"/>
          </a:p>
          <a:p>
            <a:pPr lvl="0" hangingPunct="0"/>
            <a:r>
              <a:rPr lang="en-US" sz="2800" dirty="0" smtClean="0"/>
              <a:t>Where we are today (what has happened since Workshop II)</a:t>
            </a:r>
            <a:endParaRPr lang="en-US" sz="2000" dirty="0"/>
          </a:p>
          <a:p>
            <a:pPr lvl="1" hangingPunct="0"/>
            <a:r>
              <a:rPr lang="en-US" dirty="0"/>
              <a:t>March 13 ERCOT Comments</a:t>
            </a:r>
            <a:endParaRPr lang="en-US" dirty="0" smtClean="0"/>
          </a:p>
          <a:p>
            <a:pPr lvl="1" hangingPunct="0"/>
            <a:r>
              <a:rPr lang="en-US" dirty="0" smtClean="0"/>
              <a:t>May 3 Oncor Comments</a:t>
            </a:r>
            <a:endParaRPr lang="en-US" sz="1800" dirty="0"/>
          </a:p>
          <a:p>
            <a:pPr lvl="1" hangingPunct="0"/>
            <a:r>
              <a:rPr lang="en-US" dirty="0" smtClean="0"/>
              <a:t>June 3 ERCOT Comments</a:t>
            </a:r>
            <a:endParaRPr lang="en-US" sz="1800" dirty="0"/>
          </a:p>
          <a:p>
            <a:pPr lvl="0" hangingPunct="0"/>
            <a:r>
              <a:rPr lang="en-US" sz="2800" dirty="0" smtClean="0"/>
              <a:t>Review of primary changes in Oncor and ERCOT Comments</a:t>
            </a:r>
            <a:endParaRPr lang="en-US" sz="2000" dirty="0"/>
          </a:p>
          <a:p>
            <a:pPr lvl="0" hangingPunct="0"/>
            <a:r>
              <a:rPr lang="en-US" sz="2800" dirty="0"/>
              <a:t>Next </a:t>
            </a:r>
            <a:r>
              <a:rPr lang="en-US" sz="2800" dirty="0" smtClean="0"/>
              <a:t>steps and contact information</a:t>
            </a:r>
            <a:endParaRPr lang="en-US" sz="2000" dirty="0"/>
          </a:p>
          <a:p>
            <a:pPr>
              <a:lnSpc>
                <a:spcPct val="150000"/>
              </a:lnSpc>
            </a:pPr>
            <a:endParaRPr lang="en-US" sz="2400" dirty="0" smtClean="0">
              <a:solidFill>
                <a:schemeClr val="tx2"/>
              </a:solidFill>
            </a:endParaRPr>
          </a:p>
          <a:p>
            <a:pPr marL="0" indent="0">
              <a:lnSpc>
                <a:spcPct val="150000"/>
              </a:lnSpc>
              <a:buNone/>
            </a:pPr>
            <a:endParaRPr lang="en-US" sz="2000" dirty="0" smtClean="0">
              <a:solidFill>
                <a:schemeClr val="tx2"/>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2</a:t>
            </a:fld>
            <a:endParaRPr lang="en-US" dirty="0"/>
          </a:p>
        </p:txBody>
      </p:sp>
    </p:spTree>
    <p:extLst>
      <p:ext uri="{BB962C8B-B14F-4D97-AF65-F5344CB8AC3E}">
        <p14:creationId xmlns:p14="http://schemas.microsoft.com/office/powerpoint/2010/main" val="319092739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r>
              <a:rPr lang="en-US" dirty="0"/>
              <a:t/>
            </a:r>
            <a:br>
              <a:rPr lang="en-US" dirty="0"/>
            </a:br>
            <a:endParaRPr lang="en-US" dirty="0"/>
          </a:p>
        </p:txBody>
      </p:sp>
      <p:sp>
        <p:nvSpPr>
          <p:cNvPr id="3" name="Content Placeholder 2"/>
          <p:cNvSpPr>
            <a:spLocks noGrp="1"/>
          </p:cNvSpPr>
          <p:nvPr>
            <p:ph idx="1"/>
          </p:nvPr>
        </p:nvSpPr>
        <p:spPr/>
        <p:txBody>
          <a:bodyPr/>
          <a:lstStyle/>
          <a:p>
            <a:pPr marL="0" indent="0">
              <a:buNone/>
            </a:pPr>
            <a:r>
              <a:rPr lang="en-US" sz="2000" b="1" dirty="0" smtClean="0"/>
              <a:t>NPRR902, sponsored by ERCOT, was posted September 28, 2018.  </a:t>
            </a:r>
          </a:p>
          <a:p>
            <a:pPr marL="0" indent="0">
              <a:buNone/>
            </a:pPr>
            <a:endParaRPr lang="en-US" sz="2000" b="1" dirty="0" smtClean="0"/>
          </a:p>
          <a:p>
            <a:pPr marL="0" indent="0">
              <a:buNone/>
            </a:pPr>
            <a:r>
              <a:rPr lang="en-US" sz="2000" b="1" dirty="0" smtClean="0"/>
              <a:t>Purpose: </a:t>
            </a:r>
            <a:r>
              <a:rPr lang="en-US" sz="2000" dirty="0" smtClean="0"/>
              <a:t>To </a:t>
            </a:r>
            <a:r>
              <a:rPr lang="en-US" sz="2000" dirty="0"/>
              <a:t>clarify parties’ responsibilities regarding ERCOT Critical Energy Infrastructure Information (ECEII</a:t>
            </a:r>
            <a:r>
              <a:rPr lang="en-US" sz="2000" dirty="0" smtClean="0"/>
              <a:t>).</a:t>
            </a:r>
            <a:endParaRPr lang="en-US" sz="2000" b="1" dirty="0" smtClean="0"/>
          </a:p>
          <a:p>
            <a:pPr marL="0" indent="0">
              <a:buNone/>
            </a:pPr>
            <a:r>
              <a:rPr lang="en-US" sz="2000" b="1" dirty="0" smtClean="0"/>
              <a:t/>
            </a:r>
            <a:br>
              <a:rPr lang="en-US" sz="2000" b="1" dirty="0" smtClean="0"/>
            </a:br>
            <a:r>
              <a:rPr lang="en-US" sz="2000" b="1" dirty="0" smtClean="0"/>
              <a:t>Key Features:</a:t>
            </a:r>
            <a:endParaRPr lang="en-US" sz="2000" b="1" dirty="0"/>
          </a:p>
          <a:p>
            <a:r>
              <a:rPr lang="en-US" sz="2000" dirty="0"/>
              <a:t>Adopts ERCOT-specific definition, “ERCOT Critical Energy Infrastructure Information (ECEII).”</a:t>
            </a:r>
          </a:p>
          <a:p>
            <a:r>
              <a:rPr lang="en-US" sz="2000" dirty="0"/>
              <a:t>Sets forth a list of items that are presumptively deemed ECEII.</a:t>
            </a:r>
          </a:p>
          <a:p>
            <a:r>
              <a:rPr lang="en-US" sz="2000" dirty="0"/>
              <a:t>Clarifies the restrictions imposed on parties that receive or (in some instances) create ECEII.</a:t>
            </a:r>
          </a:p>
          <a:p>
            <a:r>
              <a:rPr lang="en-US" sz="2000" dirty="0"/>
              <a:t>Provides a framework for the submission of ECEII to ERCOT.</a:t>
            </a:r>
          </a:p>
          <a:p>
            <a:r>
              <a:rPr lang="en-US" sz="2000" dirty="0"/>
              <a:t>Creates a process for contesting ERCOT determinations regarding confidentiality status.</a:t>
            </a:r>
          </a:p>
          <a:p>
            <a:pPr marL="0" indent="0">
              <a:buNone/>
            </a:pPr>
            <a:endParaRPr lang="en-US" sz="2000" dirty="0" smtClean="0"/>
          </a:p>
        </p:txBody>
      </p:sp>
      <p:sp>
        <p:nvSpPr>
          <p:cNvPr id="4" name="Slide Number Placeholder 3"/>
          <p:cNvSpPr>
            <a:spLocks noGrp="1"/>
          </p:cNvSpPr>
          <p:nvPr>
            <p:ph type="sldNum" sz="quarter" idx="4"/>
          </p:nvPr>
        </p:nvSpPr>
        <p:spPr/>
        <p:txBody>
          <a:bodyPr/>
          <a:lstStyle/>
          <a:p>
            <a:fld id="{1D93BD3E-1E9A-4970-A6F7-E7AC52762E0C}" type="slidenum">
              <a:rPr lang="en-US" smtClean="0"/>
              <a:pPr/>
              <a:t>3</a:t>
            </a:fld>
            <a:endParaRPr lang="en-US" dirty="0"/>
          </a:p>
        </p:txBody>
      </p:sp>
    </p:spTree>
    <p:extLst>
      <p:ext uri="{BB962C8B-B14F-4D97-AF65-F5344CB8AC3E}">
        <p14:creationId xmlns:p14="http://schemas.microsoft.com/office/powerpoint/2010/main" val="30923307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Where we are today</a:t>
            </a:r>
            <a:r>
              <a:rPr lang="en-US" dirty="0"/>
              <a:t/>
            </a:r>
            <a:br>
              <a:rPr lang="en-US" dirty="0"/>
            </a:br>
            <a:endParaRPr lang="en-US" dirty="0"/>
          </a:p>
        </p:txBody>
      </p:sp>
      <p:sp>
        <p:nvSpPr>
          <p:cNvPr id="3" name="Content Placeholder 2"/>
          <p:cNvSpPr>
            <a:spLocks noGrp="1"/>
          </p:cNvSpPr>
          <p:nvPr>
            <p:ph idx="1"/>
          </p:nvPr>
        </p:nvSpPr>
        <p:spPr>
          <a:xfrm>
            <a:off x="306238" y="990600"/>
            <a:ext cx="8534400" cy="5052221"/>
          </a:xfrm>
        </p:spPr>
        <p:txBody>
          <a:bodyPr/>
          <a:lstStyle/>
          <a:p>
            <a:pPr marL="0" indent="0">
              <a:buNone/>
            </a:pPr>
            <a:endParaRPr lang="en-US" sz="2000" b="1" dirty="0" smtClean="0"/>
          </a:p>
          <a:p>
            <a:pPr marL="0" indent="0">
              <a:buNone/>
            </a:pPr>
            <a:r>
              <a:rPr lang="en-US" sz="2000" b="1" dirty="0" smtClean="0"/>
              <a:t>9/28/18: </a:t>
            </a:r>
            <a:r>
              <a:rPr lang="en-US" sz="2000" dirty="0" smtClean="0"/>
              <a:t>NORR902 posted</a:t>
            </a:r>
          </a:p>
          <a:p>
            <a:pPr marL="0" indent="0">
              <a:buNone/>
            </a:pPr>
            <a:r>
              <a:rPr lang="en-US" sz="2000" b="1" dirty="0" smtClean="0"/>
              <a:t>12/4/18: </a:t>
            </a:r>
            <a:r>
              <a:rPr lang="en-US" sz="2000" dirty="0" smtClean="0"/>
              <a:t>NPRR902 Workshop I – Reviewed purpose, concept and NPRR language</a:t>
            </a:r>
          </a:p>
          <a:p>
            <a:pPr marL="0" indent="0">
              <a:buNone/>
            </a:pPr>
            <a:r>
              <a:rPr lang="en-US" sz="2000" b="1" dirty="0"/>
              <a:t>1/31/19: </a:t>
            </a:r>
            <a:r>
              <a:rPr lang="en-US" sz="2000" dirty="0" smtClean="0"/>
              <a:t>NPRR902 </a:t>
            </a:r>
            <a:r>
              <a:rPr lang="en-US" sz="2000" dirty="0"/>
              <a:t>Workshop </a:t>
            </a:r>
            <a:r>
              <a:rPr lang="en-US" sz="2000" dirty="0" smtClean="0"/>
              <a:t>II – Discussed concerns raised by parties following Workshop I</a:t>
            </a:r>
          </a:p>
          <a:p>
            <a:pPr marL="0" indent="0">
              <a:buNone/>
            </a:pPr>
            <a:r>
              <a:rPr lang="en-US" sz="2000" b="1" dirty="0" smtClean="0"/>
              <a:t>3/13/19: </a:t>
            </a:r>
            <a:r>
              <a:rPr lang="en-US" sz="2000" dirty="0" smtClean="0"/>
              <a:t>ERCOT Comments – Clarifications based on points raised at Workshops I &amp; II</a:t>
            </a:r>
          </a:p>
          <a:p>
            <a:pPr marL="0" indent="0">
              <a:buNone/>
            </a:pPr>
            <a:r>
              <a:rPr lang="en-US" sz="2000" b="1" dirty="0" smtClean="0"/>
              <a:t>5/3/19: </a:t>
            </a:r>
            <a:r>
              <a:rPr lang="en-US" sz="2000" dirty="0" smtClean="0"/>
              <a:t>Oncor Comments – Removed restrictions placed on internal handling of ECEII; replaced with requirement to have internal procedures to ensure proper restriction and security of ECEII</a:t>
            </a:r>
          </a:p>
          <a:p>
            <a:pPr marL="0" indent="0">
              <a:buNone/>
            </a:pPr>
            <a:r>
              <a:rPr lang="en-US" sz="2000" b="1" dirty="0" smtClean="0"/>
              <a:t>6/3/19</a:t>
            </a:r>
            <a:r>
              <a:rPr lang="en-US" sz="2000" b="1" dirty="0"/>
              <a:t>: </a:t>
            </a:r>
            <a:r>
              <a:rPr lang="en-US" sz="2000" dirty="0"/>
              <a:t>ERCOT </a:t>
            </a:r>
            <a:r>
              <a:rPr lang="en-US" sz="2000" dirty="0" smtClean="0"/>
              <a:t>Comments – Accepted framework proposed in Oncor comments and proposed additional clarifications</a:t>
            </a:r>
          </a:p>
          <a:p>
            <a:pPr marL="0" indent="0">
              <a:buNone/>
            </a:pPr>
            <a:r>
              <a:rPr lang="en-US" sz="2000" b="1" dirty="0" smtClean="0"/>
              <a:t>6/17/19:</a:t>
            </a:r>
            <a:r>
              <a:rPr lang="en-US" sz="2000" dirty="0" smtClean="0"/>
              <a:t> </a:t>
            </a:r>
            <a:r>
              <a:rPr lang="en-US" sz="2000" dirty="0"/>
              <a:t>NPRR902 </a:t>
            </a:r>
            <a:r>
              <a:rPr lang="en-US" sz="2000" dirty="0" smtClean="0"/>
              <a:t>Workshop III</a:t>
            </a:r>
            <a:endParaRPr lang="en-US" sz="2000" dirty="0"/>
          </a:p>
          <a:p>
            <a:pPr marL="0" indent="0">
              <a:buNone/>
            </a:pPr>
            <a:endParaRPr lang="en-US" sz="2000" dirty="0" smtClean="0"/>
          </a:p>
        </p:txBody>
      </p:sp>
      <p:sp>
        <p:nvSpPr>
          <p:cNvPr id="4" name="Slide Number Placeholder 3"/>
          <p:cNvSpPr>
            <a:spLocks noGrp="1"/>
          </p:cNvSpPr>
          <p:nvPr>
            <p:ph type="sldNum" sz="quarter" idx="4"/>
          </p:nvPr>
        </p:nvSpPr>
        <p:spPr/>
        <p:txBody>
          <a:bodyPr/>
          <a:lstStyle/>
          <a:p>
            <a:fld id="{1D93BD3E-1E9A-4970-A6F7-E7AC52762E0C}" type="slidenum">
              <a:rPr lang="en-US" smtClean="0"/>
              <a:pPr/>
              <a:t>4</a:t>
            </a:fld>
            <a:endParaRPr lang="en-US" dirty="0"/>
          </a:p>
        </p:txBody>
      </p:sp>
    </p:spTree>
    <p:extLst>
      <p:ext uri="{BB962C8B-B14F-4D97-AF65-F5344CB8AC3E}">
        <p14:creationId xmlns:p14="http://schemas.microsoft.com/office/powerpoint/2010/main" val="321028971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200" dirty="0"/>
              <a:t>Review of </a:t>
            </a:r>
            <a:r>
              <a:rPr lang="en-US" sz="2200" dirty="0" smtClean="0"/>
              <a:t>Primary Changes in Oncor and ERCOT Comments</a:t>
            </a:r>
            <a:endParaRPr lang="en-US" sz="2200" dirty="0"/>
          </a:p>
        </p:txBody>
      </p:sp>
      <p:sp>
        <p:nvSpPr>
          <p:cNvPr id="3" name="Content Placeholder 2"/>
          <p:cNvSpPr>
            <a:spLocks noGrp="1"/>
          </p:cNvSpPr>
          <p:nvPr>
            <p:ph idx="1"/>
          </p:nvPr>
        </p:nvSpPr>
        <p:spPr>
          <a:xfrm>
            <a:off x="304800" y="957532"/>
            <a:ext cx="8534400" cy="5052221"/>
          </a:xfrm>
        </p:spPr>
        <p:txBody>
          <a:bodyPr numCol="2"/>
          <a:lstStyle/>
          <a:p>
            <a:pPr marL="0" indent="0">
              <a:buNone/>
            </a:pPr>
            <a:endParaRPr lang="en-US" sz="2300" dirty="0" smtClean="0"/>
          </a:p>
          <a:p>
            <a:pPr marL="0" indent="0">
              <a:buNone/>
            </a:pPr>
            <a:endParaRPr lang="en-US" sz="2300" dirty="0"/>
          </a:p>
          <a:p>
            <a:pPr marL="0" indent="0">
              <a:buNone/>
            </a:pPr>
            <a:endParaRPr lang="en-US" sz="2300" dirty="0" smtClean="0"/>
          </a:p>
        </p:txBody>
      </p:sp>
      <p:sp>
        <p:nvSpPr>
          <p:cNvPr id="4" name="Slide Number Placeholder 3"/>
          <p:cNvSpPr>
            <a:spLocks noGrp="1"/>
          </p:cNvSpPr>
          <p:nvPr>
            <p:ph type="sldNum" sz="quarter" idx="4"/>
          </p:nvPr>
        </p:nvSpPr>
        <p:spPr/>
        <p:txBody>
          <a:bodyPr/>
          <a:lstStyle/>
          <a:p>
            <a:fld id="{1D93BD3E-1E9A-4970-A6F7-E7AC52762E0C}" type="slidenum">
              <a:rPr lang="en-US" smtClean="0"/>
              <a:pPr/>
              <a:t>5</a:t>
            </a:fld>
            <a:endParaRPr lang="en-US" dirty="0"/>
          </a:p>
        </p:txBody>
      </p:sp>
      <p:pic>
        <p:nvPicPr>
          <p:cNvPr id="6" name="Picture 5"/>
          <p:cNvPicPr>
            <a:picLocks noChangeAspect="1"/>
          </p:cNvPicPr>
          <p:nvPr/>
        </p:nvPicPr>
        <p:blipFill>
          <a:blip r:embed="rId2"/>
          <a:stretch>
            <a:fillRect/>
          </a:stretch>
        </p:blipFill>
        <p:spPr>
          <a:xfrm>
            <a:off x="700087" y="957532"/>
            <a:ext cx="7820025" cy="2352675"/>
          </a:xfrm>
          <a:prstGeom prst="rect">
            <a:avLst/>
          </a:prstGeom>
          <a:ln>
            <a:solidFill>
              <a:schemeClr val="tx1"/>
            </a:solidFill>
          </a:ln>
        </p:spPr>
      </p:pic>
      <p:sp>
        <p:nvSpPr>
          <p:cNvPr id="7" name="TextBox 6"/>
          <p:cNvSpPr txBox="1"/>
          <p:nvPr/>
        </p:nvSpPr>
        <p:spPr>
          <a:xfrm>
            <a:off x="700087" y="3483642"/>
            <a:ext cx="7820025" cy="2662267"/>
          </a:xfrm>
          <a:prstGeom prst="rect">
            <a:avLst/>
          </a:prstGeom>
          <a:noFill/>
        </p:spPr>
        <p:txBody>
          <a:bodyPr wrap="square" rtlCol="0">
            <a:spAutoFit/>
          </a:bodyPr>
          <a:lstStyle/>
          <a:p>
            <a:pPr marL="285750" indent="-285750">
              <a:buFont typeface="Arial" panose="020B0604020202020204" pitchFamily="34" charset="0"/>
              <a:buChar char="•"/>
            </a:pPr>
            <a:r>
              <a:rPr lang="en-US" sz="1700" dirty="0" smtClean="0">
                <a:solidFill>
                  <a:schemeClr val="tx1">
                    <a:lumMod val="65000"/>
                    <a:lumOff val="35000"/>
                  </a:schemeClr>
                </a:solidFill>
              </a:rPr>
              <a:t>Intent of paragraph is to recognize current practice of limiting access to highly-sensitive ECEII to specific Market Participants. </a:t>
            </a:r>
          </a:p>
          <a:p>
            <a:pPr marL="285750" indent="-285750">
              <a:buFont typeface="Arial" panose="020B0604020202020204" pitchFamily="34" charset="0"/>
              <a:buChar char="•"/>
            </a:pPr>
            <a:r>
              <a:rPr lang="en-US" sz="1700" dirty="0" smtClean="0">
                <a:solidFill>
                  <a:schemeClr val="tx1">
                    <a:lumMod val="65000"/>
                    <a:lumOff val="35000"/>
                  </a:schemeClr>
                </a:solidFill>
              </a:rPr>
              <a:t>Oncor proposed revisions (</a:t>
            </a:r>
            <a:r>
              <a:rPr lang="en-US" sz="1700" dirty="0" smtClean="0">
                <a:solidFill>
                  <a:srgbClr val="DD6B2B"/>
                </a:solidFill>
              </a:rPr>
              <a:t>orange</a:t>
            </a:r>
            <a:r>
              <a:rPr lang="en-US" sz="1700" dirty="0" smtClean="0">
                <a:solidFill>
                  <a:schemeClr val="tx1">
                    <a:lumMod val="65000"/>
                    <a:lumOff val="35000"/>
                  </a:schemeClr>
                </a:solidFill>
              </a:rPr>
              <a:t>) to allow TDSPs to access ECEII that ERCOT has determined poses a high level of security risk.</a:t>
            </a:r>
          </a:p>
          <a:p>
            <a:pPr marL="285750" indent="-285750">
              <a:buFont typeface="Arial" panose="020B0604020202020204" pitchFamily="34" charset="0"/>
              <a:buChar char="•"/>
            </a:pPr>
            <a:r>
              <a:rPr lang="en-US" sz="1700" dirty="0" smtClean="0">
                <a:solidFill>
                  <a:schemeClr val="tx1">
                    <a:lumMod val="65000"/>
                    <a:lumOff val="35000"/>
                  </a:schemeClr>
                </a:solidFill>
              </a:rPr>
              <a:t>ERCOT proposed additional revisions (</a:t>
            </a:r>
            <a:r>
              <a:rPr lang="en-US" sz="1700" dirty="0" smtClean="0">
                <a:solidFill>
                  <a:schemeClr val="accent6">
                    <a:lumMod val="50000"/>
                  </a:schemeClr>
                </a:solidFill>
              </a:rPr>
              <a:t>purple</a:t>
            </a:r>
            <a:r>
              <a:rPr lang="en-US" sz="1700" dirty="0" smtClean="0">
                <a:solidFill>
                  <a:schemeClr val="tx1">
                    <a:lumMod val="65000"/>
                    <a:lumOff val="35000"/>
                  </a:schemeClr>
                </a:solidFill>
              </a:rPr>
              <a:t>) that would provide ERCOT discretion to disclose ECEII to other Market Participants when ERCOT determines that a legitimate reliability-based need exists</a:t>
            </a:r>
            <a:r>
              <a:rPr lang="en-US" sz="1700" dirty="0">
                <a:solidFill>
                  <a:schemeClr val="tx1">
                    <a:lumMod val="65000"/>
                    <a:lumOff val="35000"/>
                  </a:schemeClr>
                </a:solidFill>
              </a:rPr>
              <a:t>. Examples:</a:t>
            </a:r>
          </a:p>
          <a:p>
            <a:pPr marL="742950" lvl="1" indent="-285750">
              <a:buFont typeface="Courier New" panose="02070309020205020404" pitchFamily="49" charset="0"/>
              <a:buChar char="o"/>
            </a:pPr>
            <a:r>
              <a:rPr lang="en-US" sz="1500" dirty="0">
                <a:solidFill>
                  <a:schemeClr val="tx1">
                    <a:lumMod val="65000"/>
                    <a:lumOff val="35000"/>
                  </a:schemeClr>
                </a:solidFill>
              </a:rPr>
              <a:t>SSR analysis results (for a particular Resource Entity)</a:t>
            </a:r>
          </a:p>
          <a:p>
            <a:pPr marL="742950" lvl="1" indent="-285750">
              <a:buFont typeface="Courier New" panose="02070309020205020404" pitchFamily="49" charset="0"/>
              <a:buChar char="o"/>
            </a:pPr>
            <a:r>
              <a:rPr lang="en-US" sz="1500" dirty="0" smtClean="0">
                <a:solidFill>
                  <a:schemeClr val="tx1">
                    <a:lumMod val="65000"/>
                    <a:lumOff val="35000"/>
                  </a:schemeClr>
                </a:solidFill>
              </a:rPr>
              <a:t>Black </a:t>
            </a:r>
            <a:r>
              <a:rPr lang="en-US" sz="1500" dirty="0">
                <a:solidFill>
                  <a:schemeClr val="tx1">
                    <a:lumMod val="65000"/>
                    <a:lumOff val="35000"/>
                  </a:schemeClr>
                </a:solidFill>
              </a:rPr>
              <a:t>Start cranking paths </a:t>
            </a:r>
            <a:r>
              <a:rPr lang="en-US" sz="1500" dirty="0" smtClean="0">
                <a:solidFill>
                  <a:schemeClr val="tx1">
                    <a:lumMod val="65000"/>
                    <a:lumOff val="35000"/>
                  </a:schemeClr>
                </a:solidFill>
              </a:rPr>
              <a:t>(for Resource Entities with Black Start Resources)</a:t>
            </a:r>
            <a:endParaRPr lang="en-US" sz="1500" dirty="0">
              <a:solidFill>
                <a:schemeClr val="tx1">
                  <a:lumMod val="65000"/>
                  <a:lumOff val="35000"/>
                </a:schemeClr>
              </a:solidFill>
            </a:endParaRPr>
          </a:p>
          <a:p>
            <a:pPr marL="285750" indent="-285750">
              <a:buFont typeface="Arial" panose="020B0604020202020204" pitchFamily="34" charset="0"/>
              <a:buChar char="•"/>
            </a:pPr>
            <a:endParaRPr lang="en-US" dirty="0">
              <a:solidFill>
                <a:schemeClr val="tx1">
                  <a:lumMod val="65000"/>
                  <a:lumOff val="35000"/>
                </a:schemeClr>
              </a:solidFill>
            </a:endParaRPr>
          </a:p>
        </p:txBody>
      </p:sp>
    </p:spTree>
    <p:extLst>
      <p:ext uri="{BB962C8B-B14F-4D97-AF65-F5344CB8AC3E}">
        <p14:creationId xmlns:p14="http://schemas.microsoft.com/office/powerpoint/2010/main" val="166244507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200" dirty="0"/>
              <a:t>Review of </a:t>
            </a:r>
            <a:r>
              <a:rPr lang="en-US" sz="2200" dirty="0" smtClean="0"/>
              <a:t>Primary Changes in Oncor and ERCOT Comments</a:t>
            </a:r>
            <a:endParaRPr lang="en-US" sz="2200" dirty="0"/>
          </a:p>
        </p:txBody>
      </p:sp>
      <p:sp>
        <p:nvSpPr>
          <p:cNvPr id="3" name="Content Placeholder 2"/>
          <p:cNvSpPr>
            <a:spLocks noGrp="1"/>
          </p:cNvSpPr>
          <p:nvPr>
            <p:ph idx="1"/>
          </p:nvPr>
        </p:nvSpPr>
        <p:spPr>
          <a:xfrm>
            <a:off x="304800" y="4560471"/>
            <a:ext cx="8534400" cy="1449282"/>
          </a:xfrm>
        </p:spPr>
        <p:txBody>
          <a:bodyPr numCol="2"/>
          <a:lstStyle/>
          <a:p>
            <a:pPr marL="0" indent="0">
              <a:buNone/>
            </a:pPr>
            <a:endParaRPr lang="en-US" sz="2300" dirty="0" smtClean="0"/>
          </a:p>
          <a:p>
            <a:pPr marL="0" indent="0">
              <a:buNone/>
            </a:pPr>
            <a:endParaRPr lang="en-US" sz="2300" dirty="0"/>
          </a:p>
          <a:p>
            <a:pPr marL="0" indent="0">
              <a:buNone/>
            </a:pPr>
            <a:endParaRPr lang="en-US" sz="2300" dirty="0" smtClean="0"/>
          </a:p>
        </p:txBody>
      </p:sp>
      <p:sp>
        <p:nvSpPr>
          <p:cNvPr id="4" name="Slide Number Placeholder 3"/>
          <p:cNvSpPr>
            <a:spLocks noGrp="1"/>
          </p:cNvSpPr>
          <p:nvPr>
            <p:ph type="sldNum" sz="quarter" idx="4"/>
          </p:nvPr>
        </p:nvSpPr>
        <p:spPr/>
        <p:txBody>
          <a:bodyPr/>
          <a:lstStyle/>
          <a:p>
            <a:fld id="{1D93BD3E-1E9A-4970-A6F7-E7AC52762E0C}" type="slidenum">
              <a:rPr lang="en-US" smtClean="0"/>
              <a:pPr/>
              <a:t>6</a:t>
            </a:fld>
            <a:endParaRPr lang="en-US" dirty="0"/>
          </a:p>
        </p:txBody>
      </p:sp>
      <p:pic>
        <p:nvPicPr>
          <p:cNvPr id="10" name="Picture 9"/>
          <p:cNvPicPr>
            <a:picLocks noChangeAspect="1"/>
          </p:cNvPicPr>
          <p:nvPr/>
        </p:nvPicPr>
        <p:blipFill>
          <a:blip r:embed="rId2"/>
          <a:stretch>
            <a:fillRect/>
          </a:stretch>
        </p:blipFill>
        <p:spPr>
          <a:xfrm>
            <a:off x="823912" y="990600"/>
            <a:ext cx="7496175" cy="1476375"/>
          </a:xfrm>
          <a:prstGeom prst="rect">
            <a:avLst/>
          </a:prstGeom>
          <a:ln>
            <a:solidFill>
              <a:schemeClr val="tx1"/>
            </a:solidFill>
          </a:ln>
        </p:spPr>
      </p:pic>
      <p:sp>
        <p:nvSpPr>
          <p:cNvPr id="11" name="TextBox 10"/>
          <p:cNvSpPr txBox="1"/>
          <p:nvPr/>
        </p:nvSpPr>
        <p:spPr>
          <a:xfrm>
            <a:off x="823912" y="3048000"/>
            <a:ext cx="7496175" cy="1754326"/>
          </a:xfrm>
          <a:prstGeom prst="rect">
            <a:avLst/>
          </a:prstGeom>
          <a:noFill/>
        </p:spPr>
        <p:txBody>
          <a:bodyPr wrap="square" rtlCol="0">
            <a:spAutoFit/>
          </a:bodyPr>
          <a:lstStyle/>
          <a:p>
            <a:pPr marL="285750" indent="-285750">
              <a:buFont typeface="Arial" panose="020B0604020202020204" pitchFamily="34" charset="0"/>
              <a:buChar char="•"/>
            </a:pPr>
            <a:r>
              <a:rPr lang="en-US" dirty="0">
                <a:solidFill>
                  <a:schemeClr val="tx1">
                    <a:lumMod val="65000"/>
                    <a:lumOff val="35000"/>
                  </a:schemeClr>
                </a:solidFill>
              </a:rPr>
              <a:t>Oncor </a:t>
            </a:r>
            <a:r>
              <a:rPr lang="en-US" dirty="0" smtClean="0">
                <a:solidFill>
                  <a:schemeClr val="tx1">
                    <a:lumMod val="65000"/>
                    <a:lumOff val="35000"/>
                  </a:schemeClr>
                </a:solidFill>
              </a:rPr>
              <a:t>proposed to delete “of four or more decimal degrees.” Detailed </a:t>
            </a:r>
            <a:r>
              <a:rPr lang="en-US" dirty="0">
                <a:solidFill>
                  <a:schemeClr val="tx1">
                    <a:lumMod val="65000"/>
                    <a:lumOff val="35000"/>
                  </a:schemeClr>
                </a:solidFill>
              </a:rPr>
              <a:t>locational information about transmission infrastructure such as </a:t>
            </a:r>
            <a:r>
              <a:rPr lang="en-US" dirty="0" smtClean="0">
                <a:solidFill>
                  <a:schemeClr val="tx1">
                    <a:lumMod val="65000"/>
                    <a:lumOff val="35000"/>
                  </a:schemeClr>
                </a:solidFill>
              </a:rPr>
              <a:t>GPS </a:t>
            </a:r>
            <a:r>
              <a:rPr lang="en-US" dirty="0">
                <a:solidFill>
                  <a:schemeClr val="tx1">
                    <a:lumMod val="65000"/>
                    <a:lumOff val="35000"/>
                  </a:schemeClr>
                </a:solidFill>
              </a:rPr>
              <a:t>coordinates should be considered ECEII regardless of the number of decimal degrees </a:t>
            </a:r>
            <a:r>
              <a:rPr lang="en-US" dirty="0" smtClean="0">
                <a:solidFill>
                  <a:schemeClr val="tx1">
                    <a:lumMod val="65000"/>
                    <a:lumOff val="35000"/>
                  </a:schemeClr>
                </a:solidFill>
              </a:rPr>
              <a:t>presented.</a:t>
            </a:r>
          </a:p>
          <a:p>
            <a:pPr marL="285750" indent="-285750">
              <a:buFont typeface="Arial" panose="020B0604020202020204" pitchFamily="34" charset="0"/>
              <a:buChar char="•"/>
            </a:pPr>
            <a:r>
              <a:rPr lang="en-US" dirty="0" smtClean="0">
                <a:solidFill>
                  <a:schemeClr val="tx1">
                    <a:lumMod val="65000"/>
                    <a:lumOff val="35000"/>
                  </a:schemeClr>
                </a:solidFill>
              </a:rPr>
              <a:t>GPS information that is available to the public (e.g., Google Maps listings, which extend to six decimal degrees) is excluded from ECEII.</a:t>
            </a:r>
            <a:endParaRPr lang="en-US" dirty="0">
              <a:solidFill>
                <a:schemeClr val="tx1">
                  <a:lumMod val="65000"/>
                  <a:lumOff val="35000"/>
                </a:schemeClr>
              </a:solidFill>
            </a:endParaRPr>
          </a:p>
        </p:txBody>
      </p:sp>
    </p:spTree>
    <p:extLst>
      <p:ext uri="{BB962C8B-B14F-4D97-AF65-F5344CB8AC3E}">
        <p14:creationId xmlns:p14="http://schemas.microsoft.com/office/powerpoint/2010/main" val="5442836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200" dirty="0"/>
              <a:t>Review of </a:t>
            </a:r>
            <a:r>
              <a:rPr lang="en-US" sz="2200" dirty="0" smtClean="0"/>
              <a:t>Primary Changes in Oncor and ERCOT Comments</a:t>
            </a:r>
            <a:endParaRPr lang="en-US" sz="2200" dirty="0"/>
          </a:p>
        </p:txBody>
      </p:sp>
      <p:sp>
        <p:nvSpPr>
          <p:cNvPr id="3" name="Content Placeholder 2"/>
          <p:cNvSpPr>
            <a:spLocks noGrp="1"/>
          </p:cNvSpPr>
          <p:nvPr>
            <p:ph idx="1"/>
          </p:nvPr>
        </p:nvSpPr>
        <p:spPr>
          <a:xfrm>
            <a:off x="304800" y="4560471"/>
            <a:ext cx="8534400" cy="1449282"/>
          </a:xfrm>
        </p:spPr>
        <p:txBody>
          <a:bodyPr numCol="2"/>
          <a:lstStyle/>
          <a:p>
            <a:pPr marL="0" indent="0">
              <a:buNone/>
            </a:pPr>
            <a:endParaRPr lang="en-US" sz="2300" dirty="0" smtClean="0"/>
          </a:p>
          <a:p>
            <a:pPr marL="0" indent="0">
              <a:buNone/>
            </a:pPr>
            <a:endParaRPr lang="en-US" sz="2300" dirty="0"/>
          </a:p>
          <a:p>
            <a:pPr marL="0" indent="0">
              <a:buNone/>
            </a:pPr>
            <a:endParaRPr lang="en-US" sz="2300" dirty="0" smtClean="0"/>
          </a:p>
        </p:txBody>
      </p:sp>
      <p:sp>
        <p:nvSpPr>
          <p:cNvPr id="4" name="Slide Number Placeholder 3"/>
          <p:cNvSpPr>
            <a:spLocks noGrp="1"/>
          </p:cNvSpPr>
          <p:nvPr>
            <p:ph type="sldNum" sz="quarter" idx="4"/>
          </p:nvPr>
        </p:nvSpPr>
        <p:spPr/>
        <p:txBody>
          <a:bodyPr/>
          <a:lstStyle/>
          <a:p>
            <a:fld id="{1D93BD3E-1E9A-4970-A6F7-E7AC52762E0C}" type="slidenum">
              <a:rPr lang="en-US" smtClean="0"/>
              <a:pPr/>
              <a:t>7</a:t>
            </a:fld>
            <a:endParaRPr lang="en-US" dirty="0"/>
          </a:p>
        </p:txBody>
      </p:sp>
      <p:sp>
        <p:nvSpPr>
          <p:cNvPr id="11" name="TextBox 10"/>
          <p:cNvSpPr txBox="1"/>
          <p:nvPr/>
        </p:nvSpPr>
        <p:spPr>
          <a:xfrm>
            <a:off x="823912" y="3048000"/>
            <a:ext cx="7496175" cy="2862322"/>
          </a:xfrm>
          <a:prstGeom prst="rect">
            <a:avLst/>
          </a:prstGeom>
          <a:noFill/>
        </p:spPr>
        <p:txBody>
          <a:bodyPr wrap="square" rtlCol="0">
            <a:spAutoFit/>
          </a:bodyPr>
          <a:lstStyle/>
          <a:p>
            <a:pPr marL="285750" indent="-285750">
              <a:buFont typeface="Arial" panose="020B0604020202020204" pitchFamily="34" charset="0"/>
              <a:buChar char="•"/>
            </a:pPr>
            <a:r>
              <a:rPr lang="en-US" dirty="0" smtClean="0">
                <a:solidFill>
                  <a:schemeClr val="tx1">
                    <a:lumMod val="65000"/>
                    <a:lumOff val="35000"/>
                  </a:schemeClr>
                </a:solidFill>
              </a:rPr>
              <a:t>After </a:t>
            </a:r>
            <a:r>
              <a:rPr lang="en-US" dirty="0">
                <a:solidFill>
                  <a:schemeClr val="tx1">
                    <a:lumMod val="65000"/>
                    <a:lumOff val="35000"/>
                  </a:schemeClr>
                </a:solidFill>
              </a:rPr>
              <a:t>further discussion with Oncor and other interested parties, ERCOT </a:t>
            </a:r>
            <a:r>
              <a:rPr lang="en-US" dirty="0" smtClean="0">
                <a:solidFill>
                  <a:schemeClr val="tx1">
                    <a:lumMod val="65000"/>
                    <a:lumOff val="35000"/>
                  </a:schemeClr>
                </a:solidFill>
              </a:rPr>
              <a:t>proposed </a:t>
            </a:r>
            <a:r>
              <a:rPr lang="en-US" dirty="0">
                <a:solidFill>
                  <a:schemeClr val="tx1">
                    <a:lumMod val="65000"/>
                    <a:lumOff val="35000"/>
                  </a:schemeClr>
                </a:solidFill>
              </a:rPr>
              <a:t>to delete paragraph (1)(b) </a:t>
            </a:r>
            <a:r>
              <a:rPr lang="en-US" dirty="0" smtClean="0">
                <a:solidFill>
                  <a:schemeClr val="tx1">
                    <a:lumMod val="65000"/>
                    <a:lumOff val="35000"/>
                  </a:schemeClr>
                </a:solidFill>
              </a:rPr>
              <a:t>due </a:t>
            </a:r>
            <a:r>
              <a:rPr lang="en-US" dirty="0">
                <a:solidFill>
                  <a:schemeClr val="tx1">
                    <a:lumMod val="65000"/>
                    <a:lumOff val="35000"/>
                  </a:schemeClr>
                </a:solidFill>
              </a:rPr>
              <a:t>to concern that this item was overly broad and would be difficult to administer</a:t>
            </a:r>
            <a:r>
              <a:rPr lang="en-US" dirty="0" smtClean="0">
                <a:solidFill>
                  <a:schemeClr val="tx1">
                    <a:lumMod val="65000"/>
                    <a:lumOff val="35000"/>
                  </a:schemeClr>
                </a:solidFill>
              </a:rPr>
              <a:t>.</a:t>
            </a:r>
          </a:p>
          <a:p>
            <a:pPr marL="285750" indent="-285750">
              <a:buFont typeface="Arial" panose="020B0604020202020204" pitchFamily="34" charset="0"/>
              <a:buChar char="•"/>
            </a:pPr>
            <a:r>
              <a:rPr lang="en-US" dirty="0" smtClean="0">
                <a:solidFill>
                  <a:schemeClr val="tx1">
                    <a:lumMod val="65000"/>
                    <a:lumOff val="35000"/>
                  </a:schemeClr>
                </a:solidFill>
              </a:rPr>
              <a:t>If </a:t>
            </a:r>
            <a:r>
              <a:rPr lang="en-US" dirty="0">
                <a:solidFill>
                  <a:schemeClr val="tx1">
                    <a:lumMod val="65000"/>
                    <a:lumOff val="35000"/>
                  </a:schemeClr>
                </a:solidFill>
              </a:rPr>
              <a:t>an equipment model name or number or other detailed equipment type information could foreseeably be useful to a person planning an attack on ERCOT System infrastructure and otherwise satisfies the definition of ECEII in Section 2.1, such information would still be considered ECEII despite the deletion of paragraph (1)(b</a:t>
            </a:r>
            <a:r>
              <a:rPr lang="en-US" dirty="0" smtClean="0">
                <a:solidFill>
                  <a:schemeClr val="tx1">
                    <a:lumMod val="65000"/>
                    <a:lumOff val="35000"/>
                  </a:schemeClr>
                </a:solidFill>
              </a:rPr>
              <a:t>). </a:t>
            </a:r>
            <a:r>
              <a:rPr lang="en-US" dirty="0">
                <a:solidFill>
                  <a:schemeClr val="tx1">
                    <a:lumMod val="65000"/>
                    <a:lumOff val="35000"/>
                  </a:schemeClr>
                </a:solidFill>
              </a:rPr>
              <a:t>A Disclosing Party could request ECEII treatment pursuant to paragraph </a:t>
            </a:r>
            <a:r>
              <a:rPr lang="en-US" dirty="0" smtClean="0">
                <a:solidFill>
                  <a:schemeClr val="tx1">
                    <a:lumMod val="65000"/>
                    <a:lumOff val="35000"/>
                  </a:schemeClr>
                </a:solidFill>
              </a:rPr>
              <a:t>(h) </a:t>
            </a:r>
            <a:r>
              <a:rPr lang="en-US" dirty="0">
                <a:solidFill>
                  <a:schemeClr val="tx1">
                    <a:lumMod val="65000"/>
                    <a:lumOff val="35000"/>
                  </a:schemeClr>
                </a:solidFill>
              </a:rPr>
              <a:t>of Section 1.3.2.1.</a:t>
            </a:r>
          </a:p>
        </p:txBody>
      </p:sp>
      <p:pic>
        <p:nvPicPr>
          <p:cNvPr id="5" name="Picture 4"/>
          <p:cNvPicPr>
            <a:picLocks noChangeAspect="1"/>
          </p:cNvPicPr>
          <p:nvPr/>
        </p:nvPicPr>
        <p:blipFill>
          <a:blip r:embed="rId2"/>
          <a:stretch>
            <a:fillRect/>
          </a:stretch>
        </p:blipFill>
        <p:spPr>
          <a:xfrm>
            <a:off x="714374" y="1219200"/>
            <a:ext cx="7715250" cy="1590675"/>
          </a:xfrm>
          <a:prstGeom prst="rect">
            <a:avLst/>
          </a:prstGeom>
          <a:ln>
            <a:solidFill>
              <a:schemeClr val="tx1"/>
            </a:solidFill>
          </a:ln>
        </p:spPr>
      </p:pic>
    </p:spTree>
    <p:extLst>
      <p:ext uri="{BB962C8B-B14F-4D97-AF65-F5344CB8AC3E}">
        <p14:creationId xmlns:p14="http://schemas.microsoft.com/office/powerpoint/2010/main" val="39533388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200" dirty="0"/>
              <a:t>Review of </a:t>
            </a:r>
            <a:r>
              <a:rPr lang="en-US" sz="2200" dirty="0" smtClean="0"/>
              <a:t>Primary Changes in Oncor and ERCOT Comments</a:t>
            </a:r>
            <a:endParaRPr lang="en-US" sz="2200" dirty="0"/>
          </a:p>
        </p:txBody>
      </p:sp>
      <p:sp>
        <p:nvSpPr>
          <p:cNvPr id="3" name="Content Placeholder 2"/>
          <p:cNvSpPr>
            <a:spLocks noGrp="1"/>
          </p:cNvSpPr>
          <p:nvPr>
            <p:ph idx="1"/>
          </p:nvPr>
        </p:nvSpPr>
        <p:spPr>
          <a:xfrm>
            <a:off x="304800" y="4560471"/>
            <a:ext cx="8534400" cy="1449282"/>
          </a:xfrm>
        </p:spPr>
        <p:txBody>
          <a:bodyPr numCol="2"/>
          <a:lstStyle/>
          <a:p>
            <a:pPr marL="0" indent="0">
              <a:buNone/>
            </a:pPr>
            <a:endParaRPr lang="en-US" sz="2300" dirty="0" smtClean="0"/>
          </a:p>
          <a:p>
            <a:pPr marL="0" indent="0">
              <a:buNone/>
            </a:pPr>
            <a:endParaRPr lang="en-US" sz="2300" dirty="0"/>
          </a:p>
          <a:p>
            <a:pPr marL="0" indent="0">
              <a:buNone/>
            </a:pPr>
            <a:endParaRPr lang="en-US" sz="2300" dirty="0" smtClean="0"/>
          </a:p>
        </p:txBody>
      </p:sp>
      <p:sp>
        <p:nvSpPr>
          <p:cNvPr id="4" name="Slide Number Placeholder 3"/>
          <p:cNvSpPr>
            <a:spLocks noGrp="1"/>
          </p:cNvSpPr>
          <p:nvPr>
            <p:ph type="sldNum" sz="quarter" idx="4"/>
          </p:nvPr>
        </p:nvSpPr>
        <p:spPr/>
        <p:txBody>
          <a:bodyPr/>
          <a:lstStyle/>
          <a:p>
            <a:fld id="{1D93BD3E-1E9A-4970-A6F7-E7AC52762E0C}" type="slidenum">
              <a:rPr lang="en-US" smtClean="0"/>
              <a:pPr/>
              <a:t>8</a:t>
            </a:fld>
            <a:endParaRPr lang="en-US" dirty="0"/>
          </a:p>
        </p:txBody>
      </p:sp>
      <p:sp>
        <p:nvSpPr>
          <p:cNvPr id="11" name="TextBox 10"/>
          <p:cNvSpPr txBox="1"/>
          <p:nvPr/>
        </p:nvSpPr>
        <p:spPr>
          <a:xfrm>
            <a:off x="823911" y="3276600"/>
            <a:ext cx="7496175" cy="1754326"/>
          </a:xfrm>
          <a:prstGeom prst="rect">
            <a:avLst/>
          </a:prstGeom>
          <a:noFill/>
        </p:spPr>
        <p:txBody>
          <a:bodyPr wrap="square" rtlCol="0">
            <a:spAutoFit/>
          </a:bodyPr>
          <a:lstStyle/>
          <a:p>
            <a:pPr marL="285750" indent="-285750">
              <a:buFont typeface="Arial" panose="020B0604020202020204" pitchFamily="34" charset="0"/>
              <a:buChar char="•"/>
            </a:pPr>
            <a:r>
              <a:rPr lang="en-US" dirty="0" smtClean="0">
                <a:solidFill>
                  <a:schemeClr val="tx1">
                    <a:lumMod val="65000"/>
                    <a:lumOff val="35000"/>
                  </a:schemeClr>
                </a:solidFill>
              </a:rPr>
              <a:t>During discussion at the May 9 PRS meeting, concern was expressed that this item was too broad.</a:t>
            </a:r>
          </a:p>
          <a:p>
            <a:pPr marL="285750" indent="-285750">
              <a:buFont typeface="Arial" panose="020B0604020202020204" pitchFamily="34" charset="0"/>
              <a:buChar char="•"/>
            </a:pPr>
            <a:r>
              <a:rPr lang="en-US" dirty="0" smtClean="0">
                <a:solidFill>
                  <a:schemeClr val="tx1">
                    <a:lumMod val="65000"/>
                    <a:lumOff val="35000"/>
                  </a:schemeClr>
                </a:solidFill>
              </a:rPr>
              <a:t>ERCOT proposed revisions to recognize that Black Start Agreements are already specifically excluded from Protected </a:t>
            </a:r>
            <a:r>
              <a:rPr lang="en-US" dirty="0" smtClean="0">
                <a:solidFill>
                  <a:schemeClr val="tx1">
                    <a:lumMod val="65000"/>
                    <a:lumOff val="35000"/>
                  </a:schemeClr>
                </a:solidFill>
              </a:rPr>
              <a:t>Information, </a:t>
            </a:r>
            <a:r>
              <a:rPr lang="en-US" dirty="0" smtClean="0">
                <a:solidFill>
                  <a:schemeClr val="tx1">
                    <a:lumMod val="65000"/>
                    <a:lumOff val="35000"/>
                  </a:schemeClr>
                </a:solidFill>
              </a:rPr>
              <a:t>and </a:t>
            </a:r>
            <a:r>
              <a:rPr lang="en-US" dirty="0">
                <a:solidFill>
                  <a:schemeClr val="tx1">
                    <a:lumMod val="65000"/>
                    <a:lumOff val="35000"/>
                  </a:schemeClr>
                </a:solidFill>
              </a:rPr>
              <a:t>to </a:t>
            </a:r>
            <a:r>
              <a:rPr lang="en-US" dirty="0" smtClean="0">
                <a:solidFill>
                  <a:schemeClr val="tx1">
                    <a:lumMod val="65000"/>
                    <a:lumOff val="35000"/>
                  </a:schemeClr>
                </a:solidFill>
              </a:rPr>
              <a:t>limit this item to information that can be assumed to contain information that meets the definition of ECEII in Section 2.1.</a:t>
            </a:r>
          </a:p>
        </p:txBody>
      </p:sp>
      <p:pic>
        <p:nvPicPr>
          <p:cNvPr id="6" name="Picture 5"/>
          <p:cNvPicPr>
            <a:picLocks noChangeAspect="1"/>
          </p:cNvPicPr>
          <p:nvPr/>
        </p:nvPicPr>
        <p:blipFill>
          <a:blip r:embed="rId2"/>
          <a:stretch>
            <a:fillRect/>
          </a:stretch>
        </p:blipFill>
        <p:spPr>
          <a:xfrm>
            <a:off x="666749" y="1041280"/>
            <a:ext cx="7810500" cy="2038350"/>
          </a:xfrm>
          <a:prstGeom prst="rect">
            <a:avLst/>
          </a:prstGeom>
          <a:ln>
            <a:solidFill>
              <a:schemeClr val="tx1"/>
            </a:solidFill>
          </a:ln>
        </p:spPr>
      </p:pic>
    </p:spTree>
    <p:extLst>
      <p:ext uri="{BB962C8B-B14F-4D97-AF65-F5344CB8AC3E}">
        <p14:creationId xmlns:p14="http://schemas.microsoft.com/office/powerpoint/2010/main" val="117383646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200" dirty="0"/>
              <a:t>Review of </a:t>
            </a:r>
            <a:r>
              <a:rPr lang="en-US" sz="2200" dirty="0" smtClean="0"/>
              <a:t>Primary Changes in Oncor and ERCOT Comments</a:t>
            </a:r>
            <a:endParaRPr lang="en-US" sz="2200" dirty="0"/>
          </a:p>
        </p:txBody>
      </p:sp>
      <p:sp>
        <p:nvSpPr>
          <p:cNvPr id="3" name="Content Placeholder 2"/>
          <p:cNvSpPr>
            <a:spLocks noGrp="1"/>
          </p:cNvSpPr>
          <p:nvPr>
            <p:ph idx="1"/>
          </p:nvPr>
        </p:nvSpPr>
        <p:spPr>
          <a:xfrm>
            <a:off x="304800" y="4560471"/>
            <a:ext cx="8534400" cy="1449282"/>
          </a:xfrm>
        </p:spPr>
        <p:txBody>
          <a:bodyPr numCol="2"/>
          <a:lstStyle/>
          <a:p>
            <a:pPr marL="0" indent="0">
              <a:buNone/>
            </a:pPr>
            <a:endParaRPr lang="en-US" sz="2300" dirty="0" smtClean="0"/>
          </a:p>
          <a:p>
            <a:pPr marL="0" indent="0">
              <a:buNone/>
            </a:pPr>
            <a:endParaRPr lang="en-US" sz="2300" dirty="0"/>
          </a:p>
          <a:p>
            <a:pPr marL="0" indent="0">
              <a:buNone/>
            </a:pPr>
            <a:endParaRPr lang="en-US" sz="2300" dirty="0" smtClean="0"/>
          </a:p>
        </p:txBody>
      </p:sp>
      <p:sp>
        <p:nvSpPr>
          <p:cNvPr id="4" name="Slide Number Placeholder 3"/>
          <p:cNvSpPr>
            <a:spLocks noGrp="1"/>
          </p:cNvSpPr>
          <p:nvPr>
            <p:ph type="sldNum" sz="quarter" idx="4"/>
          </p:nvPr>
        </p:nvSpPr>
        <p:spPr/>
        <p:txBody>
          <a:bodyPr/>
          <a:lstStyle/>
          <a:p>
            <a:fld id="{1D93BD3E-1E9A-4970-A6F7-E7AC52762E0C}" type="slidenum">
              <a:rPr lang="en-US" smtClean="0"/>
              <a:pPr/>
              <a:t>9</a:t>
            </a:fld>
            <a:endParaRPr lang="en-US" dirty="0"/>
          </a:p>
        </p:txBody>
      </p:sp>
      <p:sp>
        <p:nvSpPr>
          <p:cNvPr id="11" name="TextBox 10"/>
          <p:cNvSpPr txBox="1"/>
          <p:nvPr/>
        </p:nvSpPr>
        <p:spPr>
          <a:xfrm>
            <a:off x="823912" y="2819400"/>
            <a:ext cx="7496175" cy="2585323"/>
          </a:xfrm>
          <a:prstGeom prst="rect">
            <a:avLst/>
          </a:prstGeom>
          <a:noFill/>
        </p:spPr>
        <p:txBody>
          <a:bodyPr wrap="square" rtlCol="0">
            <a:spAutoFit/>
          </a:bodyPr>
          <a:lstStyle/>
          <a:p>
            <a:pPr marL="285750" indent="-285750">
              <a:buFont typeface="Arial" panose="020B0604020202020204" pitchFamily="34" charset="0"/>
              <a:buChar char="•"/>
            </a:pPr>
            <a:r>
              <a:rPr lang="en-US" dirty="0" smtClean="0">
                <a:solidFill>
                  <a:schemeClr val="tx1">
                    <a:lumMod val="65000"/>
                    <a:lumOff val="35000"/>
                  </a:schemeClr>
                </a:solidFill>
              </a:rPr>
              <a:t>Oncor proposed to delete paragraph </a:t>
            </a:r>
            <a:r>
              <a:rPr lang="en-US" dirty="0">
                <a:solidFill>
                  <a:schemeClr val="tx1">
                    <a:lumMod val="65000"/>
                    <a:lumOff val="35000"/>
                  </a:schemeClr>
                </a:solidFill>
              </a:rPr>
              <a:t>(1</a:t>
            </a:r>
            <a:r>
              <a:rPr lang="en-US" dirty="0" smtClean="0">
                <a:solidFill>
                  <a:schemeClr val="tx1">
                    <a:lumMod val="65000"/>
                    <a:lumOff val="35000"/>
                  </a:schemeClr>
                </a:solidFill>
              </a:rPr>
              <a:t>)(g).  </a:t>
            </a:r>
            <a:r>
              <a:rPr lang="en-US" dirty="0">
                <a:solidFill>
                  <a:schemeClr val="tx1">
                    <a:lumMod val="65000"/>
                    <a:lumOff val="35000"/>
                  </a:schemeClr>
                </a:solidFill>
              </a:rPr>
              <a:t>Substation one-line diagrams can contain varying level of detail depending on the use, and are included in numerous ERCOT and </a:t>
            </a:r>
            <a:r>
              <a:rPr lang="en-US" dirty="0" smtClean="0">
                <a:solidFill>
                  <a:schemeClr val="tx1">
                    <a:lumMod val="65000"/>
                    <a:lumOff val="35000"/>
                  </a:schemeClr>
                </a:solidFill>
              </a:rPr>
              <a:t>TSP </a:t>
            </a:r>
            <a:r>
              <a:rPr lang="en-US" dirty="0">
                <a:solidFill>
                  <a:schemeClr val="tx1">
                    <a:lumMod val="65000"/>
                    <a:lumOff val="35000"/>
                  </a:schemeClr>
                </a:solidFill>
              </a:rPr>
              <a:t>reports.  </a:t>
            </a:r>
            <a:endParaRPr lang="en-US" dirty="0" smtClean="0">
              <a:solidFill>
                <a:schemeClr val="tx1">
                  <a:lumMod val="65000"/>
                  <a:lumOff val="35000"/>
                </a:schemeClr>
              </a:solidFill>
            </a:endParaRPr>
          </a:p>
          <a:p>
            <a:pPr marL="285750" indent="-285750">
              <a:buFont typeface="Arial" panose="020B0604020202020204" pitchFamily="34" charset="0"/>
              <a:buChar char="•"/>
            </a:pPr>
            <a:r>
              <a:rPr lang="en-US" dirty="0">
                <a:solidFill>
                  <a:schemeClr val="tx1">
                    <a:lumMod val="65000"/>
                    <a:lumOff val="35000"/>
                  </a:schemeClr>
                </a:solidFill>
              </a:rPr>
              <a:t>If </a:t>
            </a:r>
            <a:r>
              <a:rPr lang="en-US" dirty="0" smtClean="0">
                <a:solidFill>
                  <a:schemeClr val="tx1">
                    <a:lumMod val="65000"/>
                    <a:lumOff val="35000"/>
                  </a:schemeClr>
                </a:solidFill>
              </a:rPr>
              <a:t>a particular substation one-line diagram could </a:t>
            </a:r>
            <a:r>
              <a:rPr lang="en-US" dirty="0">
                <a:solidFill>
                  <a:schemeClr val="tx1">
                    <a:lumMod val="65000"/>
                    <a:lumOff val="35000"/>
                  </a:schemeClr>
                </a:solidFill>
              </a:rPr>
              <a:t>foreseeably be useful to a person planning an attack on ERCOT System infrastructure and otherwise satisfies the definition of ECEII in Section 2.1, </a:t>
            </a:r>
            <a:r>
              <a:rPr lang="en-US" dirty="0" smtClean="0">
                <a:solidFill>
                  <a:schemeClr val="tx1">
                    <a:lumMod val="65000"/>
                    <a:lumOff val="35000"/>
                  </a:schemeClr>
                </a:solidFill>
              </a:rPr>
              <a:t>it </a:t>
            </a:r>
            <a:r>
              <a:rPr lang="en-US" dirty="0">
                <a:solidFill>
                  <a:schemeClr val="tx1">
                    <a:lumMod val="65000"/>
                    <a:lumOff val="35000"/>
                  </a:schemeClr>
                </a:solidFill>
              </a:rPr>
              <a:t>would still be considered ECEII despite the deletion of paragraph (1</a:t>
            </a:r>
            <a:r>
              <a:rPr lang="en-US" dirty="0" smtClean="0">
                <a:solidFill>
                  <a:schemeClr val="tx1">
                    <a:lumMod val="65000"/>
                    <a:lumOff val="35000"/>
                  </a:schemeClr>
                </a:solidFill>
              </a:rPr>
              <a:t>)(g). A </a:t>
            </a:r>
            <a:r>
              <a:rPr lang="en-US" dirty="0">
                <a:solidFill>
                  <a:schemeClr val="tx1">
                    <a:lumMod val="65000"/>
                    <a:lumOff val="35000"/>
                  </a:schemeClr>
                </a:solidFill>
              </a:rPr>
              <a:t>Disclosing Party could request ECEII treatment </a:t>
            </a:r>
            <a:r>
              <a:rPr lang="en-US" dirty="0" smtClean="0">
                <a:solidFill>
                  <a:schemeClr val="tx1">
                    <a:lumMod val="65000"/>
                    <a:lumOff val="35000"/>
                  </a:schemeClr>
                </a:solidFill>
              </a:rPr>
              <a:t>pursuant to paragraph (h) </a:t>
            </a:r>
            <a:r>
              <a:rPr lang="en-US" dirty="0">
                <a:solidFill>
                  <a:schemeClr val="tx1">
                    <a:lumMod val="65000"/>
                    <a:lumOff val="35000"/>
                  </a:schemeClr>
                </a:solidFill>
              </a:rPr>
              <a:t>of Section </a:t>
            </a:r>
            <a:r>
              <a:rPr lang="en-US" dirty="0" smtClean="0">
                <a:solidFill>
                  <a:schemeClr val="tx1">
                    <a:lumMod val="65000"/>
                    <a:lumOff val="35000"/>
                  </a:schemeClr>
                </a:solidFill>
              </a:rPr>
              <a:t>1.3.2.1.</a:t>
            </a:r>
          </a:p>
        </p:txBody>
      </p:sp>
      <p:pic>
        <p:nvPicPr>
          <p:cNvPr id="5" name="Picture 4"/>
          <p:cNvPicPr>
            <a:picLocks noChangeAspect="1"/>
          </p:cNvPicPr>
          <p:nvPr/>
        </p:nvPicPr>
        <p:blipFill>
          <a:blip r:embed="rId2"/>
          <a:stretch>
            <a:fillRect/>
          </a:stretch>
        </p:blipFill>
        <p:spPr>
          <a:xfrm>
            <a:off x="742950" y="1211798"/>
            <a:ext cx="7734300" cy="1371600"/>
          </a:xfrm>
          <a:prstGeom prst="rect">
            <a:avLst/>
          </a:prstGeom>
          <a:ln>
            <a:solidFill>
              <a:schemeClr val="tx1"/>
            </a:solidFill>
          </a:ln>
        </p:spPr>
      </p:pic>
    </p:spTree>
    <p:extLst>
      <p:ext uri="{BB962C8B-B14F-4D97-AF65-F5344CB8AC3E}">
        <p14:creationId xmlns:p14="http://schemas.microsoft.com/office/powerpoint/2010/main" val="691620574"/>
      </p:ext>
    </p:extLst>
  </p:cSld>
  <p:clrMapOvr>
    <a:masterClrMapping/>
  </p:clrMapOvr>
  <p:timing>
    <p:tnLst>
      <p:par>
        <p:cTn id="1" dur="indefinite" restart="never" nodeType="tmRoot"/>
      </p:par>
    </p:tnLst>
  </p:timing>
</p:sld>
</file>

<file path=ppt/theme/theme1.xml><?xml version="1.0" encoding="utf-8"?>
<a:theme xmlns:a="http://schemas.openxmlformats.org/drawingml/2006/main" name="1_Custom Design">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E2BDB63875B034C8B32518C6496ADD1" ma:contentTypeVersion="0" ma:contentTypeDescription="Create a new document." ma:contentTypeScope="" ma:versionID="2e49056469cb591c67c33c10da96a071">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Props1.xml><?xml version="1.0" encoding="utf-8"?>
<ds:datastoreItem xmlns:ds="http://schemas.openxmlformats.org/officeDocument/2006/customXml" ds:itemID="{E4A68982-DD5D-44FD-B77F-4C531465FE54}">
  <ds:schemaRefs>
    <ds:schemaRef ds:uri="http://schemas.microsoft.com/sharepoint/v3/contenttype/forms"/>
  </ds:schemaRefs>
</ds:datastoreItem>
</file>

<file path=customXml/itemProps2.xml><?xml version="1.0" encoding="utf-8"?>
<ds:datastoreItem xmlns:ds="http://schemas.openxmlformats.org/officeDocument/2006/customXml" ds:itemID="{5DFABCE5-6410-4FC5-930F-1111C63E401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0E9AA12-8AF9-4AA6-90FE-24669859CDF3}">
  <ds:schemaRefs>
    <ds:schemaRef ds:uri="http://purl.org/dc/elements/1.1/"/>
    <ds:schemaRef ds:uri="http://schemas.microsoft.com/office/infopath/2007/PartnerControls"/>
    <ds:schemaRef ds:uri="http://schemas.microsoft.com/office/2006/documentManagement/types"/>
    <ds:schemaRef ds:uri="http://schemas.microsoft.com/office/2006/metadata/properties"/>
    <ds:schemaRef ds:uri="c34af464-7aa1-4edd-9be4-83dffc1cb926"/>
    <ds:schemaRef ds:uri="http://purl.org/dc/dcmitype/"/>
    <ds:schemaRef ds:uri="http://www.w3.org/XML/1998/namespace"/>
    <ds:schemaRef ds:uri="http://schemas.openxmlformats.org/package/2006/metadata/core-properties"/>
    <ds:schemaRef ds:uri="http://purl.org/dc/terms/"/>
  </ds:schemaRefs>
</ds:datastoreItem>
</file>

<file path=docProps/app.xml><?xml version="1.0" encoding="utf-8"?>
<Properties xmlns="http://schemas.openxmlformats.org/officeDocument/2006/extended-properties" xmlns:vt="http://schemas.openxmlformats.org/officeDocument/2006/docPropsVTypes">
  <Template/>
  <TotalTime>1758</TotalTime>
  <Words>1123</Words>
  <Application>Microsoft Office PowerPoint</Application>
  <PresentationFormat>On-screen Show (4:3)</PresentationFormat>
  <Paragraphs>113</Paragraphs>
  <Slides>15</Slides>
  <Notes>1</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15</vt:i4>
      </vt:variant>
    </vt:vector>
  </HeadingPairs>
  <TitlesOfParts>
    <vt:vector size="20" baseType="lpstr">
      <vt:lpstr>Arial</vt:lpstr>
      <vt:lpstr>Calibri</vt:lpstr>
      <vt:lpstr>Courier New</vt:lpstr>
      <vt:lpstr>1_Custom Design</vt:lpstr>
      <vt:lpstr>Office Theme</vt:lpstr>
      <vt:lpstr>PowerPoint Presentation</vt:lpstr>
      <vt:lpstr>NPRR902 Workshop III:  Agenda</vt:lpstr>
      <vt:lpstr>Introduction </vt:lpstr>
      <vt:lpstr>Where we are today </vt:lpstr>
      <vt:lpstr>Review of Primary Changes in Oncor and ERCOT Comments</vt:lpstr>
      <vt:lpstr>Review of Primary Changes in Oncor and ERCOT Comments</vt:lpstr>
      <vt:lpstr>Review of Primary Changes in Oncor and ERCOT Comments</vt:lpstr>
      <vt:lpstr>Review of Primary Changes in Oncor and ERCOT Comments</vt:lpstr>
      <vt:lpstr>Review of Primary Changes in Oncor and ERCOT Comments</vt:lpstr>
      <vt:lpstr>Review of Primary Changes in Oncor and ERCOT Comments</vt:lpstr>
      <vt:lpstr>Review of Primary Changes in Oncor and ERCOT Comments</vt:lpstr>
      <vt:lpstr>Review of Primary Changes in Oncor and ERCOT Comments</vt:lpstr>
      <vt:lpstr>Review of Primary Changes in Oncor and ERCOT Comments</vt:lpstr>
      <vt:lpstr>Next Steps</vt:lpstr>
      <vt:lpstr>Contact Information</vt:lpstr>
    </vt:vector>
  </TitlesOfParts>
  <Company>The Electric Reliability Council of Texas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jlevine</cp:lastModifiedBy>
  <cp:revision>151</cp:revision>
  <cp:lastPrinted>2019-06-13T14:37:45Z</cp:lastPrinted>
  <dcterms:created xsi:type="dcterms:W3CDTF">2016-01-21T15:20:31Z</dcterms:created>
  <dcterms:modified xsi:type="dcterms:W3CDTF">2019-06-13T17:11:15Z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0x0101002E2BDB63875B034C8B32518C6496ADD1</vt:lpwstr>
  </property>
</Properties>
</file>